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3"/>
  </p:notesMasterIdLst>
  <p:sldIdLst>
    <p:sldId id="256" r:id="rId5"/>
    <p:sldId id="372" r:id="rId6"/>
    <p:sldId id="367" r:id="rId7"/>
    <p:sldId id="368" r:id="rId8"/>
    <p:sldId id="369" r:id="rId9"/>
    <p:sldId id="275" r:id="rId10"/>
    <p:sldId id="341" r:id="rId11"/>
    <p:sldId id="274" r:id="rId12"/>
    <p:sldId id="257" r:id="rId13"/>
    <p:sldId id="269" r:id="rId14"/>
    <p:sldId id="373" r:id="rId15"/>
    <p:sldId id="258" r:id="rId16"/>
    <p:sldId id="259" r:id="rId17"/>
    <p:sldId id="262" r:id="rId18"/>
    <p:sldId id="260" r:id="rId19"/>
    <p:sldId id="261" r:id="rId20"/>
    <p:sldId id="263" r:id="rId21"/>
    <p:sldId id="264" r:id="rId22"/>
    <p:sldId id="265" r:id="rId23"/>
    <p:sldId id="374" r:id="rId24"/>
    <p:sldId id="375" r:id="rId25"/>
    <p:sldId id="380" r:id="rId26"/>
    <p:sldId id="381" r:id="rId27"/>
    <p:sldId id="379" r:id="rId28"/>
    <p:sldId id="382" r:id="rId29"/>
    <p:sldId id="376" r:id="rId30"/>
    <p:sldId id="377" r:id="rId31"/>
    <p:sldId id="378" r:id="rId32"/>
    <p:sldId id="280" r:id="rId33"/>
    <p:sldId id="281" r:id="rId34"/>
    <p:sldId id="282" r:id="rId35"/>
    <p:sldId id="283" r:id="rId36"/>
    <p:sldId id="284" r:id="rId37"/>
    <p:sldId id="285" r:id="rId38"/>
    <p:sldId id="286" r:id="rId39"/>
    <p:sldId id="289" r:id="rId40"/>
    <p:sldId id="287" r:id="rId41"/>
    <p:sldId id="288" r:id="rId42"/>
  </p:sldIdLst>
  <p:sldSz cx="18288000" cy="10287000"/>
  <p:notesSz cx="6858000" cy="9144000"/>
  <p:embeddedFontLst>
    <p:embeddedFont>
      <p:font typeface="Aileron Regular" panose="020B0604020202020204" charset="0"/>
      <p:regular r:id="rId44"/>
    </p:embeddedFont>
    <p:embeddedFont>
      <p:font typeface="Calibri" panose="020F0502020204030204" pitchFamily="34" charset="0"/>
      <p:regular r:id="rId45"/>
      <p:bold r:id="rId46"/>
      <p:italic r:id="rId47"/>
      <p:boldItalic r:id="rId48"/>
    </p:embeddedFont>
    <p:embeddedFont>
      <p:font typeface="Cormorant Garamond Bold" panose="020B0604020202020204" charset="0"/>
      <p:regular r:id="rId49"/>
      <p:bold r:id="rId50"/>
    </p:embeddedFont>
    <p:embeddedFont>
      <p:font typeface="Cormorant Garamond Medium" panose="020B0604020202020204" charset="0"/>
      <p:regular r:id="rId51"/>
    </p:embeddedFont>
    <p:embeddedFont>
      <p:font typeface="Garamond" panose="02020404030301010803" pitchFamily="18" charset="0"/>
      <p:regular r:id="rId52"/>
      <p:bold r:id="rId53"/>
      <p:italic r:id="rId54"/>
    </p:embeddedFont>
    <p:embeddedFont>
      <p:font typeface="Palatino Linotype" panose="02040502050505030304" pitchFamily="18" charset="0"/>
      <p:regular r:id="rId55"/>
      <p:bold r:id="rId56"/>
      <p:italic r:id="rId57"/>
      <p:boldItalic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FB63F7-5340-44B6-2B0E-FD40BCC0C3A4}" name="Hoang Thi Diem Tam" initials="HT" userId="S::diemtam.hoang@fulbright.edu.vn::6be7d0eb-684d-470f-a5fe-d2442ff555a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1AABC7-0C54-4470-B7E6-461690D8E0AA}" v="15" dt="2022-05-30T14:03:38.8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42" d="100"/>
          <a:sy n="42" d="100"/>
        </p:scale>
        <p:origin x="772" y="3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1.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viewProps" Target="view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n Vinh Linh" userId="32519eee-4440-4e33-8b9b-d09c90e2a61a" providerId="ADAL" clId="{A91AABC7-0C54-4470-B7E6-461690D8E0AA}"/>
    <pc:docChg chg="undo custSel addSld delSld modSld sldOrd">
      <pc:chgData name="Tran Vinh Linh" userId="32519eee-4440-4e33-8b9b-d09c90e2a61a" providerId="ADAL" clId="{A91AABC7-0C54-4470-B7E6-461690D8E0AA}" dt="2022-06-01T00:15:59.891" v="1153" actId="47"/>
      <pc:docMkLst>
        <pc:docMk/>
      </pc:docMkLst>
      <pc:sldChg chg="modSp mod">
        <pc:chgData name="Tran Vinh Linh" userId="32519eee-4440-4e33-8b9b-d09c90e2a61a" providerId="ADAL" clId="{A91AABC7-0C54-4470-B7E6-461690D8E0AA}" dt="2022-05-30T10:43:44.375" v="20" actId="20577"/>
        <pc:sldMkLst>
          <pc:docMk/>
          <pc:sldMk cId="0" sldId="256"/>
        </pc:sldMkLst>
        <pc:spChg chg="mod">
          <ac:chgData name="Tran Vinh Linh" userId="32519eee-4440-4e33-8b9b-d09c90e2a61a" providerId="ADAL" clId="{A91AABC7-0C54-4470-B7E6-461690D8E0AA}" dt="2022-05-30T10:43:44.375" v="20" actId="20577"/>
          <ac:spMkLst>
            <pc:docMk/>
            <pc:sldMk cId="0" sldId="256"/>
            <ac:spMk id="5" creationId="{00000000-0000-0000-0000-000000000000}"/>
          </ac:spMkLst>
        </pc:spChg>
      </pc:sldChg>
      <pc:sldChg chg="modSp mod">
        <pc:chgData name="Tran Vinh Linh" userId="32519eee-4440-4e33-8b9b-d09c90e2a61a" providerId="ADAL" clId="{A91AABC7-0C54-4470-B7E6-461690D8E0AA}" dt="2022-05-30T10:49:21.937" v="39" actId="1076"/>
        <pc:sldMkLst>
          <pc:docMk/>
          <pc:sldMk cId="0" sldId="259"/>
        </pc:sldMkLst>
        <pc:spChg chg="mod">
          <ac:chgData name="Tran Vinh Linh" userId="32519eee-4440-4e33-8b9b-d09c90e2a61a" providerId="ADAL" clId="{A91AABC7-0C54-4470-B7E6-461690D8E0AA}" dt="2022-05-30T10:49:21.937" v="39" actId="1076"/>
          <ac:spMkLst>
            <pc:docMk/>
            <pc:sldMk cId="0" sldId="259"/>
            <ac:spMk id="3" creationId="{00000000-0000-0000-0000-000000000000}"/>
          </ac:spMkLst>
        </pc:spChg>
        <pc:spChg chg="mod">
          <ac:chgData name="Tran Vinh Linh" userId="32519eee-4440-4e33-8b9b-d09c90e2a61a" providerId="ADAL" clId="{A91AABC7-0C54-4470-B7E6-461690D8E0AA}" dt="2022-05-30T10:49:05.515" v="37" actId="6549"/>
          <ac:spMkLst>
            <pc:docMk/>
            <pc:sldMk cId="0" sldId="259"/>
            <ac:spMk id="4" creationId="{00000000-0000-0000-0000-000000000000}"/>
          </ac:spMkLst>
        </pc:spChg>
        <pc:grpChg chg="mod">
          <ac:chgData name="Tran Vinh Linh" userId="32519eee-4440-4e33-8b9b-d09c90e2a61a" providerId="ADAL" clId="{A91AABC7-0C54-4470-B7E6-461690D8E0AA}" dt="2022-05-30T10:48:49.477" v="36" actId="14100"/>
          <ac:grpSpMkLst>
            <pc:docMk/>
            <pc:sldMk cId="0" sldId="259"/>
            <ac:grpSpMk id="2" creationId="{00000000-0000-0000-0000-000000000000}"/>
          </ac:grpSpMkLst>
        </pc:grpChg>
      </pc:sldChg>
      <pc:sldChg chg="ord">
        <pc:chgData name="Tran Vinh Linh" userId="32519eee-4440-4e33-8b9b-d09c90e2a61a" providerId="ADAL" clId="{A91AABC7-0C54-4470-B7E6-461690D8E0AA}" dt="2022-05-30T13:27:42.691" v="42"/>
        <pc:sldMkLst>
          <pc:docMk/>
          <pc:sldMk cId="0" sldId="261"/>
        </pc:sldMkLst>
      </pc:sldChg>
      <pc:sldChg chg="modSp">
        <pc:chgData name="Tran Vinh Linh" userId="32519eee-4440-4e33-8b9b-d09c90e2a61a" providerId="ADAL" clId="{A91AABC7-0C54-4470-B7E6-461690D8E0AA}" dt="2022-05-30T10:47:53.140" v="34" actId="255"/>
        <pc:sldMkLst>
          <pc:docMk/>
          <pc:sldMk cId="3368527445" sldId="269"/>
        </pc:sldMkLst>
        <pc:graphicFrameChg chg="mod">
          <ac:chgData name="Tran Vinh Linh" userId="32519eee-4440-4e33-8b9b-d09c90e2a61a" providerId="ADAL" clId="{A91AABC7-0C54-4470-B7E6-461690D8E0AA}" dt="2022-05-30T10:47:53.140" v="34" actId="255"/>
          <ac:graphicFrameMkLst>
            <pc:docMk/>
            <pc:sldMk cId="3368527445" sldId="269"/>
            <ac:graphicFrameMk id="50" creationId="{55E4A246-D252-4D90-B46D-79A070B4D395}"/>
          </ac:graphicFrameMkLst>
        </pc:graphicFrameChg>
      </pc:sldChg>
      <pc:sldChg chg="ord">
        <pc:chgData name="Tran Vinh Linh" userId="32519eee-4440-4e33-8b9b-d09c90e2a61a" providerId="ADAL" clId="{A91AABC7-0C54-4470-B7E6-461690D8E0AA}" dt="2022-05-30T10:46:01.487" v="24"/>
        <pc:sldMkLst>
          <pc:docMk/>
          <pc:sldMk cId="507169457" sldId="275"/>
        </pc:sldMkLst>
      </pc:sldChg>
      <pc:sldChg chg="del">
        <pc:chgData name="Tran Vinh Linh" userId="32519eee-4440-4e33-8b9b-d09c90e2a61a" providerId="ADAL" clId="{A91AABC7-0C54-4470-B7E6-461690D8E0AA}" dt="2022-06-01T00:15:59.891" v="1153" actId="47"/>
        <pc:sldMkLst>
          <pc:docMk/>
          <pc:sldMk cId="2824590152" sldId="277"/>
        </pc:sldMkLst>
      </pc:sldChg>
      <pc:sldChg chg="del">
        <pc:chgData name="Tran Vinh Linh" userId="32519eee-4440-4e33-8b9b-d09c90e2a61a" providerId="ADAL" clId="{A91AABC7-0C54-4470-B7E6-461690D8E0AA}" dt="2022-06-01T00:15:59.891" v="1153" actId="47"/>
        <pc:sldMkLst>
          <pc:docMk/>
          <pc:sldMk cId="442822845" sldId="278"/>
        </pc:sldMkLst>
      </pc:sldChg>
      <pc:sldChg chg="del">
        <pc:chgData name="Tran Vinh Linh" userId="32519eee-4440-4e33-8b9b-d09c90e2a61a" providerId="ADAL" clId="{A91AABC7-0C54-4470-B7E6-461690D8E0AA}" dt="2022-06-01T00:15:59.891" v="1153" actId="47"/>
        <pc:sldMkLst>
          <pc:docMk/>
          <pc:sldMk cId="91121245" sldId="279"/>
        </pc:sldMkLst>
      </pc:sldChg>
      <pc:sldChg chg="add">
        <pc:chgData name="Tran Vinh Linh" userId="32519eee-4440-4e33-8b9b-d09c90e2a61a" providerId="ADAL" clId="{A91AABC7-0C54-4470-B7E6-461690D8E0AA}" dt="2022-05-30T10:45:24.617" v="21"/>
        <pc:sldMkLst>
          <pc:docMk/>
          <pc:sldMk cId="457984148" sldId="341"/>
        </pc:sldMkLst>
      </pc:sldChg>
      <pc:sldChg chg="add">
        <pc:chgData name="Tran Vinh Linh" userId="32519eee-4440-4e33-8b9b-d09c90e2a61a" providerId="ADAL" clId="{A91AABC7-0C54-4470-B7E6-461690D8E0AA}" dt="2022-05-30T10:45:24.617" v="21"/>
        <pc:sldMkLst>
          <pc:docMk/>
          <pc:sldMk cId="3853496010" sldId="367"/>
        </pc:sldMkLst>
      </pc:sldChg>
      <pc:sldChg chg="add">
        <pc:chgData name="Tran Vinh Linh" userId="32519eee-4440-4e33-8b9b-d09c90e2a61a" providerId="ADAL" clId="{A91AABC7-0C54-4470-B7E6-461690D8E0AA}" dt="2022-05-30T10:45:24.617" v="21"/>
        <pc:sldMkLst>
          <pc:docMk/>
          <pc:sldMk cId="681122745" sldId="368"/>
        </pc:sldMkLst>
      </pc:sldChg>
      <pc:sldChg chg="add ord">
        <pc:chgData name="Tran Vinh Linh" userId="32519eee-4440-4e33-8b9b-d09c90e2a61a" providerId="ADAL" clId="{A91AABC7-0C54-4470-B7E6-461690D8E0AA}" dt="2022-05-30T10:46:20.066" v="26"/>
        <pc:sldMkLst>
          <pc:docMk/>
          <pc:sldMk cId="4201166961" sldId="369"/>
        </pc:sldMkLst>
      </pc:sldChg>
      <pc:sldChg chg="modSp add mod modTransition">
        <pc:chgData name="Tran Vinh Linh" userId="32519eee-4440-4e33-8b9b-d09c90e2a61a" providerId="ADAL" clId="{A91AABC7-0C54-4470-B7E6-461690D8E0AA}" dt="2022-05-30T13:47:40.070" v="778" actId="113"/>
        <pc:sldMkLst>
          <pc:docMk/>
          <pc:sldMk cId="3842358289" sldId="372"/>
        </pc:sldMkLst>
        <pc:spChg chg="mod">
          <ac:chgData name="Tran Vinh Linh" userId="32519eee-4440-4e33-8b9b-d09c90e2a61a" providerId="ADAL" clId="{A91AABC7-0C54-4470-B7E6-461690D8E0AA}" dt="2022-05-30T13:47:40.070" v="778" actId="113"/>
          <ac:spMkLst>
            <pc:docMk/>
            <pc:sldMk cId="3842358289" sldId="372"/>
            <ac:spMk id="4" creationId="{F4729E7C-C625-413A-B36C-1383CFA38484}"/>
          </ac:spMkLst>
        </pc:spChg>
        <pc:spChg chg="mod">
          <ac:chgData name="Tran Vinh Linh" userId="32519eee-4440-4e33-8b9b-d09c90e2a61a" providerId="ADAL" clId="{A91AABC7-0C54-4470-B7E6-461690D8E0AA}" dt="2022-05-30T13:46:35.365" v="735" actId="1076"/>
          <ac:spMkLst>
            <pc:docMk/>
            <pc:sldMk cId="3842358289" sldId="372"/>
            <ac:spMk id="5" creationId="{05A9B807-123F-49C4-B0B4-EA5DAAFD623F}"/>
          </ac:spMkLst>
        </pc:spChg>
      </pc:sldChg>
      <pc:sldChg chg="add">
        <pc:chgData name="Tran Vinh Linh" userId="32519eee-4440-4e33-8b9b-d09c90e2a61a" providerId="ADAL" clId="{A91AABC7-0C54-4470-B7E6-461690D8E0AA}" dt="2022-05-30T13:26:31.782" v="40"/>
        <pc:sldMkLst>
          <pc:docMk/>
          <pc:sldMk cId="1390626920" sldId="373"/>
        </pc:sldMkLst>
      </pc:sldChg>
      <pc:sldChg chg="modSp add mod">
        <pc:chgData name="Tran Vinh Linh" userId="32519eee-4440-4e33-8b9b-d09c90e2a61a" providerId="ADAL" clId="{A91AABC7-0C54-4470-B7E6-461690D8E0AA}" dt="2022-05-30T14:03:38.809" v="824"/>
        <pc:sldMkLst>
          <pc:docMk/>
          <pc:sldMk cId="355319124" sldId="374"/>
        </pc:sldMkLst>
        <pc:spChg chg="mod">
          <ac:chgData name="Tran Vinh Linh" userId="32519eee-4440-4e33-8b9b-d09c90e2a61a" providerId="ADAL" clId="{A91AABC7-0C54-4470-B7E6-461690D8E0AA}" dt="2022-05-30T14:03:38.809" v="824"/>
          <ac:spMkLst>
            <pc:docMk/>
            <pc:sldMk cId="355319124" sldId="374"/>
            <ac:spMk id="3" creationId="{00000000-0000-0000-0000-000000000000}"/>
          </ac:spMkLst>
        </pc:spChg>
        <pc:spChg chg="mod">
          <ac:chgData name="Tran Vinh Linh" userId="32519eee-4440-4e33-8b9b-d09c90e2a61a" providerId="ADAL" clId="{A91AABC7-0C54-4470-B7E6-461690D8E0AA}" dt="2022-05-30T13:28:22.966" v="89" actId="20577"/>
          <ac:spMkLst>
            <pc:docMk/>
            <pc:sldMk cId="355319124" sldId="374"/>
            <ac:spMk id="643" creationId="{4A67B0E5-122A-40B3-B2AF-19E59AF2AD30}"/>
          </ac:spMkLst>
        </pc:spChg>
      </pc:sldChg>
      <pc:sldChg chg="modSp add mod">
        <pc:chgData name="Tran Vinh Linh" userId="32519eee-4440-4e33-8b9b-d09c90e2a61a" providerId="ADAL" clId="{A91AABC7-0C54-4470-B7E6-461690D8E0AA}" dt="2022-06-01T00:04:43.999" v="1136" actId="20577"/>
        <pc:sldMkLst>
          <pc:docMk/>
          <pc:sldMk cId="2468415893" sldId="375"/>
        </pc:sldMkLst>
        <pc:spChg chg="mod">
          <ac:chgData name="Tran Vinh Linh" userId="32519eee-4440-4e33-8b9b-d09c90e2a61a" providerId="ADAL" clId="{A91AABC7-0C54-4470-B7E6-461690D8E0AA}" dt="2022-06-01T00:04:43.999" v="1136" actId="20577"/>
          <ac:spMkLst>
            <pc:docMk/>
            <pc:sldMk cId="2468415893" sldId="375"/>
            <ac:spMk id="3" creationId="{00000000-0000-0000-0000-000000000000}"/>
          </ac:spMkLst>
        </pc:spChg>
        <pc:spChg chg="mod">
          <ac:chgData name="Tran Vinh Linh" userId="32519eee-4440-4e33-8b9b-d09c90e2a61a" providerId="ADAL" clId="{A91AABC7-0C54-4470-B7E6-461690D8E0AA}" dt="2022-05-30T13:39:17.933" v="681" actId="20577"/>
          <ac:spMkLst>
            <pc:docMk/>
            <pc:sldMk cId="2468415893" sldId="375"/>
            <ac:spMk id="643" creationId="{4A67B0E5-122A-40B3-B2AF-19E59AF2AD30}"/>
          </ac:spMkLst>
        </pc:spChg>
      </pc:sldChg>
      <pc:sldChg chg="add">
        <pc:chgData name="Tran Vinh Linh" userId="32519eee-4440-4e33-8b9b-d09c90e2a61a" providerId="ADAL" clId="{A91AABC7-0C54-4470-B7E6-461690D8E0AA}" dt="2022-05-30T14:02:42.827" v="779"/>
        <pc:sldMkLst>
          <pc:docMk/>
          <pc:sldMk cId="3941761557" sldId="376"/>
        </pc:sldMkLst>
      </pc:sldChg>
      <pc:sldChg chg="add">
        <pc:chgData name="Tran Vinh Linh" userId="32519eee-4440-4e33-8b9b-d09c90e2a61a" providerId="ADAL" clId="{A91AABC7-0C54-4470-B7E6-461690D8E0AA}" dt="2022-05-30T14:02:42.827" v="779"/>
        <pc:sldMkLst>
          <pc:docMk/>
          <pc:sldMk cId="4236233036" sldId="377"/>
        </pc:sldMkLst>
      </pc:sldChg>
      <pc:sldChg chg="add">
        <pc:chgData name="Tran Vinh Linh" userId="32519eee-4440-4e33-8b9b-d09c90e2a61a" providerId="ADAL" clId="{A91AABC7-0C54-4470-B7E6-461690D8E0AA}" dt="2022-05-30T14:02:42.827" v="779"/>
        <pc:sldMkLst>
          <pc:docMk/>
          <pc:sldMk cId="4065441070" sldId="378"/>
        </pc:sldMkLst>
      </pc:sldChg>
      <pc:sldChg chg="addSp modSp new mod">
        <pc:chgData name="Tran Vinh Linh" userId="32519eee-4440-4e33-8b9b-d09c90e2a61a" providerId="ADAL" clId="{A91AABC7-0C54-4470-B7E6-461690D8E0AA}" dt="2022-06-01T00:09:07.375" v="1140" actId="14100"/>
        <pc:sldMkLst>
          <pc:docMk/>
          <pc:sldMk cId="960586901" sldId="379"/>
        </pc:sldMkLst>
        <pc:picChg chg="add mod">
          <ac:chgData name="Tran Vinh Linh" userId="32519eee-4440-4e33-8b9b-d09c90e2a61a" providerId="ADAL" clId="{A91AABC7-0C54-4470-B7E6-461690D8E0AA}" dt="2022-06-01T00:09:07.375" v="1140" actId="14100"/>
          <ac:picMkLst>
            <pc:docMk/>
            <pc:sldMk cId="960586901" sldId="379"/>
            <ac:picMk id="3" creationId="{C78C94EC-56FA-E2FF-FE9C-5B1BB2C48CDA}"/>
          </ac:picMkLst>
        </pc:picChg>
      </pc:sldChg>
      <pc:sldChg chg="addSp modSp new mod">
        <pc:chgData name="Tran Vinh Linh" userId="32519eee-4440-4e33-8b9b-d09c90e2a61a" providerId="ADAL" clId="{A91AABC7-0C54-4470-B7E6-461690D8E0AA}" dt="2022-06-01T00:10:04.821" v="1144" actId="14100"/>
        <pc:sldMkLst>
          <pc:docMk/>
          <pc:sldMk cId="1821132589" sldId="380"/>
        </pc:sldMkLst>
        <pc:picChg chg="add mod">
          <ac:chgData name="Tran Vinh Linh" userId="32519eee-4440-4e33-8b9b-d09c90e2a61a" providerId="ADAL" clId="{A91AABC7-0C54-4470-B7E6-461690D8E0AA}" dt="2022-06-01T00:10:04.821" v="1144" actId="14100"/>
          <ac:picMkLst>
            <pc:docMk/>
            <pc:sldMk cId="1821132589" sldId="380"/>
            <ac:picMk id="3" creationId="{DD8271C5-3028-A635-A14D-D04B3714EA44}"/>
          </ac:picMkLst>
        </pc:picChg>
      </pc:sldChg>
      <pc:sldChg chg="addSp modSp new mod">
        <pc:chgData name="Tran Vinh Linh" userId="32519eee-4440-4e33-8b9b-d09c90e2a61a" providerId="ADAL" clId="{A91AABC7-0C54-4470-B7E6-461690D8E0AA}" dt="2022-06-01T00:12:02.047" v="1148" actId="14100"/>
        <pc:sldMkLst>
          <pc:docMk/>
          <pc:sldMk cId="840724073" sldId="381"/>
        </pc:sldMkLst>
        <pc:picChg chg="add mod">
          <ac:chgData name="Tran Vinh Linh" userId="32519eee-4440-4e33-8b9b-d09c90e2a61a" providerId="ADAL" clId="{A91AABC7-0C54-4470-B7E6-461690D8E0AA}" dt="2022-06-01T00:12:02.047" v="1148" actId="14100"/>
          <ac:picMkLst>
            <pc:docMk/>
            <pc:sldMk cId="840724073" sldId="381"/>
            <ac:picMk id="3" creationId="{CC22975C-B3D3-3471-1D22-727F0B99EB05}"/>
          </ac:picMkLst>
        </pc:picChg>
      </pc:sldChg>
      <pc:sldChg chg="addSp modSp new mod">
        <pc:chgData name="Tran Vinh Linh" userId="32519eee-4440-4e33-8b9b-d09c90e2a61a" providerId="ADAL" clId="{A91AABC7-0C54-4470-B7E6-461690D8E0AA}" dt="2022-06-01T00:15:14.040" v="1152" actId="14100"/>
        <pc:sldMkLst>
          <pc:docMk/>
          <pc:sldMk cId="2652982052" sldId="382"/>
        </pc:sldMkLst>
        <pc:picChg chg="add mod">
          <ac:chgData name="Tran Vinh Linh" userId="32519eee-4440-4e33-8b9b-d09c90e2a61a" providerId="ADAL" clId="{A91AABC7-0C54-4470-B7E6-461690D8E0AA}" dt="2022-06-01T00:15:14.040" v="1152" actId="14100"/>
          <ac:picMkLst>
            <pc:docMk/>
            <pc:sldMk cId="2652982052" sldId="382"/>
            <ac:picMk id="3" creationId="{A0345D6E-D656-2FDA-C395-6DE03F506A85}"/>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02E792-272D-4DCD-9DD3-5002025AA657}" type="doc">
      <dgm:prSet loTypeId="urn:microsoft.com/office/officeart/2017/3/layout/DropPinTimeline" loCatId="timeline" qsTypeId="urn:microsoft.com/office/officeart/2005/8/quickstyle/simple1" qsCatId="simple" csTypeId="urn:microsoft.com/office/officeart/2005/8/colors/accent1_2" csCatId="accent1" phldr="1"/>
      <dgm:spPr/>
      <dgm:t>
        <a:bodyPr/>
        <a:lstStyle/>
        <a:p>
          <a:endParaRPr lang="en-US"/>
        </a:p>
      </dgm:t>
    </dgm:pt>
    <dgm:pt modelId="{CB137EDC-E007-4D22-ACC7-395824468715}">
      <dgm:prSet phldr="0"/>
      <dgm:spPr/>
      <dgm:t>
        <a:bodyPr/>
        <a:lstStyle/>
        <a:p>
          <a:r>
            <a:rPr lang="en-US"/>
            <a:t>The Vietnamese government grants Fulbright its operating license</a:t>
          </a:r>
        </a:p>
      </dgm:t>
    </dgm:pt>
    <dgm:pt modelId="{BCDEC660-6183-464D-8925-B05B2037B2CA}" type="parTrans" cxnId="{FF85912B-710C-4540-A316-FFD5D44AEDA3}">
      <dgm:prSet/>
      <dgm:spPr/>
      <dgm:t>
        <a:bodyPr/>
        <a:lstStyle/>
        <a:p>
          <a:endParaRPr lang="en-US"/>
        </a:p>
      </dgm:t>
    </dgm:pt>
    <dgm:pt modelId="{7FA1F78E-51CE-4968-978A-9DA613E174A7}" type="sibTrans" cxnId="{FF85912B-710C-4540-A316-FFD5D44AEDA3}">
      <dgm:prSet/>
      <dgm:spPr/>
      <dgm:t>
        <a:bodyPr/>
        <a:lstStyle/>
        <a:p>
          <a:endParaRPr lang="en-US"/>
        </a:p>
      </dgm:t>
    </dgm:pt>
    <dgm:pt modelId="{15619D46-AB3C-470C-85F4-5A8CB1CBDF1C}">
      <dgm:prSet phldr="0"/>
      <dgm:spPr/>
      <dgm:t>
        <a:bodyPr/>
        <a:lstStyle/>
        <a:p>
          <a:pPr>
            <a:defRPr b="1"/>
          </a:pPr>
          <a:r>
            <a:rPr lang="en-US"/>
            <a:t>2013</a:t>
          </a:r>
        </a:p>
      </dgm:t>
    </dgm:pt>
    <dgm:pt modelId="{45F44B77-38BF-4D8D-8CE5-434F30CD11DD}" type="parTrans" cxnId="{FE3DEFC1-28E6-4F07-A661-2332B372ADC7}">
      <dgm:prSet/>
      <dgm:spPr/>
      <dgm:t>
        <a:bodyPr/>
        <a:lstStyle/>
        <a:p>
          <a:endParaRPr lang="en-US"/>
        </a:p>
      </dgm:t>
    </dgm:pt>
    <dgm:pt modelId="{0465C9EC-0603-414C-B5B8-F2D4179F6254}" type="sibTrans" cxnId="{FE3DEFC1-28E6-4F07-A661-2332B372ADC7}">
      <dgm:prSet/>
      <dgm:spPr/>
      <dgm:t>
        <a:bodyPr/>
        <a:lstStyle/>
        <a:p>
          <a:endParaRPr lang="en-US"/>
        </a:p>
      </dgm:t>
    </dgm:pt>
    <dgm:pt modelId="{1A434565-59BC-4C38-8DE1-855DC260EDEE}">
      <dgm:prSet phldr="0"/>
      <dgm:spPr/>
      <dgm:t>
        <a:bodyPr/>
        <a:lstStyle/>
        <a:p>
          <a:r>
            <a:rPr lang="en-US"/>
            <a:t>Fulbright highlighted by President Truong Tan Sang and President Barack Obama.</a:t>
          </a:r>
        </a:p>
      </dgm:t>
    </dgm:pt>
    <dgm:pt modelId="{92D45756-B3DD-419E-B1CB-99B796F07140}" type="parTrans" cxnId="{83D999E8-CDE1-4FBD-91D0-16BB42412908}">
      <dgm:prSet/>
      <dgm:spPr/>
      <dgm:t>
        <a:bodyPr/>
        <a:lstStyle/>
        <a:p>
          <a:endParaRPr lang="en-US"/>
        </a:p>
      </dgm:t>
    </dgm:pt>
    <dgm:pt modelId="{A7763AE4-001B-41C7-8E66-07FB739212D7}" type="sibTrans" cxnId="{83D999E8-CDE1-4FBD-91D0-16BB42412908}">
      <dgm:prSet/>
      <dgm:spPr/>
      <dgm:t>
        <a:bodyPr/>
        <a:lstStyle/>
        <a:p>
          <a:endParaRPr lang="en-US"/>
        </a:p>
      </dgm:t>
    </dgm:pt>
    <dgm:pt modelId="{1C12AF97-D755-479C-87F6-565029CC538A}">
      <dgm:prSet phldr="0"/>
      <dgm:spPr/>
      <dgm:t>
        <a:bodyPr/>
        <a:lstStyle/>
        <a:p>
          <a:pPr>
            <a:defRPr b="1"/>
          </a:pPr>
          <a:r>
            <a:rPr lang="en-US"/>
            <a:t>2014</a:t>
          </a:r>
        </a:p>
      </dgm:t>
    </dgm:pt>
    <dgm:pt modelId="{E57BD133-3025-4D3D-B966-39A38D676338}" type="parTrans" cxnId="{16B70CF9-0CBE-40B6-AC1E-B0329877DCC1}">
      <dgm:prSet/>
      <dgm:spPr/>
      <dgm:t>
        <a:bodyPr/>
        <a:lstStyle/>
        <a:p>
          <a:endParaRPr lang="en-US"/>
        </a:p>
      </dgm:t>
    </dgm:pt>
    <dgm:pt modelId="{3FAED137-99A2-4F64-8887-FCC4B2B6CDEA}" type="sibTrans" cxnId="{16B70CF9-0CBE-40B6-AC1E-B0329877DCC1}">
      <dgm:prSet/>
      <dgm:spPr/>
      <dgm:t>
        <a:bodyPr/>
        <a:lstStyle/>
        <a:p>
          <a:endParaRPr lang="en-US"/>
        </a:p>
      </dgm:t>
    </dgm:pt>
    <dgm:pt modelId="{0104AE86-35B5-4C97-BAC9-DF0116CE5A5E}">
      <dgm:prSet phldr="0"/>
      <dgm:spPr/>
      <dgm:t>
        <a:bodyPr/>
        <a:lstStyle/>
        <a:p>
          <a:r>
            <a:rPr lang="en-US"/>
            <a:t>The US Congress allocates funding to create an American-style university in Vietnam</a:t>
          </a:r>
        </a:p>
      </dgm:t>
    </dgm:pt>
    <dgm:pt modelId="{B7B83C45-B416-484A-AC22-AA78EC8C59A1}" type="parTrans" cxnId="{8EC49780-7658-4C42-B911-38FEB98602EC}">
      <dgm:prSet/>
      <dgm:spPr/>
      <dgm:t>
        <a:bodyPr/>
        <a:lstStyle/>
        <a:p>
          <a:endParaRPr lang="en-US"/>
        </a:p>
      </dgm:t>
    </dgm:pt>
    <dgm:pt modelId="{D7BA2E08-F88E-4998-995C-33DCB155212D}" type="sibTrans" cxnId="{8EC49780-7658-4C42-B911-38FEB98602EC}">
      <dgm:prSet/>
      <dgm:spPr/>
      <dgm:t>
        <a:bodyPr/>
        <a:lstStyle/>
        <a:p>
          <a:endParaRPr lang="en-US"/>
        </a:p>
      </dgm:t>
    </dgm:pt>
    <dgm:pt modelId="{430BE01F-D79C-44CD-B4F2-88CF2FBBFC0B}">
      <dgm:prSet phldr="0"/>
      <dgm:spPr/>
      <dgm:t>
        <a:bodyPr/>
        <a:lstStyle/>
        <a:p>
          <a:pPr>
            <a:defRPr b="1"/>
          </a:pPr>
          <a:r>
            <a:rPr lang="en-US"/>
            <a:t>2015</a:t>
          </a:r>
        </a:p>
      </dgm:t>
    </dgm:pt>
    <dgm:pt modelId="{74D95CD8-CCEA-4956-87B9-7E1251A3CA6F}" type="parTrans" cxnId="{1D51F051-7BF7-405A-A83B-1B3D2BAE604B}">
      <dgm:prSet/>
      <dgm:spPr/>
      <dgm:t>
        <a:bodyPr/>
        <a:lstStyle/>
        <a:p>
          <a:endParaRPr lang="en-US"/>
        </a:p>
      </dgm:t>
    </dgm:pt>
    <dgm:pt modelId="{0039AF78-A231-4E68-90A7-8AEF017E5A9E}" type="sibTrans" cxnId="{1D51F051-7BF7-405A-A83B-1B3D2BAE604B}">
      <dgm:prSet/>
      <dgm:spPr/>
      <dgm:t>
        <a:bodyPr/>
        <a:lstStyle/>
        <a:p>
          <a:endParaRPr lang="en-US"/>
        </a:p>
      </dgm:t>
    </dgm:pt>
    <dgm:pt modelId="{8CBA742D-D9DD-4B7D-B229-2BA82F800A65}">
      <dgm:prSet phldr="0"/>
      <dgm:spPr/>
      <dgm:t>
        <a:bodyPr/>
        <a:lstStyle/>
        <a:p>
          <a:r>
            <a:rPr lang="en-US"/>
            <a:t>The Ho Chi Minh City government grants 15 hectares of land in the Saigon High-Tech Park in District.</a:t>
          </a:r>
        </a:p>
      </dgm:t>
    </dgm:pt>
    <dgm:pt modelId="{948B621D-2F2F-4D31-B796-1DB4C7B7F0C5}" type="parTrans" cxnId="{E0DAB365-1C83-46B2-ABF5-1D55B492EEF0}">
      <dgm:prSet/>
      <dgm:spPr/>
      <dgm:t>
        <a:bodyPr/>
        <a:lstStyle/>
        <a:p>
          <a:endParaRPr lang="en-US"/>
        </a:p>
      </dgm:t>
    </dgm:pt>
    <dgm:pt modelId="{0F25EE00-4C40-4C1A-92F1-B4BE22591930}" type="sibTrans" cxnId="{E0DAB365-1C83-46B2-ABF5-1D55B492EEF0}">
      <dgm:prSet/>
      <dgm:spPr/>
      <dgm:t>
        <a:bodyPr/>
        <a:lstStyle/>
        <a:p>
          <a:endParaRPr lang="en-US"/>
        </a:p>
      </dgm:t>
    </dgm:pt>
    <dgm:pt modelId="{4D885C4B-2A25-4BE2-8DF3-0BEC3BC435FF}">
      <dgm:prSet phldr="0"/>
      <dgm:spPr/>
      <dgm:t>
        <a:bodyPr/>
        <a:lstStyle/>
        <a:p>
          <a:pPr>
            <a:defRPr b="1"/>
          </a:pPr>
          <a:r>
            <a:rPr lang="en-US"/>
            <a:t>2016</a:t>
          </a:r>
        </a:p>
      </dgm:t>
    </dgm:pt>
    <dgm:pt modelId="{7729097E-F631-43FF-82BA-A341D112228E}" type="parTrans" cxnId="{0A453C05-3F65-4390-898F-1C4ED2F3C86E}">
      <dgm:prSet/>
      <dgm:spPr/>
      <dgm:t>
        <a:bodyPr/>
        <a:lstStyle/>
        <a:p>
          <a:endParaRPr lang="en-US"/>
        </a:p>
      </dgm:t>
    </dgm:pt>
    <dgm:pt modelId="{A182F431-024D-4F26-8414-84F7A130F955}" type="sibTrans" cxnId="{0A453C05-3F65-4390-898F-1C4ED2F3C86E}">
      <dgm:prSet/>
      <dgm:spPr/>
      <dgm:t>
        <a:bodyPr/>
        <a:lstStyle/>
        <a:p>
          <a:endParaRPr lang="en-US"/>
        </a:p>
      </dgm:t>
    </dgm:pt>
    <dgm:pt modelId="{027129F1-A5D4-4ECA-A78C-E99CDE02A3A4}">
      <dgm:prSet phldr="0"/>
      <dgm:spPr/>
      <dgm:t>
        <a:bodyPr/>
        <a:lstStyle/>
        <a:p>
          <a:r>
            <a:rPr lang="en-US"/>
            <a:t>The Vietnamese government grants Fulbright its establishment license</a:t>
          </a:r>
        </a:p>
      </dgm:t>
    </dgm:pt>
    <dgm:pt modelId="{1D0035D7-8FD9-4A74-9AB9-4D0B18015C04}" type="parTrans" cxnId="{696E5BA9-4E68-4C1A-BD4C-A213E8A9104A}">
      <dgm:prSet/>
      <dgm:spPr/>
      <dgm:t>
        <a:bodyPr/>
        <a:lstStyle/>
        <a:p>
          <a:endParaRPr lang="en-US"/>
        </a:p>
      </dgm:t>
    </dgm:pt>
    <dgm:pt modelId="{7253F5DD-D970-4F54-B68B-AE2DA4939FD3}" type="sibTrans" cxnId="{696E5BA9-4E68-4C1A-BD4C-A213E8A9104A}">
      <dgm:prSet/>
      <dgm:spPr/>
      <dgm:t>
        <a:bodyPr/>
        <a:lstStyle/>
        <a:p>
          <a:endParaRPr lang="en-US"/>
        </a:p>
      </dgm:t>
    </dgm:pt>
    <dgm:pt modelId="{2B1FE52F-5551-4F7B-A33E-6079346CF231}">
      <dgm:prSet phldr="0"/>
      <dgm:spPr/>
      <dgm:t>
        <a:bodyPr/>
        <a:lstStyle/>
        <a:p>
          <a:pPr>
            <a:defRPr b="1"/>
          </a:pPr>
          <a:r>
            <a:rPr lang="en-US"/>
            <a:t>2017</a:t>
          </a:r>
        </a:p>
      </dgm:t>
    </dgm:pt>
    <dgm:pt modelId="{BE9EEB4B-FC18-4960-80E8-2F39B953B088}" type="parTrans" cxnId="{EEB74F87-454A-49F5-9314-EE6127E30333}">
      <dgm:prSet/>
      <dgm:spPr/>
      <dgm:t>
        <a:bodyPr/>
        <a:lstStyle/>
        <a:p>
          <a:endParaRPr lang="en-US"/>
        </a:p>
      </dgm:t>
    </dgm:pt>
    <dgm:pt modelId="{3F2CF697-AC96-459B-BBF5-84CCA6DB7F05}" type="sibTrans" cxnId="{EEB74F87-454A-49F5-9314-EE6127E30333}">
      <dgm:prSet/>
      <dgm:spPr/>
      <dgm:t>
        <a:bodyPr/>
        <a:lstStyle/>
        <a:p>
          <a:endParaRPr lang="en-US"/>
        </a:p>
      </dgm:t>
    </dgm:pt>
    <dgm:pt modelId="{DA1060CF-1B07-4E16-8F15-F24FE995FF05}" type="pres">
      <dgm:prSet presAssocID="{B102E792-272D-4DCD-9DD3-5002025AA657}" presName="root" presStyleCnt="0">
        <dgm:presLayoutVars>
          <dgm:chMax/>
          <dgm:chPref/>
          <dgm:animLvl val="lvl"/>
        </dgm:presLayoutVars>
      </dgm:prSet>
      <dgm:spPr/>
    </dgm:pt>
    <dgm:pt modelId="{5E5CB545-DB1A-4E22-A171-0D0164E236B5}" type="pres">
      <dgm:prSet presAssocID="{B102E792-272D-4DCD-9DD3-5002025AA657}" presName="divider" presStyleLbl="fgAcc1" presStyleIdx="0" presStyleCnt="6"/>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tailEnd type="triangle" w="lg" len="lg"/>
        </a:ln>
        <a:effectLst/>
      </dgm:spPr>
    </dgm:pt>
    <dgm:pt modelId="{5542764D-1828-47CB-947A-F52AB5DBC269}" type="pres">
      <dgm:prSet presAssocID="{B102E792-272D-4DCD-9DD3-5002025AA657}" presName="nodes" presStyleCnt="0">
        <dgm:presLayoutVars>
          <dgm:chMax/>
          <dgm:chPref/>
          <dgm:animLvl val="lvl"/>
        </dgm:presLayoutVars>
      </dgm:prSet>
      <dgm:spPr/>
    </dgm:pt>
    <dgm:pt modelId="{E244F040-F0B4-458F-B85E-3C9070144F24}" type="pres">
      <dgm:prSet presAssocID="{15619D46-AB3C-470C-85F4-5A8CB1CBDF1C}" presName="composite" presStyleCnt="0"/>
      <dgm:spPr/>
    </dgm:pt>
    <dgm:pt modelId="{75C9DC0C-86C7-43BD-9EA5-27D623BEB24C}" type="pres">
      <dgm:prSet presAssocID="{15619D46-AB3C-470C-85F4-5A8CB1CBDF1C}" presName="ConnectorPoint" presStyleLbl="lnNode1" presStyleIdx="0"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719B9705-955C-4E9A-BF24-1CF4709376A3}" type="pres">
      <dgm:prSet presAssocID="{15619D46-AB3C-470C-85F4-5A8CB1CBDF1C}" presName="DropPinPlaceHolder" presStyleCnt="0"/>
      <dgm:spPr/>
    </dgm:pt>
    <dgm:pt modelId="{098CDFCB-C518-4FD5-8319-322E50CF5BB2}" type="pres">
      <dgm:prSet presAssocID="{15619D46-AB3C-470C-85F4-5A8CB1CBDF1C}" presName="DropPin" presStyleLbl="alignNode1" presStyleIdx="0" presStyleCnt="5"/>
      <dgm:spPr/>
    </dgm:pt>
    <dgm:pt modelId="{F3C3A1F5-BD73-4637-8740-59AAE8B5AA93}" type="pres">
      <dgm:prSet presAssocID="{15619D46-AB3C-470C-85F4-5A8CB1CBDF1C}" presName="Ellipse" presStyleLbl="fgAcc1" presStyleIdx="1" presStyleCnt="6"/>
      <dgm:spPr>
        <a:solidFill>
          <a:schemeClr val="lt1">
            <a:alpha val="90000"/>
            <a:hueOff val="0"/>
            <a:satOff val="0"/>
            <a:lumOff val="0"/>
            <a:alphaOff val="0"/>
          </a:schemeClr>
        </a:solidFill>
        <a:ln w="25400" cap="flat" cmpd="sng" algn="ctr">
          <a:noFill/>
          <a:prstDash val="solid"/>
        </a:ln>
        <a:effectLst/>
      </dgm:spPr>
    </dgm:pt>
    <dgm:pt modelId="{FB20A7D5-6172-4767-8737-C19515A4DBAF}" type="pres">
      <dgm:prSet presAssocID="{15619D46-AB3C-470C-85F4-5A8CB1CBDF1C}" presName="L2TextContainer" presStyleLbl="revTx" presStyleIdx="0" presStyleCnt="10">
        <dgm:presLayoutVars>
          <dgm:bulletEnabled val="1"/>
        </dgm:presLayoutVars>
      </dgm:prSet>
      <dgm:spPr/>
    </dgm:pt>
    <dgm:pt modelId="{46C74FCD-5BD2-42C1-8990-79594117CC08}" type="pres">
      <dgm:prSet presAssocID="{15619D46-AB3C-470C-85F4-5A8CB1CBDF1C}" presName="L1TextContainer" presStyleLbl="revTx" presStyleIdx="1" presStyleCnt="10">
        <dgm:presLayoutVars>
          <dgm:chMax val="1"/>
          <dgm:chPref val="1"/>
          <dgm:bulletEnabled val="1"/>
        </dgm:presLayoutVars>
      </dgm:prSet>
      <dgm:spPr/>
    </dgm:pt>
    <dgm:pt modelId="{F00115E2-34E2-455D-A89F-B6B5A1AFB0DB}" type="pres">
      <dgm:prSet presAssocID="{15619D46-AB3C-470C-85F4-5A8CB1CBDF1C}" presName="ConnectLine" presStyleLbl="sibTrans1D1" presStyleIdx="0" presStyleCnt="5"/>
      <dgm:spPr>
        <a:noFill/>
        <a:ln w="12700" cap="flat" cmpd="sng" algn="ctr">
          <a:solidFill>
            <a:schemeClr val="accent1">
              <a:hueOff val="0"/>
              <a:satOff val="0"/>
              <a:lumOff val="0"/>
              <a:alphaOff val="0"/>
            </a:schemeClr>
          </a:solidFill>
          <a:prstDash val="dash"/>
        </a:ln>
        <a:effectLst/>
      </dgm:spPr>
    </dgm:pt>
    <dgm:pt modelId="{A1543E81-D4C3-4B04-8231-2EA095402555}" type="pres">
      <dgm:prSet presAssocID="{15619D46-AB3C-470C-85F4-5A8CB1CBDF1C}" presName="EmptyPlaceHolder" presStyleCnt="0"/>
      <dgm:spPr/>
    </dgm:pt>
    <dgm:pt modelId="{0461C89B-D29E-4854-BC0F-CA80D60DF010}" type="pres">
      <dgm:prSet presAssocID="{0465C9EC-0603-414C-B5B8-F2D4179F6254}" presName="spaceBetweenRectangles" presStyleCnt="0"/>
      <dgm:spPr/>
    </dgm:pt>
    <dgm:pt modelId="{92345354-49A8-4431-9151-D81A245AFDD5}" type="pres">
      <dgm:prSet presAssocID="{1C12AF97-D755-479C-87F6-565029CC538A}" presName="composite" presStyleCnt="0"/>
      <dgm:spPr/>
    </dgm:pt>
    <dgm:pt modelId="{5F3011BE-2EF7-4555-A367-E04281AD4367}" type="pres">
      <dgm:prSet presAssocID="{1C12AF97-D755-479C-87F6-565029CC538A}" presName="ConnectorPoint" presStyleLbl="lnNode1" presStyleIdx="1"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971C7B10-FE54-45FF-82F0-8610ECF448D3}" type="pres">
      <dgm:prSet presAssocID="{1C12AF97-D755-479C-87F6-565029CC538A}" presName="DropPinPlaceHolder" presStyleCnt="0"/>
      <dgm:spPr/>
    </dgm:pt>
    <dgm:pt modelId="{34478D7A-8FB6-4F54-ABD2-FEB2B6C93894}" type="pres">
      <dgm:prSet presAssocID="{1C12AF97-D755-479C-87F6-565029CC538A}" presName="DropPin" presStyleLbl="alignNode1" presStyleIdx="1" presStyleCnt="5"/>
      <dgm:spPr/>
    </dgm:pt>
    <dgm:pt modelId="{F2E99665-113D-4F56-AF51-35714FDD0767}" type="pres">
      <dgm:prSet presAssocID="{1C12AF97-D755-479C-87F6-565029CC538A}" presName="Ellipse" presStyleLbl="fgAcc1" presStyleIdx="2" presStyleCnt="6"/>
      <dgm:spPr>
        <a:solidFill>
          <a:schemeClr val="lt1">
            <a:alpha val="90000"/>
            <a:hueOff val="0"/>
            <a:satOff val="0"/>
            <a:lumOff val="0"/>
            <a:alphaOff val="0"/>
          </a:schemeClr>
        </a:solidFill>
        <a:ln w="25400" cap="flat" cmpd="sng" algn="ctr">
          <a:noFill/>
          <a:prstDash val="solid"/>
        </a:ln>
        <a:effectLst/>
      </dgm:spPr>
    </dgm:pt>
    <dgm:pt modelId="{65A5A68E-456E-42A4-8D1D-5D5677ED4E8E}" type="pres">
      <dgm:prSet presAssocID="{1C12AF97-D755-479C-87F6-565029CC538A}" presName="L2TextContainer" presStyleLbl="revTx" presStyleIdx="2" presStyleCnt="10">
        <dgm:presLayoutVars>
          <dgm:bulletEnabled val="1"/>
        </dgm:presLayoutVars>
      </dgm:prSet>
      <dgm:spPr/>
    </dgm:pt>
    <dgm:pt modelId="{585935A9-8FE9-4209-B1CF-795C5E781FD6}" type="pres">
      <dgm:prSet presAssocID="{1C12AF97-D755-479C-87F6-565029CC538A}" presName="L1TextContainer" presStyleLbl="revTx" presStyleIdx="3" presStyleCnt="10">
        <dgm:presLayoutVars>
          <dgm:chMax val="1"/>
          <dgm:chPref val="1"/>
          <dgm:bulletEnabled val="1"/>
        </dgm:presLayoutVars>
      </dgm:prSet>
      <dgm:spPr/>
    </dgm:pt>
    <dgm:pt modelId="{CABB571E-A591-4E83-A69B-E9DC7D5F967A}" type="pres">
      <dgm:prSet presAssocID="{1C12AF97-D755-479C-87F6-565029CC538A}" presName="ConnectLine" presStyleLbl="sibTrans1D1" presStyleIdx="1" presStyleCnt="5"/>
      <dgm:spPr>
        <a:noFill/>
        <a:ln w="12700" cap="flat" cmpd="sng" algn="ctr">
          <a:solidFill>
            <a:schemeClr val="accent1">
              <a:hueOff val="0"/>
              <a:satOff val="0"/>
              <a:lumOff val="0"/>
              <a:alphaOff val="0"/>
            </a:schemeClr>
          </a:solidFill>
          <a:prstDash val="dash"/>
        </a:ln>
        <a:effectLst/>
      </dgm:spPr>
    </dgm:pt>
    <dgm:pt modelId="{DA18B7E7-D630-4AD9-8AEB-C544B39EB61D}" type="pres">
      <dgm:prSet presAssocID="{1C12AF97-D755-479C-87F6-565029CC538A}" presName="EmptyPlaceHolder" presStyleCnt="0"/>
      <dgm:spPr/>
    </dgm:pt>
    <dgm:pt modelId="{C91D7A45-F2A8-4327-8153-667FE59EE9A7}" type="pres">
      <dgm:prSet presAssocID="{3FAED137-99A2-4F64-8887-FCC4B2B6CDEA}" presName="spaceBetweenRectangles" presStyleCnt="0"/>
      <dgm:spPr/>
    </dgm:pt>
    <dgm:pt modelId="{0D0834D6-784B-420F-A729-FBD62037A196}" type="pres">
      <dgm:prSet presAssocID="{430BE01F-D79C-44CD-B4F2-88CF2FBBFC0B}" presName="composite" presStyleCnt="0"/>
      <dgm:spPr/>
    </dgm:pt>
    <dgm:pt modelId="{CA52843F-4807-43D6-BD43-732C94906E2C}" type="pres">
      <dgm:prSet presAssocID="{430BE01F-D79C-44CD-B4F2-88CF2FBBFC0B}" presName="ConnectorPoint" presStyleLbl="lnNode1" presStyleIdx="2"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4099DCCB-063A-46F0-B8C9-B0ECA5870127}" type="pres">
      <dgm:prSet presAssocID="{430BE01F-D79C-44CD-B4F2-88CF2FBBFC0B}" presName="DropPinPlaceHolder" presStyleCnt="0"/>
      <dgm:spPr/>
    </dgm:pt>
    <dgm:pt modelId="{7A62A4AA-0310-42D2-B789-D3351161DB8A}" type="pres">
      <dgm:prSet presAssocID="{430BE01F-D79C-44CD-B4F2-88CF2FBBFC0B}" presName="DropPin" presStyleLbl="alignNode1" presStyleIdx="2" presStyleCnt="5"/>
      <dgm:spPr/>
    </dgm:pt>
    <dgm:pt modelId="{E467D4A9-2AFD-43D4-BB01-0BCE820F4AEF}" type="pres">
      <dgm:prSet presAssocID="{430BE01F-D79C-44CD-B4F2-88CF2FBBFC0B}" presName="Ellipse" presStyleLbl="fgAcc1" presStyleIdx="3" presStyleCnt="6"/>
      <dgm:spPr>
        <a:solidFill>
          <a:schemeClr val="lt1">
            <a:alpha val="90000"/>
            <a:hueOff val="0"/>
            <a:satOff val="0"/>
            <a:lumOff val="0"/>
            <a:alphaOff val="0"/>
          </a:schemeClr>
        </a:solidFill>
        <a:ln w="25400" cap="flat" cmpd="sng" algn="ctr">
          <a:noFill/>
          <a:prstDash val="solid"/>
        </a:ln>
        <a:effectLst/>
      </dgm:spPr>
    </dgm:pt>
    <dgm:pt modelId="{FC29E5E1-2056-470C-B598-2214557519C0}" type="pres">
      <dgm:prSet presAssocID="{430BE01F-D79C-44CD-B4F2-88CF2FBBFC0B}" presName="L2TextContainer" presStyleLbl="revTx" presStyleIdx="4" presStyleCnt="10">
        <dgm:presLayoutVars>
          <dgm:bulletEnabled val="1"/>
        </dgm:presLayoutVars>
      </dgm:prSet>
      <dgm:spPr/>
    </dgm:pt>
    <dgm:pt modelId="{EA177238-4446-4200-85C9-690E3ADBFB5A}" type="pres">
      <dgm:prSet presAssocID="{430BE01F-D79C-44CD-B4F2-88CF2FBBFC0B}" presName="L1TextContainer" presStyleLbl="revTx" presStyleIdx="5" presStyleCnt="10">
        <dgm:presLayoutVars>
          <dgm:chMax val="1"/>
          <dgm:chPref val="1"/>
          <dgm:bulletEnabled val="1"/>
        </dgm:presLayoutVars>
      </dgm:prSet>
      <dgm:spPr/>
    </dgm:pt>
    <dgm:pt modelId="{6105A288-A512-48C7-8CF4-A7B8E3A39068}" type="pres">
      <dgm:prSet presAssocID="{430BE01F-D79C-44CD-B4F2-88CF2FBBFC0B}" presName="ConnectLine" presStyleLbl="sibTrans1D1" presStyleIdx="2" presStyleCnt="5"/>
      <dgm:spPr>
        <a:noFill/>
        <a:ln w="12700" cap="flat" cmpd="sng" algn="ctr">
          <a:solidFill>
            <a:schemeClr val="accent1">
              <a:hueOff val="0"/>
              <a:satOff val="0"/>
              <a:lumOff val="0"/>
              <a:alphaOff val="0"/>
            </a:schemeClr>
          </a:solidFill>
          <a:prstDash val="dash"/>
        </a:ln>
        <a:effectLst/>
      </dgm:spPr>
    </dgm:pt>
    <dgm:pt modelId="{23F08FEF-E047-4AA7-B863-9BFC1C25EF5A}" type="pres">
      <dgm:prSet presAssocID="{430BE01F-D79C-44CD-B4F2-88CF2FBBFC0B}" presName="EmptyPlaceHolder" presStyleCnt="0"/>
      <dgm:spPr/>
    </dgm:pt>
    <dgm:pt modelId="{8A9170F2-E4AB-4CD3-9B32-014D339BA2FD}" type="pres">
      <dgm:prSet presAssocID="{0039AF78-A231-4E68-90A7-8AEF017E5A9E}" presName="spaceBetweenRectangles" presStyleCnt="0"/>
      <dgm:spPr/>
    </dgm:pt>
    <dgm:pt modelId="{17ABDC09-B0FC-4864-BBD7-6536860E245F}" type="pres">
      <dgm:prSet presAssocID="{4D885C4B-2A25-4BE2-8DF3-0BEC3BC435FF}" presName="composite" presStyleCnt="0"/>
      <dgm:spPr/>
    </dgm:pt>
    <dgm:pt modelId="{05D8204B-C74A-49BB-AF75-F32E5BC657CA}" type="pres">
      <dgm:prSet presAssocID="{4D885C4B-2A25-4BE2-8DF3-0BEC3BC435FF}" presName="ConnectorPoint" presStyleLbl="lnNode1" presStyleIdx="3"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C50E5422-86FA-49FC-B694-986A88857EB5}" type="pres">
      <dgm:prSet presAssocID="{4D885C4B-2A25-4BE2-8DF3-0BEC3BC435FF}" presName="DropPinPlaceHolder" presStyleCnt="0"/>
      <dgm:spPr/>
    </dgm:pt>
    <dgm:pt modelId="{274285ED-A06F-44AD-B7C9-864ABDA2965E}" type="pres">
      <dgm:prSet presAssocID="{4D885C4B-2A25-4BE2-8DF3-0BEC3BC435FF}" presName="DropPin" presStyleLbl="alignNode1" presStyleIdx="3" presStyleCnt="5"/>
      <dgm:spPr/>
    </dgm:pt>
    <dgm:pt modelId="{7CC49D59-F044-46A6-B59D-A8E680E9F91D}" type="pres">
      <dgm:prSet presAssocID="{4D885C4B-2A25-4BE2-8DF3-0BEC3BC435FF}" presName="Ellipse" presStyleLbl="fgAcc1" presStyleIdx="4" presStyleCnt="6"/>
      <dgm:spPr>
        <a:solidFill>
          <a:schemeClr val="lt1">
            <a:alpha val="90000"/>
            <a:hueOff val="0"/>
            <a:satOff val="0"/>
            <a:lumOff val="0"/>
            <a:alphaOff val="0"/>
          </a:schemeClr>
        </a:solidFill>
        <a:ln w="25400" cap="flat" cmpd="sng" algn="ctr">
          <a:noFill/>
          <a:prstDash val="solid"/>
        </a:ln>
        <a:effectLst/>
      </dgm:spPr>
    </dgm:pt>
    <dgm:pt modelId="{53ECD233-720A-4D37-AC3C-D8B10EBA7642}" type="pres">
      <dgm:prSet presAssocID="{4D885C4B-2A25-4BE2-8DF3-0BEC3BC435FF}" presName="L2TextContainer" presStyleLbl="revTx" presStyleIdx="6" presStyleCnt="10">
        <dgm:presLayoutVars>
          <dgm:bulletEnabled val="1"/>
        </dgm:presLayoutVars>
      </dgm:prSet>
      <dgm:spPr/>
    </dgm:pt>
    <dgm:pt modelId="{CFA85241-3D3E-4FE6-81CE-5DCF9B29B970}" type="pres">
      <dgm:prSet presAssocID="{4D885C4B-2A25-4BE2-8DF3-0BEC3BC435FF}" presName="L1TextContainer" presStyleLbl="revTx" presStyleIdx="7" presStyleCnt="10">
        <dgm:presLayoutVars>
          <dgm:chMax val="1"/>
          <dgm:chPref val="1"/>
          <dgm:bulletEnabled val="1"/>
        </dgm:presLayoutVars>
      </dgm:prSet>
      <dgm:spPr/>
    </dgm:pt>
    <dgm:pt modelId="{C3A68657-E162-49BE-AFAF-F804DB8DC78F}" type="pres">
      <dgm:prSet presAssocID="{4D885C4B-2A25-4BE2-8DF3-0BEC3BC435FF}" presName="ConnectLine" presStyleLbl="sibTrans1D1" presStyleIdx="3" presStyleCnt="5"/>
      <dgm:spPr>
        <a:noFill/>
        <a:ln w="12700" cap="flat" cmpd="sng" algn="ctr">
          <a:solidFill>
            <a:schemeClr val="accent1">
              <a:hueOff val="0"/>
              <a:satOff val="0"/>
              <a:lumOff val="0"/>
              <a:alphaOff val="0"/>
            </a:schemeClr>
          </a:solidFill>
          <a:prstDash val="dash"/>
        </a:ln>
        <a:effectLst/>
      </dgm:spPr>
    </dgm:pt>
    <dgm:pt modelId="{E1358FEA-F245-47F6-859A-4E9FB66075A9}" type="pres">
      <dgm:prSet presAssocID="{4D885C4B-2A25-4BE2-8DF3-0BEC3BC435FF}" presName="EmptyPlaceHolder" presStyleCnt="0"/>
      <dgm:spPr/>
    </dgm:pt>
    <dgm:pt modelId="{345A2669-E6E7-410D-9AA2-C9941094F7FF}" type="pres">
      <dgm:prSet presAssocID="{A182F431-024D-4F26-8414-84F7A130F955}" presName="spaceBetweenRectangles" presStyleCnt="0"/>
      <dgm:spPr/>
    </dgm:pt>
    <dgm:pt modelId="{78CA9160-97DB-429D-9564-7EE960758364}" type="pres">
      <dgm:prSet presAssocID="{2B1FE52F-5551-4F7B-A33E-6079346CF231}" presName="composite" presStyleCnt="0"/>
      <dgm:spPr/>
    </dgm:pt>
    <dgm:pt modelId="{2856B6A0-2013-461E-902D-BD3EC1C57D6D}" type="pres">
      <dgm:prSet presAssocID="{2B1FE52F-5551-4F7B-A33E-6079346CF231}" presName="ConnectorPoint" presStyleLbl="lnNode1" presStyleIdx="4"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B07D24DD-B594-4A64-90EB-96F5E7E3B8A6}" type="pres">
      <dgm:prSet presAssocID="{2B1FE52F-5551-4F7B-A33E-6079346CF231}" presName="DropPinPlaceHolder" presStyleCnt="0"/>
      <dgm:spPr/>
    </dgm:pt>
    <dgm:pt modelId="{795B86B7-A0F4-489E-9FF2-18D7B372C483}" type="pres">
      <dgm:prSet presAssocID="{2B1FE52F-5551-4F7B-A33E-6079346CF231}" presName="DropPin" presStyleLbl="alignNode1" presStyleIdx="4" presStyleCnt="5"/>
      <dgm:spPr/>
    </dgm:pt>
    <dgm:pt modelId="{CAC19F61-6E4E-4FDF-BD62-65016BA3F5B7}" type="pres">
      <dgm:prSet presAssocID="{2B1FE52F-5551-4F7B-A33E-6079346CF231}" presName="Ellipse" presStyleLbl="fgAcc1" presStyleIdx="5" presStyleCnt="6"/>
      <dgm:spPr>
        <a:solidFill>
          <a:schemeClr val="lt1">
            <a:alpha val="90000"/>
            <a:hueOff val="0"/>
            <a:satOff val="0"/>
            <a:lumOff val="0"/>
            <a:alphaOff val="0"/>
          </a:schemeClr>
        </a:solidFill>
        <a:ln w="25400" cap="flat" cmpd="sng" algn="ctr">
          <a:noFill/>
          <a:prstDash val="solid"/>
        </a:ln>
        <a:effectLst/>
      </dgm:spPr>
    </dgm:pt>
    <dgm:pt modelId="{DACD9A39-3D5C-4DE0-BC51-3FCDFBCCF46C}" type="pres">
      <dgm:prSet presAssocID="{2B1FE52F-5551-4F7B-A33E-6079346CF231}" presName="L2TextContainer" presStyleLbl="revTx" presStyleIdx="8" presStyleCnt="10">
        <dgm:presLayoutVars>
          <dgm:bulletEnabled val="1"/>
        </dgm:presLayoutVars>
      </dgm:prSet>
      <dgm:spPr/>
    </dgm:pt>
    <dgm:pt modelId="{63E8008D-8702-4B5F-A21F-14D3C4841A01}" type="pres">
      <dgm:prSet presAssocID="{2B1FE52F-5551-4F7B-A33E-6079346CF231}" presName="L1TextContainer" presStyleLbl="revTx" presStyleIdx="9" presStyleCnt="10">
        <dgm:presLayoutVars>
          <dgm:chMax val="1"/>
          <dgm:chPref val="1"/>
          <dgm:bulletEnabled val="1"/>
        </dgm:presLayoutVars>
      </dgm:prSet>
      <dgm:spPr/>
    </dgm:pt>
    <dgm:pt modelId="{D2B8DE29-6993-4CC5-A78E-0D6FB76F75DF}" type="pres">
      <dgm:prSet presAssocID="{2B1FE52F-5551-4F7B-A33E-6079346CF231}" presName="ConnectLine" presStyleLbl="sibTrans1D1" presStyleIdx="4" presStyleCnt="5"/>
      <dgm:spPr>
        <a:noFill/>
        <a:ln w="12700" cap="flat" cmpd="sng" algn="ctr">
          <a:solidFill>
            <a:schemeClr val="accent1">
              <a:hueOff val="0"/>
              <a:satOff val="0"/>
              <a:lumOff val="0"/>
              <a:alphaOff val="0"/>
            </a:schemeClr>
          </a:solidFill>
          <a:prstDash val="dash"/>
        </a:ln>
        <a:effectLst/>
      </dgm:spPr>
    </dgm:pt>
    <dgm:pt modelId="{2F9ACB8D-14D0-4375-9138-DFFE12200427}" type="pres">
      <dgm:prSet presAssocID="{2B1FE52F-5551-4F7B-A33E-6079346CF231}" presName="EmptyPlaceHolder" presStyleCnt="0"/>
      <dgm:spPr/>
    </dgm:pt>
  </dgm:ptLst>
  <dgm:cxnLst>
    <dgm:cxn modelId="{0A453C05-3F65-4390-898F-1C4ED2F3C86E}" srcId="{B102E792-272D-4DCD-9DD3-5002025AA657}" destId="{4D885C4B-2A25-4BE2-8DF3-0BEC3BC435FF}" srcOrd="3" destOrd="0" parTransId="{7729097E-F631-43FF-82BA-A341D112228E}" sibTransId="{A182F431-024D-4F26-8414-84F7A130F955}"/>
    <dgm:cxn modelId="{FF85912B-710C-4540-A316-FFD5D44AEDA3}" srcId="{2B1FE52F-5551-4F7B-A33E-6079346CF231}" destId="{CB137EDC-E007-4D22-ACC7-395824468715}" srcOrd="0" destOrd="0" parTransId="{BCDEC660-6183-464D-8925-B05B2037B2CA}" sibTransId="{7FA1F78E-51CE-4968-978A-9DA613E174A7}"/>
    <dgm:cxn modelId="{6BD00B3B-1A4C-4442-A414-590F1A5110B8}" type="presOf" srcId="{4D885C4B-2A25-4BE2-8DF3-0BEC3BC435FF}" destId="{CFA85241-3D3E-4FE6-81CE-5DCF9B29B970}" srcOrd="0" destOrd="0" presId="urn:microsoft.com/office/officeart/2017/3/layout/DropPinTimeline"/>
    <dgm:cxn modelId="{E0DAB365-1C83-46B2-ABF5-1D55B492EEF0}" srcId="{430BE01F-D79C-44CD-B4F2-88CF2FBBFC0B}" destId="{8CBA742D-D9DD-4B7D-B229-2BA82F800A65}" srcOrd="0" destOrd="0" parTransId="{948B621D-2F2F-4D31-B796-1DB4C7B7F0C5}" sibTransId="{0F25EE00-4C40-4C1A-92F1-B4BE22591930}"/>
    <dgm:cxn modelId="{1D51F051-7BF7-405A-A83B-1B3D2BAE604B}" srcId="{B102E792-272D-4DCD-9DD3-5002025AA657}" destId="{430BE01F-D79C-44CD-B4F2-88CF2FBBFC0B}" srcOrd="2" destOrd="0" parTransId="{74D95CD8-CCEA-4956-87B9-7E1251A3CA6F}" sibTransId="{0039AF78-A231-4E68-90A7-8AEF017E5A9E}"/>
    <dgm:cxn modelId="{3500E67C-A5F2-49D3-9826-DD623A5A8460}" type="presOf" srcId="{1C12AF97-D755-479C-87F6-565029CC538A}" destId="{585935A9-8FE9-4209-B1CF-795C5E781FD6}" srcOrd="0" destOrd="0" presId="urn:microsoft.com/office/officeart/2017/3/layout/DropPinTimeline"/>
    <dgm:cxn modelId="{099C8D7F-8970-450C-8700-85F226A104A6}" type="presOf" srcId="{CB137EDC-E007-4D22-ACC7-395824468715}" destId="{DACD9A39-3D5C-4DE0-BC51-3FCDFBCCF46C}" srcOrd="0" destOrd="0" presId="urn:microsoft.com/office/officeart/2017/3/layout/DropPinTimeline"/>
    <dgm:cxn modelId="{8EC49780-7658-4C42-B911-38FEB98602EC}" srcId="{1C12AF97-D755-479C-87F6-565029CC538A}" destId="{0104AE86-35B5-4C97-BAC9-DF0116CE5A5E}" srcOrd="0" destOrd="0" parTransId="{B7B83C45-B416-484A-AC22-AA78EC8C59A1}" sibTransId="{D7BA2E08-F88E-4998-995C-33DCB155212D}"/>
    <dgm:cxn modelId="{661D0382-B3A1-430D-B446-30BB1B15671D}" type="presOf" srcId="{1A434565-59BC-4C38-8DE1-855DC260EDEE}" destId="{FB20A7D5-6172-4767-8737-C19515A4DBAF}" srcOrd="0" destOrd="0" presId="urn:microsoft.com/office/officeart/2017/3/layout/DropPinTimeline"/>
    <dgm:cxn modelId="{EEB74F87-454A-49F5-9314-EE6127E30333}" srcId="{B102E792-272D-4DCD-9DD3-5002025AA657}" destId="{2B1FE52F-5551-4F7B-A33E-6079346CF231}" srcOrd="4" destOrd="0" parTransId="{BE9EEB4B-FC18-4960-80E8-2F39B953B088}" sibTransId="{3F2CF697-AC96-459B-BBF5-84CCA6DB7F05}"/>
    <dgm:cxn modelId="{7F91838B-91CC-4EED-80CA-6E0ADC1E1B4E}" type="presOf" srcId="{430BE01F-D79C-44CD-B4F2-88CF2FBBFC0B}" destId="{EA177238-4446-4200-85C9-690E3ADBFB5A}" srcOrd="0" destOrd="0" presId="urn:microsoft.com/office/officeart/2017/3/layout/DropPinTimeline"/>
    <dgm:cxn modelId="{53B2369D-718C-44D3-9F5D-1066DD95D1C3}" type="presOf" srcId="{0104AE86-35B5-4C97-BAC9-DF0116CE5A5E}" destId="{65A5A68E-456E-42A4-8D1D-5D5677ED4E8E}" srcOrd="0" destOrd="0" presId="urn:microsoft.com/office/officeart/2017/3/layout/DropPinTimeline"/>
    <dgm:cxn modelId="{696E5BA9-4E68-4C1A-BD4C-A213E8A9104A}" srcId="{4D885C4B-2A25-4BE2-8DF3-0BEC3BC435FF}" destId="{027129F1-A5D4-4ECA-A78C-E99CDE02A3A4}" srcOrd="0" destOrd="0" parTransId="{1D0035D7-8FD9-4A74-9AB9-4D0B18015C04}" sibTransId="{7253F5DD-D970-4F54-B68B-AE2DA4939FD3}"/>
    <dgm:cxn modelId="{FE3DEFC1-28E6-4F07-A661-2332B372ADC7}" srcId="{B102E792-272D-4DCD-9DD3-5002025AA657}" destId="{15619D46-AB3C-470C-85F4-5A8CB1CBDF1C}" srcOrd="0" destOrd="0" parTransId="{45F44B77-38BF-4D8D-8CE5-434F30CD11DD}" sibTransId="{0465C9EC-0603-414C-B5B8-F2D4179F6254}"/>
    <dgm:cxn modelId="{677C3AC5-0F67-4FD1-AB5D-6399A585171A}" type="presOf" srcId="{15619D46-AB3C-470C-85F4-5A8CB1CBDF1C}" destId="{46C74FCD-5BD2-42C1-8990-79594117CC08}" srcOrd="0" destOrd="0" presId="urn:microsoft.com/office/officeart/2017/3/layout/DropPinTimeline"/>
    <dgm:cxn modelId="{C78C2AD7-2AEE-483A-9429-73D0E55D570B}" type="presOf" srcId="{B102E792-272D-4DCD-9DD3-5002025AA657}" destId="{DA1060CF-1B07-4E16-8F15-F24FE995FF05}" srcOrd="0" destOrd="0" presId="urn:microsoft.com/office/officeart/2017/3/layout/DropPinTimeline"/>
    <dgm:cxn modelId="{A4E6EEDB-7614-4258-89DD-1EBE87F04026}" type="presOf" srcId="{8CBA742D-D9DD-4B7D-B229-2BA82F800A65}" destId="{FC29E5E1-2056-470C-B598-2214557519C0}" srcOrd="0" destOrd="0" presId="urn:microsoft.com/office/officeart/2017/3/layout/DropPinTimeline"/>
    <dgm:cxn modelId="{1C6E98E8-34B2-46F6-B3F2-1059F3A1F321}" type="presOf" srcId="{027129F1-A5D4-4ECA-A78C-E99CDE02A3A4}" destId="{53ECD233-720A-4D37-AC3C-D8B10EBA7642}" srcOrd="0" destOrd="0" presId="urn:microsoft.com/office/officeart/2017/3/layout/DropPinTimeline"/>
    <dgm:cxn modelId="{83D999E8-CDE1-4FBD-91D0-16BB42412908}" srcId="{15619D46-AB3C-470C-85F4-5A8CB1CBDF1C}" destId="{1A434565-59BC-4C38-8DE1-855DC260EDEE}" srcOrd="0" destOrd="0" parTransId="{92D45756-B3DD-419E-B1CB-99B796F07140}" sibTransId="{A7763AE4-001B-41C7-8E66-07FB739212D7}"/>
    <dgm:cxn modelId="{7BCC4DEA-C2A4-41F9-905C-A547F988128F}" type="presOf" srcId="{2B1FE52F-5551-4F7B-A33E-6079346CF231}" destId="{63E8008D-8702-4B5F-A21F-14D3C4841A01}" srcOrd="0" destOrd="0" presId="urn:microsoft.com/office/officeart/2017/3/layout/DropPinTimeline"/>
    <dgm:cxn modelId="{16B70CF9-0CBE-40B6-AC1E-B0329877DCC1}" srcId="{B102E792-272D-4DCD-9DD3-5002025AA657}" destId="{1C12AF97-D755-479C-87F6-565029CC538A}" srcOrd="1" destOrd="0" parTransId="{E57BD133-3025-4D3D-B966-39A38D676338}" sibTransId="{3FAED137-99A2-4F64-8887-FCC4B2B6CDEA}"/>
    <dgm:cxn modelId="{8B69B5BE-FD4A-4805-829C-B763F8869278}" type="presParOf" srcId="{DA1060CF-1B07-4E16-8F15-F24FE995FF05}" destId="{5E5CB545-DB1A-4E22-A171-0D0164E236B5}" srcOrd="0" destOrd="0" presId="urn:microsoft.com/office/officeart/2017/3/layout/DropPinTimeline"/>
    <dgm:cxn modelId="{89507047-D67C-40DE-AF04-592C94FA867E}" type="presParOf" srcId="{DA1060CF-1B07-4E16-8F15-F24FE995FF05}" destId="{5542764D-1828-47CB-947A-F52AB5DBC269}" srcOrd="1" destOrd="0" presId="urn:microsoft.com/office/officeart/2017/3/layout/DropPinTimeline"/>
    <dgm:cxn modelId="{92938EBF-8D5F-4604-A789-42FD28096992}" type="presParOf" srcId="{5542764D-1828-47CB-947A-F52AB5DBC269}" destId="{E244F040-F0B4-458F-B85E-3C9070144F24}" srcOrd="0" destOrd="0" presId="urn:microsoft.com/office/officeart/2017/3/layout/DropPinTimeline"/>
    <dgm:cxn modelId="{2CE54005-E100-4FD5-BDC1-87B6D44C6E23}" type="presParOf" srcId="{E244F040-F0B4-458F-B85E-3C9070144F24}" destId="{75C9DC0C-86C7-43BD-9EA5-27D623BEB24C}" srcOrd="0" destOrd="0" presId="urn:microsoft.com/office/officeart/2017/3/layout/DropPinTimeline"/>
    <dgm:cxn modelId="{94C38AAA-4F0F-4EE6-8C5C-7ABE99E383EB}" type="presParOf" srcId="{E244F040-F0B4-458F-B85E-3C9070144F24}" destId="{719B9705-955C-4E9A-BF24-1CF4709376A3}" srcOrd="1" destOrd="0" presId="urn:microsoft.com/office/officeart/2017/3/layout/DropPinTimeline"/>
    <dgm:cxn modelId="{DC80762F-CDA1-4D8D-A146-FC7D0EABFB0B}" type="presParOf" srcId="{719B9705-955C-4E9A-BF24-1CF4709376A3}" destId="{098CDFCB-C518-4FD5-8319-322E50CF5BB2}" srcOrd="0" destOrd="0" presId="urn:microsoft.com/office/officeart/2017/3/layout/DropPinTimeline"/>
    <dgm:cxn modelId="{76D4AA38-21AB-4C0B-A823-85E1E3C8E18A}" type="presParOf" srcId="{719B9705-955C-4E9A-BF24-1CF4709376A3}" destId="{F3C3A1F5-BD73-4637-8740-59AAE8B5AA93}" srcOrd="1" destOrd="0" presId="urn:microsoft.com/office/officeart/2017/3/layout/DropPinTimeline"/>
    <dgm:cxn modelId="{145937C9-0478-441A-8835-3518517829D0}" type="presParOf" srcId="{E244F040-F0B4-458F-B85E-3C9070144F24}" destId="{FB20A7D5-6172-4767-8737-C19515A4DBAF}" srcOrd="2" destOrd="0" presId="urn:microsoft.com/office/officeart/2017/3/layout/DropPinTimeline"/>
    <dgm:cxn modelId="{7296C2F8-4BD3-44D6-ABF5-191F89A6C320}" type="presParOf" srcId="{E244F040-F0B4-458F-B85E-3C9070144F24}" destId="{46C74FCD-5BD2-42C1-8990-79594117CC08}" srcOrd="3" destOrd="0" presId="urn:microsoft.com/office/officeart/2017/3/layout/DropPinTimeline"/>
    <dgm:cxn modelId="{1729748A-F3F7-4A49-8547-BFE50456252D}" type="presParOf" srcId="{E244F040-F0B4-458F-B85E-3C9070144F24}" destId="{F00115E2-34E2-455D-A89F-B6B5A1AFB0DB}" srcOrd="4" destOrd="0" presId="urn:microsoft.com/office/officeart/2017/3/layout/DropPinTimeline"/>
    <dgm:cxn modelId="{D8D38999-DB8D-4882-95B2-C934FA3DB6B8}" type="presParOf" srcId="{E244F040-F0B4-458F-B85E-3C9070144F24}" destId="{A1543E81-D4C3-4B04-8231-2EA095402555}" srcOrd="5" destOrd="0" presId="urn:microsoft.com/office/officeart/2017/3/layout/DropPinTimeline"/>
    <dgm:cxn modelId="{29B06169-3BDB-4645-A9B3-C8AC0D172075}" type="presParOf" srcId="{5542764D-1828-47CB-947A-F52AB5DBC269}" destId="{0461C89B-D29E-4854-BC0F-CA80D60DF010}" srcOrd="1" destOrd="0" presId="urn:microsoft.com/office/officeart/2017/3/layout/DropPinTimeline"/>
    <dgm:cxn modelId="{2318DAD3-3C29-400C-A711-EDB6D5A51A13}" type="presParOf" srcId="{5542764D-1828-47CB-947A-F52AB5DBC269}" destId="{92345354-49A8-4431-9151-D81A245AFDD5}" srcOrd="2" destOrd="0" presId="urn:microsoft.com/office/officeart/2017/3/layout/DropPinTimeline"/>
    <dgm:cxn modelId="{5F51DAB8-2318-4812-B135-635ECD7D9D03}" type="presParOf" srcId="{92345354-49A8-4431-9151-D81A245AFDD5}" destId="{5F3011BE-2EF7-4555-A367-E04281AD4367}" srcOrd="0" destOrd="0" presId="urn:microsoft.com/office/officeart/2017/3/layout/DropPinTimeline"/>
    <dgm:cxn modelId="{ECF7493C-F4CB-48E9-892D-5E1EBA6E4846}" type="presParOf" srcId="{92345354-49A8-4431-9151-D81A245AFDD5}" destId="{971C7B10-FE54-45FF-82F0-8610ECF448D3}" srcOrd="1" destOrd="0" presId="urn:microsoft.com/office/officeart/2017/3/layout/DropPinTimeline"/>
    <dgm:cxn modelId="{7303ADC3-49E0-4D41-ADC2-50DA63D584D0}" type="presParOf" srcId="{971C7B10-FE54-45FF-82F0-8610ECF448D3}" destId="{34478D7A-8FB6-4F54-ABD2-FEB2B6C93894}" srcOrd="0" destOrd="0" presId="urn:microsoft.com/office/officeart/2017/3/layout/DropPinTimeline"/>
    <dgm:cxn modelId="{FF6410CF-9861-4809-A4ED-C695D05D1DC5}" type="presParOf" srcId="{971C7B10-FE54-45FF-82F0-8610ECF448D3}" destId="{F2E99665-113D-4F56-AF51-35714FDD0767}" srcOrd="1" destOrd="0" presId="urn:microsoft.com/office/officeart/2017/3/layout/DropPinTimeline"/>
    <dgm:cxn modelId="{95F7D87B-1AE4-43AA-A233-8FF89D3AF3E4}" type="presParOf" srcId="{92345354-49A8-4431-9151-D81A245AFDD5}" destId="{65A5A68E-456E-42A4-8D1D-5D5677ED4E8E}" srcOrd="2" destOrd="0" presId="urn:microsoft.com/office/officeart/2017/3/layout/DropPinTimeline"/>
    <dgm:cxn modelId="{AC5B73FE-D364-4554-8CE6-F34102077164}" type="presParOf" srcId="{92345354-49A8-4431-9151-D81A245AFDD5}" destId="{585935A9-8FE9-4209-B1CF-795C5E781FD6}" srcOrd="3" destOrd="0" presId="urn:microsoft.com/office/officeart/2017/3/layout/DropPinTimeline"/>
    <dgm:cxn modelId="{76DBC0D9-4D26-4C52-AF4A-040E8E848B42}" type="presParOf" srcId="{92345354-49A8-4431-9151-D81A245AFDD5}" destId="{CABB571E-A591-4E83-A69B-E9DC7D5F967A}" srcOrd="4" destOrd="0" presId="urn:microsoft.com/office/officeart/2017/3/layout/DropPinTimeline"/>
    <dgm:cxn modelId="{382008DA-D1A7-42BB-BC54-CBE669768757}" type="presParOf" srcId="{92345354-49A8-4431-9151-D81A245AFDD5}" destId="{DA18B7E7-D630-4AD9-8AEB-C544B39EB61D}" srcOrd="5" destOrd="0" presId="urn:microsoft.com/office/officeart/2017/3/layout/DropPinTimeline"/>
    <dgm:cxn modelId="{5C4544DA-14F9-41FC-8925-6E34F7398068}" type="presParOf" srcId="{5542764D-1828-47CB-947A-F52AB5DBC269}" destId="{C91D7A45-F2A8-4327-8153-667FE59EE9A7}" srcOrd="3" destOrd="0" presId="urn:microsoft.com/office/officeart/2017/3/layout/DropPinTimeline"/>
    <dgm:cxn modelId="{ADC3311E-BCCD-486E-B91B-B71CE30B3C4B}" type="presParOf" srcId="{5542764D-1828-47CB-947A-F52AB5DBC269}" destId="{0D0834D6-784B-420F-A729-FBD62037A196}" srcOrd="4" destOrd="0" presId="urn:microsoft.com/office/officeart/2017/3/layout/DropPinTimeline"/>
    <dgm:cxn modelId="{16BDD6C2-7C20-4263-B48B-E05F942F62E6}" type="presParOf" srcId="{0D0834D6-784B-420F-A729-FBD62037A196}" destId="{CA52843F-4807-43D6-BD43-732C94906E2C}" srcOrd="0" destOrd="0" presId="urn:microsoft.com/office/officeart/2017/3/layout/DropPinTimeline"/>
    <dgm:cxn modelId="{8F68A595-3A97-4101-8D4D-10CD38B6D6EF}" type="presParOf" srcId="{0D0834D6-784B-420F-A729-FBD62037A196}" destId="{4099DCCB-063A-46F0-B8C9-B0ECA5870127}" srcOrd="1" destOrd="0" presId="urn:microsoft.com/office/officeart/2017/3/layout/DropPinTimeline"/>
    <dgm:cxn modelId="{D664D689-2DF4-4D79-B416-1ED751062099}" type="presParOf" srcId="{4099DCCB-063A-46F0-B8C9-B0ECA5870127}" destId="{7A62A4AA-0310-42D2-B789-D3351161DB8A}" srcOrd="0" destOrd="0" presId="urn:microsoft.com/office/officeart/2017/3/layout/DropPinTimeline"/>
    <dgm:cxn modelId="{45D00502-9951-4243-8864-2B6AAC13D0D5}" type="presParOf" srcId="{4099DCCB-063A-46F0-B8C9-B0ECA5870127}" destId="{E467D4A9-2AFD-43D4-BB01-0BCE820F4AEF}" srcOrd="1" destOrd="0" presId="urn:microsoft.com/office/officeart/2017/3/layout/DropPinTimeline"/>
    <dgm:cxn modelId="{B10D8C11-FA99-4937-BF9F-8D34C9EEFDD5}" type="presParOf" srcId="{0D0834D6-784B-420F-A729-FBD62037A196}" destId="{FC29E5E1-2056-470C-B598-2214557519C0}" srcOrd="2" destOrd="0" presId="urn:microsoft.com/office/officeart/2017/3/layout/DropPinTimeline"/>
    <dgm:cxn modelId="{6497F20C-850F-47A2-83DC-4F68923EED13}" type="presParOf" srcId="{0D0834D6-784B-420F-A729-FBD62037A196}" destId="{EA177238-4446-4200-85C9-690E3ADBFB5A}" srcOrd="3" destOrd="0" presId="urn:microsoft.com/office/officeart/2017/3/layout/DropPinTimeline"/>
    <dgm:cxn modelId="{F4E4254F-1C62-49DA-A567-216950D268C4}" type="presParOf" srcId="{0D0834D6-784B-420F-A729-FBD62037A196}" destId="{6105A288-A512-48C7-8CF4-A7B8E3A39068}" srcOrd="4" destOrd="0" presId="urn:microsoft.com/office/officeart/2017/3/layout/DropPinTimeline"/>
    <dgm:cxn modelId="{8FC37941-9692-49F7-846B-7A90AB6D462D}" type="presParOf" srcId="{0D0834D6-784B-420F-A729-FBD62037A196}" destId="{23F08FEF-E047-4AA7-B863-9BFC1C25EF5A}" srcOrd="5" destOrd="0" presId="urn:microsoft.com/office/officeart/2017/3/layout/DropPinTimeline"/>
    <dgm:cxn modelId="{8DBD5E50-19C6-422E-84CE-ACDD0F9B7843}" type="presParOf" srcId="{5542764D-1828-47CB-947A-F52AB5DBC269}" destId="{8A9170F2-E4AB-4CD3-9B32-014D339BA2FD}" srcOrd="5" destOrd="0" presId="urn:microsoft.com/office/officeart/2017/3/layout/DropPinTimeline"/>
    <dgm:cxn modelId="{FF5CCA8C-0458-4F5E-A016-2B880A2BC10D}" type="presParOf" srcId="{5542764D-1828-47CB-947A-F52AB5DBC269}" destId="{17ABDC09-B0FC-4864-BBD7-6536860E245F}" srcOrd="6" destOrd="0" presId="urn:microsoft.com/office/officeart/2017/3/layout/DropPinTimeline"/>
    <dgm:cxn modelId="{8F1B14ED-75B5-4B06-8054-577BF6E54CE8}" type="presParOf" srcId="{17ABDC09-B0FC-4864-BBD7-6536860E245F}" destId="{05D8204B-C74A-49BB-AF75-F32E5BC657CA}" srcOrd="0" destOrd="0" presId="urn:microsoft.com/office/officeart/2017/3/layout/DropPinTimeline"/>
    <dgm:cxn modelId="{059C9612-1F4C-42E3-A6E8-7ACADDFAD5AA}" type="presParOf" srcId="{17ABDC09-B0FC-4864-BBD7-6536860E245F}" destId="{C50E5422-86FA-49FC-B694-986A88857EB5}" srcOrd="1" destOrd="0" presId="urn:microsoft.com/office/officeart/2017/3/layout/DropPinTimeline"/>
    <dgm:cxn modelId="{AA03174B-9BB0-4890-8790-C580CF3DFE05}" type="presParOf" srcId="{C50E5422-86FA-49FC-B694-986A88857EB5}" destId="{274285ED-A06F-44AD-B7C9-864ABDA2965E}" srcOrd="0" destOrd="0" presId="urn:microsoft.com/office/officeart/2017/3/layout/DropPinTimeline"/>
    <dgm:cxn modelId="{37F8EE1E-72C1-4930-BE0F-77C2F02392DB}" type="presParOf" srcId="{C50E5422-86FA-49FC-B694-986A88857EB5}" destId="{7CC49D59-F044-46A6-B59D-A8E680E9F91D}" srcOrd="1" destOrd="0" presId="urn:microsoft.com/office/officeart/2017/3/layout/DropPinTimeline"/>
    <dgm:cxn modelId="{55696D13-025B-420F-B9CD-0237169E4CAF}" type="presParOf" srcId="{17ABDC09-B0FC-4864-BBD7-6536860E245F}" destId="{53ECD233-720A-4D37-AC3C-D8B10EBA7642}" srcOrd="2" destOrd="0" presId="urn:microsoft.com/office/officeart/2017/3/layout/DropPinTimeline"/>
    <dgm:cxn modelId="{37E3025D-A0F8-4E8B-AE2E-6D163EDB5406}" type="presParOf" srcId="{17ABDC09-B0FC-4864-BBD7-6536860E245F}" destId="{CFA85241-3D3E-4FE6-81CE-5DCF9B29B970}" srcOrd="3" destOrd="0" presId="urn:microsoft.com/office/officeart/2017/3/layout/DropPinTimeline"/>
    <dgm:cxn modelId="{D8EBB4CC-5598-4F9F-93A7-3F4D7A4D0FFA}" type="presParOf" srcId="{17ABDC09-B0FC-4864-BBD7-6536860E245F}" destId="{C3A68657-E162-49BE-AFAF-F804DB8DC78F}" srcOrd="4" destOrd="0" presId="urn:microsoft.com/office/officeart/2017/3/layout/DropPinTimeline"/>
    <dgm:cxn modelId="{EB377F06-6A30-4705-B835-E89E16626CC5}" type="presParOf" srcId="{17ABDC09-B0FC-4864-BBD7-6536860E245F}" destId="{E1358FEA-F245-47F6-859A-4E9FB66075A9}" srcOrd="5" destOrd="0" presId="urn:microsoft.com/office/officeart/2017/3/layout/DropPinTimeline"/>
    <dgm:cxn modelId="{E85262C9-B33D-423A-A1AC-B73DE695DF4A}" type="presParOf" srcId="{5542764D-1828-47CB-947A-F52AB5DBC269}" destId="{345A2669-E6E7-410D-9AA2-C9941094F7FF}" srcOrd="7" destOrd="0" presId="urn:microsoft.com/office/officeart/2017/3/layout/DropPinTimeline"/>
    <dgm:cxn modelId="{F8AE5CCE-9BD5-48A1-909A-C3D188B0FB71}" type="presParOf" srcId="{5542764D-1828-47CB-947A-F52AB5DBC269}" destId="{78CA9160-97DB-429D-9564-7EE960758364}" srcOrd="8" destOrd="0" presId="urn:microsoft.com/office/officeart/2017/3/layout/DropPinTimeline"/>
    <dgm:cxn modelId="{AAD979B2-CFB8-496E-86AD-96387AB25839}" type="presParOf" srcId="{78CA9160-97DB-429D-9564-7EE960758364}" destId="{2856B6A0-2013-461E-902D-BD3EC1C57D6D}" srcOrd="0" destOrd="0" presId="urn:microsoft.com/office/officeart/2017/3/layout/DropPinTimeline"/>
    <dgm:cxn modelId="{075863C7-CADC-4E13-9A6E-2E786F3779D1}" type="presParOf" srcId="{78CA9160-97DB-429D-9564-7EE960758364}" destId="{B07D24DD-B594-4A64-90EB-96F5E7E3B8A6}" srcOrd="1" destOrd="0" presId="urn:microsoft.com/office/officeart/2017/3/layout/DropPinTimeline"/>
    <dgm:cxn modelId="{72144C25-942D-4B48-8670-FFF57AC750F1}" type="presParOf" srcId="{B07D24DD-B594-4A64-90EB-96F5E7E3B8A6}" destId="{795B86B7-A0F4-489E-9FF2-18D7B372C483}" srcOrd="0" destOrd="0" presId="urn:microsoft.com/office/officeart/2017/3/layout/DropPinTimeline"/>
    <dgm:cxn modelId="{91BCF7CC-D8A4-4AD4-BCC1-6C51B0DE454E}" type="presParOf" srcId="{B07D24DD-B594-4A64-90EB-96F5E7E3B8A6}" destId="{CAC19F61-6E4E-4FDF-BD62-65016BA3F5B7}" srcOrd="1" destOrd="0" presId="urn:microsoft.com/office/officeart/2017/3/layout/DropPinTimeline"/>
    <dgm:cxn modelId="{DAB0B62F-706B-45F5-A1A6-603972ECBBFF}" type="presParOf" srcId="{78CA9160-97DB-429D-9564-7EE960758364}" destId="{DACD9A39-3D5C-4DE0-BC51-3FCDFBCCF46C}" srcOrd="2" destOrd="0" presId="urn:microsoft.com/office/officeart/2017/3/layout/DropPinTimeline"/>
    <dgm:cxn modelId="{69D86E06-88B7-442E-B0DA-77D167F9DE46}" type="presParOf" srcId="{78CA9160-97DB-429D-9564-7EE960758364}" destId="{63E8008D-8702-4B5F-A21F-14D3C4841A01}" srcOrd="3" destOrd="0" presId="urn:microsoft.com/office/officeart/2017/3/layout/DropPinTimeline"/>
    <dgm:cxn modelId="{04518129-5ABB-491C-A288-FDA1EA50B6CA}" type="presParOf" srcId="{78CA9160-97DB-429D-9564-7EE960758364}" destId="{D2B8DE29-6993-4CC5-A78E-0D6FB76F75DF}" srcOrd="4" destOrd="0" presId="urn:microsoft.com/office/officeart/2017/3/layout/DropPinTimeline"/>
    <dgm:cxn modelId="{BC634CE9-A444-4FF9-BC35-DD5A75A3C0BA}" type="presParOf" srcId="{78CA9160-97DB-429D-9564-7EE960758364}" destId="{2F9ACB8D-14D0-4375-9138-DFFE12200427}"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05/8/colors/accent0_3" csCatId="mainScheme" phldr="1"/>
      <dgm:spPr/>
      <dgm:t>
        <a:bodyPr/>
        <a:lstStyle/>
        <a:p>
          <a:endParaRPr lang="en-US"/>
        </a:p>
      </dgm:t>
    </dgm:pt>
    <dgm:pt modelId="{D71FC021-6A65-44D1-95B9-0E6C89079866}">
      <dgm:prSet phldrT="[Text]" custT="1"/>
      <dgm:spPr>
        <a:xfrm>
          <a:off x="4240152" y="2939811"/>
          <a:ext cx="2230557" cy="678418"/>
        </a:xfrm>
      </dgm:spPr>
      <dgm:t>
        <a:bodyPr/>
        <a:lstStyle/>
        <a:p>
          <a:r>
            <a:rPr lang="en-US" sz="2800" b="1" dirty="0">
              <a:latin typeface="Garamond"/>
            </a:rPr>
            <a:t>2021-2022</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32CCB050-072A-41BF-BE1B-388CF53E5629}">
      <dgm:prSet custT="1"/>
      <dgm:spPr>
        <a:xfrm>
          <a:off x="6359182" y="2939811"/>
          <a:ext cx="2230557" cy="678418"/>
        </a:xfrm>
      </dgm:spPr>
      <dgm:t>
        <a:bodyPr/>
        <a:lstStyle/>
        <a:p>
          <a:r>
            <a:rPr lang="en-US" sz="2800" b="1" dirty="0">
              <a:latin typeface="Garamond"/>
            </a:rPr>
            <a:t>2022-2023</a:t>
          </a:r>
          <a:endParaRPr lang="ru-RU" sz="2800" b="1" dirty="0">
            <a:latin typeface="Garamond"/>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FFCE50C-EABA-4D2D-8024-E5F2C9E73237}">
      <dgm:prSet phldr="0" custT="1"/>
      <dgm:spPr/>
      <dgm:t>
        <a:bodyPr/>
        <a:lstStyle/>
        <a:p>
          <a:pPr rtl="0"/>
          <a:r>
            <a:rPr lang="en-US" sz="2800" b="1" dirty="0">
              <a:latin typeface="Garamond"/>
            </a:rPr>
            <a:t>2019-2020</a:t>
          </a:r>
        </a:p>
      </dgm:t>
    </dgm:pt>
    <dgm:pt modelId="{D4C4BC56-5D52-42A4-9A80-E9690D2E0A26}" type="parTrans" cxnId="{39EB8082-AAEA-47AE-BB77-2F4909A8D8F4}">
      <dgm:prSet/>
      <dgm:spPr/>
      <dgm:t>
        <a:bodyPr/>
        <a:lstStyle/>
        <a:p>
          <a:endParaRPr lang="en-US"/>
        </a:p>
      </dgm:t>
    </dgm:pt>
    <dgm:pt modelId="{6DEA83BB-1DB5-45E9-82B8-3E5530EB866D}" type="sibTrans" cxnId="{39EB8082-AAEA-47AE-BB77-2F4909A8D8F4}">
      <dgm:prSet/>
      <dgm:spPr/>
      <dgm:t>
        <a:bodyPr/>
        <a:lstStyle/>
        <a:p>
          <a:endParaRPr lang="en-US"/>
        </a:p>
      </dgm:t>
    </dgm:pt>
    <dgm:pt modelId="{F573025D-2074-4E84-8C0F-527C749B7CB4}">
      <dgm:prSet phldr="0" custT="1"/>
      <dgm:spPr/>
      <dgm:t>
        <a:bodyPr/>
        <a:lstStyle/>
        <a:p>
          <a:pPr rtl="0"/>
          <a:r>
            <a:rPr lang="en-US" sz="3200" dirty="0">
              <a:latin typeface="Garamond"/>
            </a:rPr>
            <a:t>283 total enrollment </a:t>
          </a:r>
        </a:p>
      </dgm:t>
    </dgm:pt>
    <dgm:pt modelId="{9D6A8595-A8D7-44F3-BFA1-A828CC2885CD}" type="parTrans" cxnId="{35F0207C-DE2E-4BF7-88E2-51FC37AE44DD}">
      <dgm:prSet/>
      <dgm:spPr/>
      <dgm:t>
        <a:bodyPr/>
        <a:lstStyle/>
        <a:p>
          <a:endParaRPr lang="en-US"/>
        </a:p>
      </dgm:t>
    </dgm:pt>
    <dgm:pt modelId="{E3E8CA97-38E3-485E-B596-0F268CF5166E}" type="sibTrans" cxnId="{35F0207C-DE2E-4BF7-88E2-51FC37AE44DD}">
      <dgm:prSet/>
      <dgm:spPr/>
      <dgm:t>
        <a:bodyPr/>
        <a:lstStyle/>
        <a:p>
          <a:endParaRPr lang="en-US"/>
        </a:p>
      </dgm:t>
    </dgm:pt>
    <dgm:pt modelId="{38332457-271B-4511-A2B6-BAD535CC907C}">
      <dgm:prSet phldr="0" custT="1"/>
      <dgm:spPr/>
      <dgm:t>
        <a:bodyPr/>
        <a:lstStyle/>
        <a:p>
          <a:r>
            <a:rPr lang="en-US" sz="3200" dirty="0">
              <a:latin typeface="Garamond"/>
            </a:rPr>
            <a:t>17 full-time and ~20 adjunct/visiting faculty  </a:t>
          </a:r>
        </a:p>
      </dgm:t>
    </dgm:pt>
    <dgm:pt modelId="{8F873707-10B8-45A7-8295-87B10D26813C}" type="parTrans" cxnId="{13A04360-F13E-441F-BA6C-01FD94C4EFC6}">
      <dgm:prSet/>
      <dgm:spPr/>
      <dgm:t>
        <a:bodyPr/>
        <a:lstStyle/>
        <a:p>
          <a:endParaRPr lang="en-US"/>
        </a:p>
      </dgm:t>
    </dgm:pt>
    <dgm:pt modelId="{A7587621-7C56-4EBE-9D22-AA432F61304C}" type="sibTrans" cxnId="{13A04360-F13E-441F-BA6C-01FD94C4EFC6}">
      <dgm:prSet/>
      <dgm:spPr/>
      <dgm:t>
        <a:bodyPr/>
        <a:lstStyle/>
        <a:p>
          <a:endParaRPr lang="en-US"/>
        </a:p>
      </dgm:t>
    </dgm:pt>
    <dgm:pt modelId="{52C35976-7B25-46B9-BD80-648C5D08557B}">
      <dgm:prSet phldr="0" custT="1"/>
      <dgm:spPr/>
      <dgm:t>
        <a:bodyPr/>
        <a:lstStyle/>
        <a:p>
          <a:r>
            <a:rPr lang="en-US" sz="3200" dirty="0">
              <a:latin typeface="Garamond"/>
            </a:rPr>
            <a:t>508 total enrollment</a:t>
          </a:r>
        </a:p>
      </dgm:t>
    </dgm:pt>
    <dgm:pt modelId="{D188D0E7-417F-4578-AE7F-CC85B7B3D2CC}" type="parTrans" cxnId="{3EC77684-282C-4A0E-B4DB-20C1BD34D8C3}">
      <dgm:prSet/>
      <dgm:spPr/>
      <dgm:t>
        <a:bodyPr/>
        <a:lstStyle/>
        <a:p>
          <a:endParaRPr lang="en-US"/>
        </a:p>
      </dgm:t>
    </dgm:pt>
    <dgm:pt modelId="{1C6FFFEC-869E-4C50-9CB2-FBBEAF82DD31}" type="sibTrans" cxnId="{3EC77684-282C-4A0E-B4DB-20C1BD34D8C3}">
      <dgm:prSet/>
      <dgm:spPr/>
      <dgm:t>
        <a:bodyPr/>
        <a:lstStyle/>
        <a:p>
          <a:endParaRPr lang="en-US"/>
        </a:p>
      </dgm:t>
    </dgm:pt>
    <dgm:pt modelId="{6AA64285-3181-49FB-A9AC-5EE6C38E5A7C}">
      <dgm:prSet phldr="0" custT="1"/>
      <dgm:spPr/>
      <dgm:t>
        <a:bodyPr/>
        <a:lstStyle/>
        <a:p>
          <a:pPr rtl="0"/>
          <a:r>
            <a:rPr lang="en-US" sz="3200" dirty="0">
              <a:latin typeface="Garamond"/>
            </a:rPr>
            <a:t>19 full-time and ~35 adjunct/visiting faculty </a:t>
          </a:r>
        </a:p>
      </dgm:t>
    </dgm:pt>
    <dgm:pt modelId="{0EA2B038-2174-4DB6-B9A2-FB22AD037504}" type="parTrans" cxnId="{8EB31B04-E21F-412D-8109-EAD767E6AF81}">
      <dgm:prSet/>
      <dgm:spPr/>
      <dgm:t>
        <a:bodyPr/>
        <a:lstStyle/>
        <a:p>
          <a:endParaRPr lang="en-US"/>
        </a:p>
      </dgm:t>
    </dgm:pt>
    <dgm:pt modelId="{E5783732-4971-4772-B9A0-D78102540EE1}" type="sibTrans" cxnId="{8EB31B04-E21F-412D-8109-EAD767E6AF81}">
      <dgm:prSet/>
      <dgm:spPr/>
      <dgm:t>
        <a:bodyPr/>
        <a:lstStyle/>
        <a:p>
          <a:endParaRPr lang="en-US"/>
        </a:p>
      </dgm:t>
    </dgm:pt>
    <dgm:pt modelId="{866A1883-63B3-4B92-8780-87C04CB1A04E}">
      <dgm:prSet phldr="0" custT="1"/>
      <dgm:spPr/>
      <dgm:t>
        <a:bodyPr/>
        <a:lstStyle/>
        <a:p>
          <a:pPr rtl="0"/>
          <a:r>
            <a:rPr lang="en-US" sz="3200" dirty="0">
              <a:latin typeface="Garamond"/>
            </a:rPr>
            <a:t>Expected 750 total enrollment</a:t>
          </a:r>
        </a:p>
      </dgm:t>
    </dgm:pt>
    <dgm:pt modelId="{C77ADB4A-53A5-4F5B-94CA-7CCD53AB5F85}" type="parTrans" cxnId="{EC1C6FB4-1420-4BBB-9774-FCAB8E697080}">
      <dgm:prSet/>
      <dgm:spPr/>
      <dgm:t>
        <a:bodyPr/>
        <a:lstStyle/>
        <a:p>
          <a:endParaRPr lang="en-US"/>
        </a:p>
      </dgm:t>
    </dgm:pt>
    <dgm:pt modelId="{1DC556DE-C55F-4D23-B65A-9C8111DA7C2D}" type="sibTrans" cxnId="{EC1C6FB4-1420-4BBB-9774-FCAB8E697080}">
      <dgm:prSet/>
      <dgm:spPr/>
      <dgm:t>
        <a:bodyPr/>
        <a:lstStyle/>
        <a:p>
          <a:endParaRPr lang="en-US"/>
        </a:p>
      </dgm:t>
    </dgm:pt>
    <dgm:pt modelId="{68825773-16C4-430E-90A3-1DF9C0F8E4E8}">
      <dgm:prSet phldr="0" custT="1"/>
      <dgm:spPr/>
      <dgm:t>
        <a:bodyPr/>
        <a:lstStyle/>
        <a:p>
          <a:r>
            <a:rPr lang="en-US" sz="3200" dirty="0">
              <a:latin typeface="Garamond"/>
            </a:rPr>
            <a:t>~35 full-time faculty and some visiting faculty</a:t>
          </a:r>
        </a:p>
      </dgm:t>
    </dgm:pt>
    <dgm:pt modelId="{EB60A666-1CA6-4AE8-B39D-505FD1FA9468}" type="parTrans" cxnId="{8487717D-7B9D-443D-927C-97484277ADE9}">
      <dgm:prSet/>
      <dgm:spPr/>
      <dgm:t>
        <a:bodyPr/>
        <a:lstStyle/>
        <a:p>
          <a:endParaRPr lang="en-US"/>
        </a:p>
      </dgm:t>
    </dgm:pt>
    <dgm:pt modelId="{269DE0A4-678D-451D-B3F9-8CC54415114D}" type="sibTrans" cxnId="{8487717D-7B9D-443D-927C-97484277ADE9}">
      <dgm:prSet/>
      <dgm:spPr/>
      <dgm:t>
        <a:bodyPr/>
        <a:lstStyle/>
        <a:p>
          <a:endParaRPr lang="en-US"/>
        </a:p>
      </dgm:t>
    </dgm:pt>
    <dgm:pt modelId="{DD1E9205-FC32-4050-B15B-04AAEDD6703F}">
      <dgm:prSet phldr="0" custT="1"/>
      <dgm:spPr/>
      <dgm:t>
        <a:bodyPr/>
        <a:lstStyle/>
        <a:p>
          <a:pPr rtl="0"/>
          <a:r>
            <a:rPr lang="en-US" sz="3200" dirty="0">
              <a:latin typeface="Garamond"/>
            </a:rPr>
            <a:t>113 total enrollment</a:t>
          </a:r>
        </a:p>
      </dgm:t>
    </dgm:pt>
    <dgm:pt modelId="{F5629D3E-E3E1-4C79-AF97-059BE000699E}" type="parTrans" cxnId="{B25E316F-B6CA-4086-8E5A-D0C4C4363B67}">
      <dgm:prSet/>
      <dgm:spPr/>
      <dgm:t>
        <a:bodyPr/>
        <a:lstStyle/>
        <a:p>
          <a:endParaRPr lang="en-US"/>
        </a:p>
      </dgm:t>
    </dgm:pt>
    <dgm:pt modelId="{78123A7C-D841-4D72-AAAD-2C340CDCC52F}" type="sibTrans" cxnId="{B25E316F-B6CA-4086-8E5A-D0C4C4363B67}">
      <dgm:prSet/>
      <dgm:spPr/>
      <dgm:t>
        <a:bodyPr/>
        <a:lstStyle/>
        <a:p>
          <a:endParaRPr lang="en-US"/>
        </a:p>
      </dgm:t>
    </dgm:pt>
    <dgm:pt modelId="{C7CED459-C68B-4251-82E8-E76EBC110C56}">
      <dgm:prSet phldr="0" custT="1"/>
      <dgm:spPr/>
      <dgm:t>
        <a:bodyPr/>
        <a:lstStyle/>
        <a:p>
          <a:pPr rtl="0"/>
          <a:r>
            <a:rPr lang="en-US" sz="3200" dirty="0">
              <a:latin typeface="Garamond"/>
            </a:rPr>
            <a:t>14 founding faculty</a:t>
          </a:r>
        </a:p>
      </dgm:t>
    </dgm:pt>
    <dgm:pt modelId="{1888E96C-F9D3-4A06-B019-8CFA63D8226D}" type="parTrans" cxnId="{72ED97A5-579D-48C8-A686-638F4FEA8A54}">
      <dgm:prSet/>
      <dgm:spPr/>
      <dgm:t>
        <a:bodyPr/>
        <a:lstStyle/>
        <a:p>
          <a:endParaRPr lang="en-US"/>
        </a:p>
      </dgm:t>
    </dgm:pt>
    <dgm:pt modelId="{811CBE4A-86FE-4FAB-940A-C1D57E8AF6A7}" type="sibTrans" cxnId="{72ED97A5-579D-48C8-A686-638F4FEA8A54}">
      <dgm:prSet/>
      <dgm:spPr/>
      <dgm:t>
        <a:bodyPr/>
        <a:lstStyle/>
        <a:p>
          <a:endParaRPr lang="en-US"/>
        </a:p>
      </dgm:t>
    </dgm:pt>
    <dgm:pt modelId="{49174A88-3A49-45D6-8AA6-5F713F40AA1C}">
      <dgm:prSet phldr="0" custT="1"/>
      <dgm:spPr/>
      <dgm:t>
        <a:bodyPr/>
        <a:lstStyle/>
        <a:p>
          <a:r>
            <a:rPr lang="en-US" sz="2800" b="1" dirty="0">
              <a:latin typeface="Garamond"/>
            </a:rPr>
            <a:t>2020-2021</a:t>
          </a:r>
        </a:p>
      </dgm:t>
    </dgm:pt>
    <dgm:pt modelId="{1AC1BD5B-E185-49FF-AAE8-5A089EF9637B}" type="parTrans" cxnId="{BDBB8853-A03E-402B-A194-85FD932FD440}">
      <dgm:prSet/>
      <dgm:spPr/>
      <dgm:t>
        <a:bodyPr/>
        <a:lstStyle/>
        <a:p>
          <a:endParaRPr lang="en-US"/>
        </a:p>
      </dgm:t>
    </dgm:pt>
    <dgm:pt modelId="{C9AE3FCF-713B-431B-9BC9-413D021C7757}" type="sibTrans" cxnId="{BDBB8853-A03E-402B-A194-85FD932FD440}">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5C395C9E-8E3D-47F9-AD50-A802AE610282}" type="pres">
      <dgm:prSet presAssocID="{9FFCE50C-EABA-4D2D-8024-E5F2C9E73237}" presName="composite" presStyleCnt="0"/>
      <dgm:spPr/>
    </dgm:pt>
    <dgm:pt modelId="{0A663A8F-97D0-4006-A721-3E940F8FEA81}" type="pres">
      <dgm:prSet presAssocID="{9FFCE50C-EABA-4D2D-8024-E5F2C9E73237}" presName="L" presStyleLbl="solidFgAcc1" presStyleIdx="0" presStyleCnt="4">
        <dgm:presLayoutVars>
          <dgm:chMax val="0"/>
          <dgm:chPref val="0"/>
        </dgm:presLayoutVars>
      </dgm:prSet>
      <dgm:spPr/>
    </dgm:pt>
    <dgm:pt modelId="{7E454460-6397-4977-A665-0ED2BC3F886E}" type="pres">
      <dgm:prSet presAssocID="{9FFCE50C-EABA-4D2D-8024-E5F2C9E73237}" presName="parTx" presStyleLbl="alignNode1" presStyleIdx="0" presStyleCnt="4">
        <dgm:presLayoutVars>
          <dgm:chMax val="0"/>
          <dgm:chPref val="0"/>
          <dgm:bulletEnabled val="1"/>
        </dgm:presLayoutVars>
      </dgm:prSet>
      <dgm:spPr/>
    </dgm:pt>
    <dgm:pt modelId="{D463AA98-39EB-4DAD-A613-7132158E5BE6}" type="pres">
      <dgm:prSet presAssocID="{9FFCE50C-EABA-4D2D-8024-E5F2C9E73237}" presName="desTx" presStyleLbl="revTx" presStyleIdx="0" presStyleCnt="4">
        <dgm:presLayoutVars>
          <dgm:chMax val="0"/>
          <dgm:chPref val="0"/>
          <dgm:bulletEnabled val="1"/>
        </dgm:presLayoutVars>
      </dgm:prSet>
      <dgm:spPr/>
    </dgm:pt>
    <dgm:pt modelId="{6C3AE28A-71B9-4B99-8E0C-C2896661B8EA}" type="pres">
      <dgm:prSet presAssocID="{9FFCE50C-EABA-4D2D-8024-E5F2C9E73237}" presName="EmptyPlaceHolder" presStyleCnt="0"/>
      <dgm:spPr/>
    </dgm:pt>
    <dgm:pt modelId="{4FE47034-9282-4226-ACEB-67CEFAAB3B49}" type="pres">
      <dgm:prSet presAssocID="{6DEA83BB-1DB5-45E9-82B8-3E5530EB866D}" presName="space" presStyleCnt="0"/>
      <dgm:spPr/>
    </dgm:pt>
    <dgm:pt modelId="{F9F285CE-49FF-4ACE-A47E-230A37ADB7BD}" type="pres">
      <dgm:prSet presAssocID="{49174A88-3A49-45D6-8AA6-5F713F40AA1C}" presName="composite" presStyleCnt="0"/>
      <dgm:spPr/>
    </dgm:pt>
    <dgm:pt modelId="{52C332F3-2344-4989-B83D-87EE05321E43}" type="pres">
      <dgm:prSet presAssocID="{49174A88-3A49-45D6-8AA6-5F713F40AA1C}" presName="L" presStyleLbl="solidFgAcc1" presStyleIdx="1" presStyleCnt="4">
        <dgm:presLayoutVars>
          <dgm:chMax val="0"/>
          <dgm:chPref val="0"/>
        </dgm:presLayoutVars>
      </dgm:prSet>
      <dgm:spPr/>
    </dgm:pt>
    <dgm:pt modelId="{0E19C107-90C4-4821-87F6-279FCC230138}" type="pres">
      <dgm:prSet presAssocID="{49174A88-3A49-45D6-8AA6-5F713F40AA1C}" presName="parTx" presStyleLbl="alignNode1" presStyleIdx="1" presStyleCnt="4">
        <dgm:presLayoutVars>
          <dgm:chMax val="0"/>
          <dgm:chPref val="0"/>
          <dgm:bulletEnabled val="1"/>
        </dgm:presLayoutVars>
      </dgm:prSet>
      <dgm:spPr/>
    </dgm:pt>
    <dgm:pt modelId="{DF95A9C1-2A01-48FD-955E-B87637C27BD6}" type="pres">
      <dgm:prSet presAssocID="{49174A88-3A49-45D6-8AA6-5F713F40AA1C}" presName="desTx" presStyleLbl="revTx" presStyleIdx="1" presStyleCnt="4">
        <dgm:presLayoutVars>
          <dgm:chMax val="0"/>
          <dgm:chPref val="0"/>
          <dgm:bulletEnabled val="1"/>
        </dgm:presLayoutVars>
      </dgm:prSet>
      <dgm:spPr/>
    </dgm:pt>
    <dgm:pt modelId="{0BB2C5D8-C8CC-4BDE-A44F-CAFC52F299E1}" type="pres">
      <dgm:prSet presAssocID="{49174A88-3A49-45D6-8AA6-5F713F40AA1C}" presName="EmptyPlaceHolder" presStyleCnt="0"/>
      <dgm:spPr/>
    </dgm:pt>
    <dgm:pt modelId="{7612F425-156C-403E-8392-EFB661520883}" type="pres">
      <dgm:prSet presAssocID="{C9AE3FCF-713B-431B-9BC9-413D021C7757}"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4">
        <dgm:presLayoutVars>
          <dgm:chMax val="0"/>
          <dgm:chPref val="0"/>
        </dgm:presLayoutVars>
      </dgm:prSet>
      <dgm:spPr>
        <a:xfrm rot="5400000">
          <a:off x="3311747" y="1832962"/>
          <a:ext cx="2035254" cy="178444"/>
        </a:xfrm>
        <a:prstGeom prst="corner">
          <a:avLst>
            <a:gd name="adj1" fmla="val 1000"/>
            <a:gd name="adj2" fmla="val 1000"/>
          </a:avLst>
        </a:prstGeom>
      </dgm:spPr>
    </dgm:pt>
    <dgm:pt modelId="{7A0B5EFC-88FB-4ED5-994F-D5F6584C2293}" type="pres">
      <dgm:prSet presAssocID="{D71FC021-6A65-44D1-95B9-0E6C89079866}" presName="parTx" presStyleLbl="alignNode1" presStyleIdx="2" presStyleCnt="4">
        <dgm:presLayoutVars>
          <dgm:chMax val="0"/>
          <dgm:chPref val="0"/>
          <dgm:bulletEnabled val="1"/>
        </dgm:presLayoutVars>
      </dgm:prSet>
      <dgm:spPr>
        <a:prstGeom prst="chevron">
          <a:avLst>
            <a:gd name="adj" fmla="val 25000"/>
          </a:avLst>
        </a:prstGeom>
      </dgm:spPr>
    </dgm:pt>
    <dgm:pt modelId="{FD7B29F2-0D66-4B4B-BC8A-82DA23575305}" type="pres">
      <dgm:prSet presAssocID="{D71FC021-6A65-44D1-95B9-0E6C89079866}" presName="desTx" presStyleLbl="revTx" presStyleIdx="2" presStyleCnt="4">
        <dgm:presLayoutVars>
          <dgm:chMax val="0"/>
          <dgm:chPref val="0"/>
          <dgm:bulletEnabled val="1"/>
        </dgm:presLayoutVars>
      </dgm:prSet>
      <dgm:spPr>
        <a:prstGeom prst="rect">
          <a:avLst/>
        </a:prstGeom>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4">
        <dgm:presLayoutVars>
          <dgm:chMax val="0"/>
          <dgm:chPref val="0"/>
        </dgm:presLayoutVars>
      </dgm:prSet>
      <dgm:spPr>
        <a:xfrm rot="5400000">
          <a:off x="5430777" y="1832962"/>
          <a:ext cx="2035254" cy="178444"/>
        </a:xfrm>
        <a:prstGeom prst="corner">
          <a:avLst>
            <a:gd name="adj1" fmla="val 1000"/>
            <a:gd name="adj2" fmla="val 1000"/>
          </a:avLst>
        </a:prstGeom>
      </dgm:spPr>
    </dgm:pt>
    <dgm:pt modelId="{B8046455-4EBB-40A8-838B-B584850A8B8E}" type="pres">
      <dgm:prSet presAssocID="{32CCB050-072A-41BF-BE1B-388CF53E5629}" presName="parTx" presStyleLbl="alignNode1" presStyleIdx="3" presStyleCnt="4">
        <dgm:presLayoutVars>
          <dgm:chMax val="0"/>
          <dgm:chPref val="0"/>
          <dgm:bulletEnabled val="1"/>
        </dgm:presLayoutVars>
      </dgm:prSet>
      <dgm:spPr>
        <a:prstGeom prst="chevron">
          <a:avLst>
            <a:gd name="adj" fmla="val 25000"/>
          </a:avLst>
        </a:prstGeom>
      </dgm:spPr>
    </dgm:pt>
    <dgm:pt modelId="{1D84544C-5924-422B-9546-A86AE4927E4C}" type="pres">
      <dgm:prSet presAssocID="{32CCB050-072A-41BF-BE1B-388CF53E5629}" presName="desTx" presStyleLbl="revTx" presStyleIdx="3" presStyleCnt="4">
        <dgm:presLayoutVars>
          <dgm:chMax val="0"/>
          <dgm:chPref val="0"/>
          <dgm:bulletEnabled val="1"/>
        </dgm:presLayoutVars>
      </dgm:prSet>
      <dgm:spPr>
        <a:prstGeom prst="rect">
          <a:avLst/>
        </a:prstGeom>
      </dgm:spPr>
    </dgm:pt>
    <dgm:pt modelId="{ED05E404-1B63-4FC9-A7B8-277860DEBCD0}" type="pres">
      <dgm:prSet presAssocID="{32CCB050-072A-41BF-BE1B-388CF53E5629}" presName="EmptyPlaceHolder" presStyleCnt="0"/>
      <dgm:spPr/>
    </dgm:pt>
  </dgm:ptLst>
  <dgm:cxnLst>
    <dgm:cxn modelId="{8EB31B04-E21F-412D-8109-EAD767E6AF81}" srcId="{D71FC021-6A65-44D1-95B9-0E6C89079866}" destId="{6AA64285-3181-49FB-A9AC-5EE6C38E5A7C}" srcOrd="1" destOrd="0" parTransId="{0EA2B038-2174-4DB6-B9A2-FB22AD037504}" sibTransId="{E5783732-4971-4772-B9A0-D78102540EE1}"/>
    <dgm:cxn modelId="{529FEF0B-2AD8-4A8C-A52D-532404C05203}" type="presOf" srcId="{49174A88-3A49-45D6-8AA6-5F713F40AA1C}" destId="{0E19C107-90C4-4821-87F6-279FCC230138}" srcOrd="0" destOrd="0" presId="urn:microsoft.com/office/officeart/2016/7/layout/AccentHomeChevronProcess"/>
    <dgm:cxn modelId="{7C2C520E-792F-4C17-BBEF-CD826378EE21}" type="presOf" srcId="{52C35976-7B25-46B9-BD80-648C5D08557B}" destId="{FD7B29F2-0D66-4B4B-BC8A-82DA23575305}" srcOrd="0" destOrd="0" presId="urn:microsoft.com/office/officeart/2016/7/layout/AccentHomeChevronProcess"/>
    <dgm:cxn modelId="{C0E90517-D202-46BE-A0A0-5ABBDFA4BCF9}" type="presOf" srcId="{32CCB050-072A-41BF-BE1B-388CF53E5629}" destId="{B8046455-4EBB-40A8-838B-B584850A8B8E}" srcOrd="0" destOrd="0" presId="urn:microsoft.com/office/officeart/2016/7/layout/AccentHomeChevronProcess"/>
    <dgm:cxn modelId="{BEC78B22-0191-47E8-8045-432342727CC4}" type="presOf" srcId="{DD1E9205-FC32-4050-B15B-04AAEDD6703F}" destId="{D463AA98-39EB-4DAD-A613-7132158E5BE6}" srcOrd="0" destOrd="0" presId="urn:microsoft.com/office/officeart/2016/7/layout/AccentHomeChevronProcess"/>
    <dgm:cxn modelId="{5B962A3C-3420-41AA-88A5-F4FBE3FB9933}" type="presOf" srcId="{866A1883-63B3-4B92-8780-87C04CB1A04E}" destId="{1D84544C-5924-422B-9546-A86AE4927E4C}" srcOrd="0" destOrd="0" presId="urn:microsoft.com/office/officeart/2016/7/layout/AccentHomeChevronProcess"/>
    <dgm:cxn modelId="{13A04360-F13E-441F-BA6C-01FD94C4EFC6}" srcId="{49174A88-3A49-45D6-8AA6-5F713F40AA1C}" destId="{38332457-271B-4511-A2B6-BAD535CC907C}" srcOrd="1" destOrd="0" parTransId="{8F873707-10B8-45A7-8295-87B10D26813C}" sibTransId="{A7587621-7C56-4EBE-9D22-AA432F61304C}"/>
    <dgm:cxn modelId="{57A4A369-C369-4ECD-A8A5-DFCBA7ADC673}" type="presOf" srcId="{6AA64285-3181-49FB-A9AC-5EE6C38E5A7C}" destId="{FD7B29F2-0D66-4B4B-BC8A-82DA23575305}" srcOrd="0" destOrd="1" presId="urn:microsoft.com/office/officeart/2016/7/layout/AccentHomeChevronProcess"/>
    <dgm:cxn modelId="{4954E269-36BF-45C7-910E-BB4C22BD9501}" type="presOf" srcId="{C7CED459-C68B-4251-82E8-E76EBC110C56}" destId="{D463AA98-39EB-4DAD-A613-7132158E5BE6}" srcOrd="0" destOrd="1" presId="urn:microsoft.com/office/officeart/2016/7/layout/AccentHomeChevronProcess"/>
    <dgm:cxn modelId="{962C114C-BB29-43BC-B09F-6410D3C982D4}" type="presOf" srcId="{68825773-16C4-430E-90A3-1DF9C0F8E4E8}" destId="{1D84544C-5924-422B-9546-A86AE4927E4C}" srcOrd="0" destOrd="1" presId="urn:microsoft.com/office/officeart/2016/7/layout/AccentHomeChevronProcess"/>
    <dgm:cxn modelId="{B25E316F-B6CA-4086-8E5A-D0C4C4363B67}" srcId="{9FFCE50C-EABA-4D2D-8024-E5F2C9E73237}" destId="{DD1E9205-FC32-4050-B15B-04AAEDD6703F}" srcOrd="0" destOrd="0" parTransId="{F5629D3E-E3E1-4C79-AF97-059BE000699E}" sibTransId="{78123A7C-D841-4D72-AAAD-2C340CDCC52F}"/>
    <dgm:cxn modelId="{BDBB8853-A03E-402B-A194-85FD932FD440}" srcId="{55C0B14E-AEA6-48D3-A387-ED4A3A3BF840}" destId="{49174A88-3A49-45D6-8AA6-5F713F40AA1C}" srcOrd="1" destOrd="0" parTransId="{1AC1BD5B-E185-49FF-AAE8-5A089EF9637B}" sibTransId="{C9AE3FCF-713B-431B-9BC9-413D021C7757}"/>
    <dgm:cxn modelId="{219EA357-E48B-4A91-91A7-8282DFF10601}" type="presOf" srcId="{55C0B14E-AEA6-48D3-A387-ED4A3A3BF840}" destId="{594BF422-752C-42F3-A230-3D0E6AE9A886}" srcOrd="0" destOrd="0" presId="urn:microsoft.com/office/officeart/2016/7/layout/AccentHomeChevronProcess"/>
    <dgm:cxn modelId="{2F6CED57-4BC9-4197-9711-E28F208BB5FF}" type="presOf" srcId="{38332457-271B-4511-A2B6-BAD535CC907C}" destId="{DF95A9C1-2A01-48FD-955E-B87637C27BD6}" srcOrd="0" destOrd="1" presId="urn:microsoft.com/office/officeart/2016/7/layout/AccentHomeChevronProcess"/>
    <dgm:cxn modelId="{35F0207C-DE2E-4BF7-88E2-51FC37AE44DD}" srcId="{49174A88-3A49-45D6-8AA6-5F713F40AA1C}" destId="{F573025D-2074-4E84-8C0F-527C749B7CB4}" srcOrd="0" destOrd="0" parTransId="{9D6A8595-A8D7-44F3-BFA1-A828CC2885CD}" sibTransId="{E3E8CA97-38E3-485E-B596-0F268CF5166E}"/>
    <dgm:cxn modelId="{8487717D-7B9D-443D-927C-97484277ADE9}" srcId="{32CCB050-072A-41BF-BE1B-388CF53E5629}" destId="{68825773-16C4-430E-90A3-1DF9C0F8E4E8}" srcOrd="1" destOrd="0" parTransId="{EB60A666-1CA6-4AE8-B39D-505FD1FA9468}" sibTransId="{269DE0A4-678D-451D-B3F9-8CC54415114D}"/>
    <dgm:cxn modelId="{39EB8082-AAEA-47AE-BB77-2F4909A8D8F4}" srcId="{55C0B14E-AEA6-48D3-A387-ED4A3A3BF840}" destId="{9FFCE50C-EABA-4D2D-8024-E5F2C9E73237}" srcOrd="0" destOrd="0" parTransId="{D4C4BC56-5D52-42A4-9A80-E9690D2E0A26}" sibTransId="{6DEA83BB-1DB5-45E9-82B8-3E5530EB866D}"/>
    <dgm:cxn modelId="{3EC77684-282C-4A0E-B4DB-20C1BD34D8C3}" srcId="{D71FC021-6A65-44D1-95B9-0E6C89079866}" destId="{52C35976-7B25-46B9-BD80-648C5D08557B}" srcOrd="0" destOrd="0" parTransId="{D188D0E7-417F-4578-AE7F-CC85B7B3D2CC}" sibTransId="{1C6FFFEC-869E-4C50-9CB2-FBBEAF82DD31}"/>
    <dgm:cxn modelId="{53239C96-427C-420B-95DC-546F3B30ED65}" srcId="{55C0B14E-AEA6-48D3-A387-ED4A3A3BF840}" destId="{D71FC021-6A65-44D1-95B9-0E6C89079866}" srcOrd="2" destOrd="0" parTransId="{862AAE39-3AAD-40E3-BA20-90187BD73242}" sibTransId="{9B090D9D-470E-46E2-AABB-0368A52481AA}"/>
    <dgm:cxn modelId="{F05A6E9E-7B8D-4F13-AF8E-92900560627D}" type="presOf" srcId="{9FFCE50C-EABA-4D2D-8024-E5F2C9E73237}" destId="{7E454460-6397-4977-A665-0ED2BC3F886E}" srcOrd="0" destOrd="0" presId="urn:microsoft.com/office/officeart/2016/7/layout/AccentHomeChevronProcess"/>
    <dgm:cxn modelId="{72ED97A5-579D-48C8-A686-638F4FEA8A54}" srcId="{9FFCE50C-EABA-4D2D-8024-E5F2C9E73237}" destId="{C7CED459-C68B-4251-82E8-E76EBC110C56}" srcOrd="1" destOrd="0" parTransId="{1888E96C-F9D3-4A06-B019-8CFA63D8226D}" sibTransId="{811CBE4A-86FE-4FAB-940A-C1D57E8AF6A7}"/>
    <dgm:cxn modelId="{A2F27BA9-155C-4A50-99BF-DF822F8065F7}" type="presOf" srcId="{F573025D-2074-4E84-8C0F-527C749B7CB4}" destId="{DF95A9C1-2A01-48FD-955E-B87637C27BD6}" srcOrd="0" destOrd="0" presId="urn:microsoft.com/office/officeart/2016/7/layout/AccentHomeChevronProcess"/>
    <dgm:cxn modelId="{EC1C6FB4-1420-4BBB-9774-FCAB8E697080}" srcId="{32CCB050-072A-41BF-BE1B-388CF53E5629}" destId="{866A1883-63B3-4B92-8780-87C04CB1A04E}" srcOrd="0" destOrd="0" parTransId="{C77ADB4A-53A5-4F5B-94CA-7CCD53AB5F85}" sibTransId="{1DC556DE-C55F-4D23-B65A-9C8111DA7C2D}"/>
    <dgm:cxn modelId="{93F04DD9-28F6-48A6-B307-C49D76C02EFF}" type="presOf" srcId="{D71FC021-6A65-44D1-95B9-0E6C89079866}" destId="{7A0B5EFC-88FB-4ED5-994F-D5F6584C2293}"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B0A60F4-00FA-4018-BB62-C4720F6948DC}" type="presParOf" srcId="{594BF422-752C-42F3-A230-3D0E6AE9A886}" destId="{5C395C9E-8E3D-47F9-AD50-A802AE610282}" srcOrd="0" destOrd="0" presId="urn:microsoft.com/office/officeart/2016/7/layout/AccentHomeChevronProcess"/>
    <dgm:cxn modelId="{B80DAFF3-0DA1-4F5E-A8FB-32DF15D2908E}" type="presParOf" srcId="{5C395C9E-8E3D-47F9-AD50-A802AE610282}" destId="{0A663A8F-97D0-4006-A721-3E940F8FEA81}" srcOrd="0" destOrd="0" presId="urn:microsoft.com/office/officeart/2016/7/layout/AccentHomeChevronProcess"/>
    <dgm:cxn modelId="{4DB14E9F-EBA6-4C5B-A5BD-8482FAA62049}" type="presParOf" srcId="{5C395C9E-8E3D-47F9-AD50-A802AE610282}" destId="{7E454460-6397-4977-A665-0ED2BC3F886E}" srcOrd="1" destOrd="0" presId="urn:microsoft.com/office/officeart/2016/7/layout/AccentHomeChevronProcess"/>
    <dgm:cxn modelId="{834CB622-D7E7-4E51-8033-1712CCE6B3E4}" type="presParOf" srcId="{5C395C9E-8E3D-47F9-AD50-A802AE610282}" destId="{D463AA98-39EB-4DAD-A613-7132158E5BE6}" srcOrd="2" destOrd="0" presId="urn:microsoft.com/office/officeart/2016/7/layout/AccentHomeChevronProcess"/>
    <dgm:cxn modelId="{1C51A8F9-424D-4460-8CB3-4E57EB4660D1}" type="presParOf" srcId="{5C395C9E-8E3D-47F9-AD50-A802AE610282}" destId="{6C3AE28A-71B9-4B99-8E0C-C2896661B8EA}" srcOrd="3" destOrd="0" presId="urn:microsoft.com/office/officeart/2016/7/layout/AccentHomeChevronProcess"/>
    <dgm:cxn modelId="{2DCAC2BD-F219-4585-9ED3-CF9E707F2111}" type="presParOf" srcId="{594BF422-752C-42F3-A230-3D0E6AE9A886}" destId="{4FE47034-9282-4226-ACEB-67CEFAAB3B49}" srcOrd="1" destOrd="0" presId="urn:microsoft.com/office/officeart/2016/7/layout/AccentHomeChevronProcess"/>
    <dgm:cxn modelId="{02C1A043-CF69-4EF3-A233-8718FCFDBF62}" type="presParOf" srcId="{594BF422-752C-42F3-A230-3D0E6AE9A886}" destId="{F9F285CE-49FF-4ACE-A47E-230A37ADB7BD}" srcOrd="2" destOrd="0" presId="urn:microsoft.com/office/officeart/2016/7/layout/AccentHomeChevronProcess"/>
    <dgm:cxn modelId="{2905C776-40C0-44B3-9F83-69F72B5E0980}" type="presParOf" srcId="{F9F285CE-49FF-4ACE-A47E-230A37ADB7BD}" destId="{52C332F3-2344-4989-B83D-87EE05321E43}" srcOrd="0" destOrd="0" presId="urn:microsoft.com/office/officeart/2016/7/layout/AccentHomeChevronProcess"/>
    <dgm:cxn modelId="{2FC8FE31-40CE-4943-A03D-50D5E278D865}" type="presParOf" srcId="{F9F285CE-49FF-4ACE-A47E-230A37ADB7BD}" destId="{0E19C107-90C4-4821-87F6-279FCC230138}" srcOrd="1" destOrd="0" presId="urn:microsoft.com/office/officeart/2016/7/layout/AccentHomeChevronProcess"/>
    <dgm:cxn modelId="{B6FBD7F8-3FB7-4A09-9F59-D101A24DAA73}" type="presParOf" srcId="{F9F285CE-49FF-4ACE-A47E-230A37ADB7BD}" destId="{DF95A9C1-2A01-48FD-955E-B87637C27BD6}" srcOrd="2" destOrd="0" presId="urn:microsoft.com/office/officeart/2016/7/layout/AccentHomeChevronProcess"/>
    <dgm:cxn modelId="{5E4433D8-567A-4B7D-9FBF-41D721FD916A}" type="presParOf" srcId="{F9F285CE-49FF-4ACE-A47E-230A37ADB7BD}" destId="{0BB2C5D8-C8CC-4BDE-A44F-CAFC52F299E1}" srcOrd="3" destOrd="0" presId="urn:microsoft.com/office/officeart/2016/7/layout/AccentHomeChevronProcess"/>
    <dgm:cxn modelId="{0B086FE3-60CA-4323-A067-8F8A729C7FC1}" type="presParOf" srcId="{594BF422-752C-42F3-A230-3D0E6AE9A886}" destId="{7612F425-156C-403E-8392-EFB661520883}" srcOrd="3" destOrd="0" presId="urn:microsoft.com/office/officeart/2016/7/layout/AccentHomeChevronProcess"/>
    <dgm:cxn modelId="{D0A03B75-5364-4DEE-8EA1-48304826C168}" type="presParOf" srcId="{594BF422-752C-42F3-A230-3D0E6AE9A886}" destId="{86E313B1-36D3-44D7-907E-22A08CB8E9CC}" srcOrd="4" destOrd="0" presId="urn:microsoft.com/office/officeart/2016/7/layout/AccentHomeChevronProcess"/>
    <dgm:cxn modelId="{C454FAFC-2CE4-403E-8256-FD31B5E77C0C}" type="presParOf" srcId="{86E313B1-36D3-44D7-907E-22A08CB8E9CC}" destId="{473F2067-7126-4D56-A328-5A8CFD3D8D52}" srcOrd="0" destOrd="0" presId="urn:microsoft.com/office/officeart/2016/7/layout/AccentHomeChevronProcess"/>
    <dgm:cxn modelId="{1A610413-D74B-49B4-88E4-A907631FC228}" type="presParOf" srcId="{86E313B1-36D3-44D7-907E-22A08CB8E9CC}" destId="{7A0B5EFC-88FB-4ED5-994F-D5F6584C2293}" srcOrd="1" destOrd="0" presId="urn:microsoft.com/office/officeart/2016/7/layout/AccentHomeChevronProcess"/>
    <dgm:cxn modelId="{DEB361DB-4D2E-4836-A623-C7A4E3B9033E}" type="presParOf" srcId="{86E313B1-36D3-44D7-907E-22A08CB8E9CC}" destId="{FD7B29F2-0D66-4B4B-BC8A-82DA23575305}" srcOrd="2" destOrd="0" presId="urn:microsoft.com/office/officeart/2016/7/layout/AccentHomeChevronProcess"/>
    <dgm:cxn modelId="{7FD91A2A-2320-4B01-B990-2A4EB1D579EF}" type="presParOf" srcId="{86E313B1-36D3-44D7-907E-22A08CB8E9CC}" destId="{BABAA172-7B81-4C6B-BCF2-4572322515C5}" srcOrd="3" destOrd="0" presId="urn:microsoft.com/office/officeart/2016/7/layout/AccentHomeChevronProcess"/>
    <dgm:cxn modelId="{70F708BA-C523-4FF3-B822-2B8C6049E179}" type="presParOf" srcId="{594BF422-752C-42F3-A230-3D0E6AE9A886}" destId="{F5592489-4EC4-4CD3-8C9F-861313656D99}" srcOrd="5" destOrd="0" presId="urn:microsoft.com/office/officeart/2016/7/layout/AccentHomeChevronProcess"/>
    <dgm:cxn modelId="{B7587916-C53B-497D-B9E4-CA37259DAC6E}" type="presParOf" srcId="{594BF422-752C-42F3-A230-3D0E6AE9A886}" destId="{62262EA1-D674-4DE8-B444-FEC3F6748520}" srcOrd="6" destOrd="0" presId="urn:microsoft.com/office/officeart/2016/7/layout/AccentHomeChevronProcess"/>
    <dgm:cxn modelId="{7D3240FE-5F28-4C98-ACF5-FF23FD20D41B}" type="presParOf" srcId="{62262EA1-D674-4DE8-B444-FEC3F6748520}" destId="{7BF6E820-C6E3-4E2C-BB23-ADF9AD641C6B}" srcOrd="0" destOrd="0" presId="urn:microsoft.com/office/officeart/2016/7/layout/AccentHomeChevronProcess"/>
    <dgm:cxn modelId="{B1539C12-6A60-4461-B043-176805D0D3D0}" type="presParOf" srcId="{62262EA1-D674-4DE8-B444-FEC3F6748520}" destId="{B8046455-4EBB-40A8-838B-B584850A8B8E}" srcOrd="1" destOrd="0" presId="urn:microsoft.com/office/officeart/2016/7/layout/AccentHomeChevronProcess"/>
    <dgm:cxn modelId="{0C545237-7570-4E01-A95C-CD75917327BF}" type="presParOf" srcId="{62262EA1-D674-4DE8-B444-FEC3F6748520}" destId="{1D84544C-5924-422B-9546-A86AE4927E4C}" srcOrd="2" destOrd="0" presId="urn:microsoft.com/office/officeart/2016/7/layout/AccentHomeChevronProcess"/>
    <dgm:cxn modelId="{1E7EE4AA-C225-4FDC-ABD8-4AF503AFFD34}" type="presParOf" srcId="{62262EA1-D674-4DE8-B444-FEC3F6748520}" destId="{ED05E404-1B63-4FC9-A7B8-277860DEBCD0}"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ABE7195E-03D7-43DC-9901-186A68302F7B}" type="doc">
      <dgm:prSet loTypeId="urn:microsoft.com/office/officeart/2005/8/layout/radial3" loCatId="cycle" qsTypeId="urn:microsoft.com/office/officeart/2005/8/quickstyle/simple4" qsCatId="simple" csTypeId="urn:microsoft.com/office/officeart/2005/8/colors/accent6_2" csCatId="accent6" phldr="1"/>
      <dgm:spPr/>
      <dgm:t>
        <a:bodyPr/>
        <a:lstStyle/>
        <a:p>
          <a:endParaRPr lang="en-US"/>
        </a:p>
      </dgm:t>
    </dgm:pt>
    <dgm:pt modelId="{9D742953-BD07-480A-B380-BDC5D88E267F}">
      <dgm:prSet phldrT="[Text]"/>
      <dgm:spPr/>
      <dgm:t>
        <a:bodyPr/>
        <a:lstStyle/>
        <a:p>
          <a:pPr rtl="0"/>
          <a:r>
            <a:rPr lang="en-US" dirty="0">
              <a:latin typeface="Garamond"/>
            </a:rPr>
            <a:t> Core Value</a:t>
          </a:r>
        </a:p>
      </dgm:t>
    </dgm:pt>
    <dgm:pt modelId="{1EA9F50E-E9FE-4839-A161-B39D44A2AABA}" type="parTrans" cxnId="{CEDCD30B-6349-483A-9F18-8D737BB9612B}">
      <dgm:prSet/>
      <dgm:spPr/>
      <dgm:t>
        <a:bodyPr/>
        <a:lstStyle/>
        <a:p>
          <a:endParaRPr lang="en-US"/>
        </a:p>
      </dgm:t>
    </dgm:pt>
    <dgm:pt modelId="{503A8EC0-CE22-4665-9251-211E7FCC240E}" type="sibTrans" cxnId="{CEDCD30B-6349-483A-9F18-8D737BB9612B}">
      <dgm:prSet/>
      <dgm:spPr/>
      <dgm:t>
        <a:bodyPr/>
        <a:lstStyle/>
        <a:p>
          <a:endParaRPr lang="en-US"/>
        </a:p>
      </dgm:t>
    </dgm:pt>
    <dgm:pt modelId="{5D4A7198-B6F2-49FD-A6F8-AA90C2756E64}">
      <dgm:prSet phldrT="[Text]"/>
      <dgm:spPr/>
      <dgm:t>
        <a:bodyPr/>
        <a:lstStyle/>
        <a:p>
          <a:r>
            <a:rPr lang="en-US" dirty="0">
              <a:latin typeface="Garamond"/>
            </a:rPr>
            <a:t> Adaptive</a:t>
          </a:r>
        </a:p>
      </dgm:t>
    </dgm:pt>
    <dgm:pt modelId="{75697208-E8EB-4C36-937C-3DADCDEEA076}" type="parTrans" cxnId="{7ED40251-D4F5-4EE3-8098-9CF96021B79D}">
      <dgm:prSet/>
      <dgm:spPr/>
      <dgm:t>
        <a:bodyPr/>
        <a:lstStyle/>
        <a:p>
          <a:endParaRPr lang="en-US"/>
        </a:p>
      </dgm:t>
    </dgm:pt>
    <dgm:pt modelId="{1C797D66-063D-471D-94DC-B7FD3A341C6C}" type="sibTrans" cxnId="{7ED40251-D4F5-4EE3-8098-9CF96021B79D}">
      <dgm:prSet/>
      <dgm:spPr/>
      <dgm:t>
        <a:bodyPr/>
        <a:lstStyle/>
        <a:p>
          <a:endParaRPr lang="en-US"/>
        </a:p>
      </dgm:t>
    </dgm:pt>
    <dgm:pt modelId="{164C0069-BDDF-4C7A-BDE7-24A49F3EEBC3}">
      <dgm:prSet phldrT="[Text]"/>
      <dgm:spPr/>
      <dgm:t>
        <a:bodyPr/>
        <a:lstStyle/>
        <a:p>
          <a:r>
            <a:rPr lang="en-US" dirty="0">
              <a:latin typeface="Garamond"/>
            </a:rPr>
            <a:t> Global</a:t>
          </a:r>
        </a:p>
      </dgm:t>
    </dgm:pt>
    <dgm:pt modelId="{745480B9-E441-4617-91F3-4D281131FE3F}" type="parTrans" cxnId="{5015A7DA-A249-4D48-A322-7B961718CFA1}">
      <dgm:prSet/>
      <dgm:spPr/>
      <dgm:t>
        <a:bodyPr/>
        <a:lstStyle/>
        <a:p>
          <a:endParaRPr lang="en-US"/>
        </a:p>
      </dgm:t>
    </dgm:pt>
    <dgm:pt modelId="{9ED67375-E3B9-45FF-BC63-B44884FA1BC4}" type="sibTrans" cxnId="{5015A7DA-A249-4D48-A322-7B961718CFA1}">
      <dgm:prSet/>
      <dgm:spPr/>
      <dgm:t>
        <a:bodyPr/>
        <a:lstStyle/>
        <a:p>
          <a:endParaRPr lang="en-US"/>
        </a:p>
      </dgm:t>
    </dgm:pt>
    <dgm:pt modelId="{A2072145-5D57-4DB8-B8F9-90B1060BD033}">
      <dgm:prSet phldrT="[Text]"/>
      <dgm:spPr/>
      <dgm:t>
        <a:bodyPr/>
        <a:lstStyle/>
        <a:p>
          <a:r>
            <a:rPr lang="en-US" dirty="0">
              <a:latin typeface="Garamond"/>
            </a:rPr>
            <a:t> Inclusive</a:t>
          </a:r>
        </a:p>
      </dgm:t>
    </dgm:pt>
    <dgm:pt modelId="{8E405D22-E9B0-4869-B391-0C1006A1FEA4}" type="parTrans" cxnId="{35BD8B1F-ED20-44CD-AE80-8271829BC120}">
      <dgm:prSet/>
      <dgm:spPr/>
      <dgm:t>
        <a:bodyPr/>
        <a:lstStyle/>
        <a:p>
          <a:endParaRPr lang="en-US"/>
        </a:p>
      </dgm:t>
    </dgm:pt>
    <dgm:pt modelId="{D1C22276-C152-4D1B-9BD4-1FF87D2BFD5C}" type="sibTrans" cxnId="{35BD8B1F-ED20-44CD-AE80-8271829BC120}">
      <dgm:prSet/>
      <dgm:spPr/>
      <dgm:t>
        <a:bodyPr/>
        <a:lstStyle/>
        <a:p>
          <a:endParaRPr lang="en-US"/>
        </a:p>
      </dgm:t>
    </dgm:pt>
    <dgm:pt modelId="{A88B8B2C-AD16-4A25-9E00-1A61B05F3D09}">
      <dgm:prSet phldrT="[Text]"/>
      <dgm:spPr/>
      <dgm:t>
        <a:bodyPr/>
        <a:lstStyle/>
        <a:p>
          <a:r>
            <a:rPr lang="en-US" dirty="0">
              <a:latin typeface="Garamond"/>
            </a:rPr>
            <a:t> Future Focused</a:t>
          </a:r>
        </a:p>
      </dgm:t>
    </dgm:pt>
    <dgm:pt modelId="{DB19E682-99B6-47C2-AA1F-3B169791851B}" type="parTrans" cxnId="{CF24D48D-B1AE-4192-A871-48622CC218B7}">
      <dgm:prSet/>
      <dgm:spPr/>
      <dgm:t>
        <a:bodyPr/>
        <a:lstStyle/>
        <a:p>
          <a:endParaRPr lang="en-US"/>
        </a:p>
      </dgm:t>
    </dgm:pt>
    <dgm:pt modelId="{58E78836-0FD9-4015-9560-34955F7C76B6}" type="sibTrans" cxnId="{CF24D48D-B1AE-4192-A871-48622CC218B7}">
      <dgm:prSet/>
      <dgm:spPr/>
      <dgm:t>
        <a:bodyPr/>
        <a:lstStyle/>
        <a:p>
          <a:endParaRPr lang="en-US"/>
        </a:p>
      </dgm:t>
    </dgm:pt>
    <dgm:pt modelId="{10BF0E23-A11C-49C7-B33C-765A7C24D8DD}">
      <dgm:prSet/>
      <dgm:spPr/>
      <dgm:t>
        <a:bodyPr/>
        <a:lstStyle/>
        <a:p>
          <a:r>
            <a:rPr lang="en-US" dirty="0">
              <a:latin typeface="Garamond"/>
            </a:rPr>
            <a:t> Student Centered</a:t>
          </a:r>
        </a:p>
      </dgm:t>
    </dgm:pt>
    <dgm:pt modelId="{18E100C7-798B-4E55-95A2-ABC733B18D4F}" type="parTrans" cxnId="{2E4B72B8-4386-4DA4-8DE1-2538DEFF31BD}">
      <dgm:prSet/>
      <dgm:spPr/>
      <dgm:t>
        <a:bodyPr/>
        <a:lstStyle/>
        <a:p>
          <a:endParaRPr lang="en-US"/>
        </a:p>
      </dgm:t>
    </dgm:pt>
    <dgm:pt modelId="{C13D54E4-FF01-424A-9C59-29CB176FA85F}" type="sibTrans" cxnId="{2E4B72B8-4386-4DA4-8DE1-2538DEFF31BD}">
      <dgm:prSet/>
      <dgm:spPr/>
      <dgm:t>
        <a:bodyPr/>
        <a:lstStyle/>
        <a:p>
          <a:endParaRPr lang="en-US"/>
        </a:p>
      </dgm:t>
    </dgm:pt>
    <dgm:pt modelId="{3590DE20-9BC7-4239-AD04-A5A8B3B32935}">
      <dgm:prSet phldr="0"/>
      <dgm:spPr/>
      <dgm:t>
        <a:bodyPr/>
        <a:lstStyle/>
        <a:p>
          <a:pPr rtl="0"/>
          <a:r>
            <a:rPr lang="en-US" dirty="0">
              <a:latin typeface="Garamond"/>
            </a:rPr>
            <a:t>Independence</a:t>
          </a:r>
        </a:p>
      </dgm:t>
    </dgm:pt>
    <dgm:pt modelId="{C1D611D2-7A0D-495C-98D3-404EBD520CE4}" type="parTrans" cxnId="{CBA3EFCB-6743-4F92-97AD-E604F3966D1C}">
      <dgm:prSet/>
      <dgm:spPr/>
      <dgm:t>
        <a:bodyPr/>
        <a:lstStyle/>
        <a:p>
          <a:endParaRPr lang="en-US"/>
        </a:p>
      </dgm:t>
    </dgm:pt>
    <dgm:pt modelId="{148D3163-948A-4D30-BBFE-39E839BB2D82}" type="sibTrans" cxnId="{CBA3EFCB-6743-4F92-97AD-E604F3966D1C}">
      <dgm:prSet/>
      <dgm:spPr/>
      <dgm:t>
        <a:bodyPr/>
        <a:lstStyle/>
        <a:p>
          <a:endParaRPr lang="en-US"/>
        </a:p>
      </dgm:t>
    </dgm:pt>
    <dgm:pt modelId="{DB60D026-6F62-4986-A0CF-339C8B6A51EC}" type="pres">
      <dgm:prSet presAssocID="{ABE7195E-03D7-43DC-9901-186A68302F7B}" presName="composite" presStyleCnt="0">
        <dgm:presLayoutVars>
          <dgm:chMax val="1"/>
          <dgm:dir/>
          <dgm:resizeHandles val="exact"/>
        </dgm:presLayoutVars>
      </dgm:prSet>
      <dgm:spPr/>
    </dgm:pt>
    <dgm:pt modelId="{A1042787-DEAA-495A-9084-01EC15238299}" type="pres">
      <dgm:prSet presAssocID="{ABE7195E-03D7-43DC-9901-186A68302F7B}" presName="radial" presStyleCnt="0">
        <dgm:presLayoutVars>
          <dgm:animLvl val="ctr"/>
        </dgm:presLayoutVars>
      </dgm:prSet>
      <dgm:spPr/>
    </dgm:pt>
    <dgm:pt modelId="{FA15396D-4FEF-4B55-9A03-C17608669C87}" type="pres">
      <dgm:prSet presAssocID="{9D742953-BD07-480A-B380-BDC5D88E267F}" presName="centerShape" presStyleLbl="vennNode1" presStyleIdx="0" presStyleCnt="7"/>
      <dgm:spPr/>
    </dgm:pt>
    <dgm:pt modelId="{CE7DC1F8-AD72-4280-8C6F-ABDD892747E2}" type="pres">
      <dgm:prSet presAssocID="{3590DE20-9BC7-4239-AD04-A5A8B3B32935}" presName="node" presStyleLbl="vennNode1" presStyleIdx="1" presStyleCnt="7">
        <dgm:presLayoutVars>
          <dgm:bulletEnabled val="1"/>
        </dgm:presLayoutVars>
      </dgm:prSet>
      <dgm:spPr/>
    </dgm:pt>
    <dgm:pt modelId="{78448358-046E-4C12-AEB3-D2D8983B69F4}" type="pres">
      <dgm:prSet presAssocID="{5D4A7198-B6F2-49FD-A6F8-AA90C2756E64}" presName="node" presStyleLbl="vennNode1" presStyleIdx="2" presStyleCnt="7" custScaleX="107092" custScaleY="104162">
        <dgm:presLayoutVars>
          <dgm:bulletEnabled val="1"/>
        </dgm:presLayoutVars>
      </dgm:prSet>
      <dgm:spPr/>
    </dgm:pt>
    <dgm:pt modelId="{A8836311-F0BA-4EAE-9FF6-C6FA87DC5C43}" type="pres">
      <dgm:prSet presAssocID="{164C0069-BDDF-4C7A-BDE7-24A49F3EEBC3}" presName="node" presStyleLbl="vennNode1" presStyleIdx="3" presStyleCnt="7" custScaleX="113705" custScaleY="112233">
        <dgm:presLayoutVars>
          <dgm:bulletEnabled val="1"/>
        </dgm:presLayoutVars>
      </dgm:prSet>
      <dgm:spPr/>
    </dgm:pt>
    <dgm:pt modelId="{A13569BC-8C99-4E8A-BCD4-740B6D431D79}" type="pres">
      <dgm:prSet presAssocID="{10BF0E23-A11C-49C7-B33C-765A7C24D8DD}" presName="node" presStyleLbl="vennNode1" presStyleIdx="4" presStyleCnt="7" custScaleX="112098" custScaleY="111095">
        <dgm:presLayoutVars>
          <dgm:bulletEnabled val="1"/>
        </dgm:presLayoutVars>
      </dgm:prSet>
      <dgm:spPr/>
    </dgm:pt>
    <dgm:pt modelId="{AD1D65A1-0EDB-4F13-9485-4AF67EC0AC65}" type="pres">
      <dgm:prSet presAssocID="{A2072145-5D57-4DB8-B8F9-90B1060BD033}" presName="node" presStyleLbl="vennNode1" presStyleIdx="5" presStyleCnt="7" custScaleX="108780" custScaleY="110096">
        <dgm:presLayoutVars>
          <dgm:bulletEnabled val="1"/>
        </dgm:presLayoutVars>
      </dgm:prSet>
      <dgm:spPr/>
    </dgm:pt>
    <dgm:pt modelId="{ACD88A75-BFF4-4C56-A3D8-D1F2F486A611}" type="pres">
      <dgm:prSet presAssocID="{A88B8B2C-AD16-4A25-9E00-1A61B05F3D09}" presName="node" presStyleLbl="vennNode1" presStyleIdx="6" presStyleCnt="7" custScaleX="111406" custScaleY="110986">
        <dgm:presLayoutVars>
          <dgm:bulletEnabled val="1"/>
        </dgm:presLayoutVars>
      </dgm:prSet>
      <dgm:spPr/>
    </dgm:pt>
  </dgm:ptLst>
  <dgm:cxnLst>
    <dgm:cxn modelId="{CEDCD30B-6349-483A-9F18-8D737BB9612B}" srcId="{ABE7195E-03D7-43DC-9901-186A68302F7B}" destId="{9D742953-BD07-480A-B380-BDC5D88E267F}" srcOrd="0" destOrd="0" parTransId="{1EA9F50E-E9FE-4839-A161-B39D44A2AABA}" sibTransId="{503A8EC0-CE22-4665-9251-211E7FCC240E}"/>
    <dgm:cxn modelId="{5BE56710-4303-46D8-832C-E1EBE7504E3A}" type="presOf" srcId="{ABE7195E-03D7-43DC-9901-186A68302F7B}" destId="{DB60D026-6F62-4986-A0CF-339C8B6A51EC}" srcOrd="0" destOrd="0" presId="urn:microsoft.com/office/officeart/2005/8/layout/radial3"/>
    <dgm:cxn modelId="{35BD8B1F-ED20-44CD-AE80-8271829BC120}" srcId="{9D742953-BD07-480A-B380-BDC5D88E267F}" destId="{A2072145-5D57-4DB8-B8F9-90B1060BD033}" srcOrd="4" destOrd="0" parTransId="{8E405D22-E9B0-4869-B391-0C1006A1FEA4}" sibTransId="{D1C22276-C152-4D1B-9BD4-1FF87D2BFD5C}"/>
    <dgm:cxn modelId="{D2B5503A-3ED1-4C20-9735-27C4F00DAAD3}" type="presOf" srcId="{9D742953-BD07-480A-B380-BDC5D88E267F}" destId="{FA15396D-4FEF-4B55-9A03-C17608669C87}" srcOrd="0" destOrd="0" presId="urn:microsoft.com/office/officeart/2005/8/layout/radial3"/>
    <dgm:cxn modelId="{76E9D53F-9874-4A5E-9A63-DE583A4E6E52}" type="presOf" srcId="{A88B8B2C-AD16-4A25-9E00-1A61B05F3D09}" destId="{ACD88A75-BFF4-4C56-A3D8-D1F2F486A611}" srcOrd="0" destOrd="0" presId="urn:microsoft.com/office/officeart/2005/8/layout/radial3"/>
    <dgm:cxn modelId="{DB4C1F49-1A7B-494E-8E7A-AB8BD719BC55}" type="presOf" srcId="{10BF0E23-A11C-49C7-B33C-765A7C24D8DD}" destId="{A13569BC-8C99-4E8A-BCD4-740B6D431D79}" srcOrd="0" destOrd="0" presId="urn:microsoft.com/office/officeart/2005/8/layout/radial3"/>
    <dgm:cxn modelId="{54ACF54B-72D9-45F5-8B48-59A80141DD58}" type="presOf" srcId="{A2072145-5D57-4DB8-B8F9-90B1060BD033}" destId="{AD1D65A1-0EDB-4F13-9485-4AF67EC0AC65}" srcOrd="0" destOrd="0" presId="urn:microsoft.com/office/officeart/2005/8/layout/radial3"/>
    <dgm:cxn modelId="{5C329E6E-3C1B-4E91-8504-0BBBD2B28FE9}" type="presOf" srcId="{5D4A7198-B6F2-49FD-A6F8-AA90C2756E64}" destId="{78448358-046E-4C12-AEB3-D2D8983B69F4}" srcOrd="0" destOrd="0" presId="urn:microsoft.com/office/officeart/2005/8/layout/radial3"/>
    <dgm:cxn modelId="{7ED40251-D4F5-4EE3-8098-9CF96021B79D}" srcId="{9D742953-BD07-480A-B380-BDC5D88E267F}" destId="{5D4A7198-B6F2-49FD-A6F8-AA90C2756E64}" srcOrd="1" destOrd="0" parTransId="{75697208-E8EB-4C36-937C-3DADCDEEA076}" sibTransId="{1C797D66-063D-471D-94DC-B7FD3A341C6C}"/>
    <dgm:cxn modelId="{CF24D48D-B1AE-4192-A871-48622CC218B7}" srcId="{9D742953-BD07-480A-B380-BDC5D88E267F}" destId="{A88B8B2C-AD16-4A25-9E00-1A61B05F3D09}" srcOrd="5" destOrd="0" parTransId="{DB19E682-99B6-47C2-AA1F-3B169791851B}" sibTransId="{58E78836-0FD9-4015-9560-34955F7C76B6}"/>
    <dgm:cxn modelId="{2E4B72B8-4386-4DA4-8DE1-2538DEFF31BD}" srcId="{9D742953-BD07-480A-B380-BDC5D88E267F}" destId="{10BF0E23-A11C-49C7-B33C-765A7C24D8DD}" srcOrd="3" destOrd="0" parTransId="{18E100C7-798B-4E55-95A2-ABC733B18D4F}" sibTransId="{C13D54E4-FF01-424A-9C59-29CB176FA85F}"/>
    <dgm:cxn modelId="{CBA3EFCB-6743-4F92-97AD-E604F3966D1C}" srcId="{9D742953-BD07-480A-B380-BDC5D88E267F}" destId="{3590DE20-9BC7-4239-AD04-A5A8B3B32935}" srcOrd="0" destOrd="0" parTransId="{C1D611D2-7A0D-495C-98D3-404EBD520CE4}" sibTransId="{148D3163-948A-4D30-BBFE-39E839BB2D82}"/>
    <dgm:cxn modelId="{5015A7DA-A249-4D48-A322-7B961718CFA1}" srcId="{9D742953-BD07-480A-B380-BDC5D88E267F}" destId="{164C0069-BDDF-4C7A-BDE7-24A49F3EEBC3}" srcOrd="2" destOrd="0" parTransId="{745480B9-E441-4617-91F3-4D281131FE3F}" sibTransId="{9ED67375-E3B9-45FF-BC63-B44884FA1BC4}"/>
    <dgm:cxn modelId="{3982DBE5-54DF-4A7F-8FBF-303F29BE8555}" type="presOf" srcId="{3590DE20-9BC7-4239-AD04-A5A8B3B32935}" destId="{CE7DC1F8-AD72-4280-8C6F-ABDD892747E2}" srcOrd="0" destOrd="0" presId="urn:microsoft.com/office/officeart/2005/8/layout/radial3"/>
    <dgm:cxn modelId="{625346FB-3C53-4E5D-B51C-2C6AA52361BB}" type="presOf" srcId="{164C0069-BDDF-4C7A-BDE7-24A49F3EEBC3}" destId="{A8836311-F0BA-4EAE-9FF6-C6FA87DC5C43}" srcOrd="0" destOrd="0" presId="urn:microsoft.com/office/officeart/2005/8/layout/radial3"/>
    <dgm:cxn modelId="{A9F85A73-36D1-4FCD-9D55-74A8AB66B655}" type="presParOf" srcId="{DB60D026-6F62-4986-A0CF-339C8B6A51EC}" destId="{A1042787-DEAA-495A-9084-01EC15238299}" srcOrd="0" destOrd="0" presId="urn:microsoft.com/office/officeart/2005/8/layout/radial3"/>
    <dgm:cxn modelId="{6852D313-754A-486C-A286-49E8413A5A50}" type="presParOf" srcId="{A1042787-DEAA-495A-9084-01EC15238299}" destId="{FA15396D-4FEF-4B55-9A03-C17608669C87}" srcOrd="0" destOrd="0" presId="urn:microsoft.com/office/officeart/2005/8/layout/radial3"/>
    <dgm:cxn modelId="{6E66CD5C-9DF2-4201-A8D5-FA2EF62B9137}" type="presParOf" srcId="{A1042787-DEAA-495A-9084-01EC15238299}" destId="{CE7DC1F8-AD72-4280-8C6F-ABDD892747E2}" srcOrd="1" destOrd="0" presId="urn:microsoft.com/office/officeart/2005/8/layout/radial3"/>
    <dgm:cxn modelId="{56AABBCD-496D-4502-BDB0-43D97B9F596B}" type="presParOf" srcId="{A1042787-DEAA-495A-9084-01EC15238299}" destId="{78448358-046E-4C12-AEB3-D2D8983B69F4}" srcOrd="2" destOrd="0" presId="urn:microsoft.com/office/officeart/2005/8/layout/radial3"/>
    <dgm:cxn modelId="{A601C4EE-C6C6-415C-957F-FFAC7853C3DF}" type="presParOf" srcId="{A1042787-DEAA-495A-9084-01EC15238299}" destId="{A8836311-F0BA-4EAE-9FF6-C6FA87DC5C43}" srcOrd="3" destOrd="0" presId="urn:microsoft.com/office/officeart/2005/8/layout/radial3"/>
    <dgm:cxn modelId="{DC6217B2-C519-448F-9141-B916638DB2CD}" type="presParOf" srcId="{A1042787-DEAA-495A-9084-01EC15238299}" destId="{A13569BC-8C99-4E8A-BCD4-740B6D431D79}" srcOrd="4" destOrd="0" presId="urn:microsoft.com/office/officeart/2005/8/layout/radial3"/>
    <dgm:cxn modelId="{370C6810-8B17-4797-8843-0D1EFED2CBE1}" type="presParOf" srcId="{A1042787-DEAA-495A-9084-01EC15238299}" destId="{AD1D65A1-0EDB-4F13-9485-4AF67EC0AC65}" srcOrd="5" destOrd="0" presId="urn:microsoft.com/office/officeart/2005/8/layout/radial3"/>
    <dgm:cxn modelId="{B84627F1-42ED-4731-A7E2-4EC409AF8B23}" type="presParOf" srcId="{A1042787-DEAA-495A-9084-01EC15238299}" destId="{ACD88A75-BFF4-4C56-A3D8-D1F2F486A611}" srcOrd="6"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5CB545-DB1A-4E22-A171-0D0164E236B5}">
      <dsp:nvSpPr>
        <dsp:cNvPr id="0" name=""/>
        <dsp:cNvSpPr/>
      </dsp:nvSpPr>
      <dsp:spPr>
        <a:xfrm>
          <a:off x="0" y="3561068"/>
          <a:ext cx="14720830"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098CDFCB-C518-4FD5-8319-322E50CF5BB2}">
      <dsp:nvSpPr>
        <dsp:cNvPr id="0" name=""/>
        <dsp:cNvSpPr/>
      </dsp:nvSpPr>
      <dsp:spPr>
        <a:xfrm rot="8100000">
          <a:off x="117405" y="820687"/>
          <a:ext cx="523755" cy="523755"/>
        </a:xfrm>
        <a:prstGeom prst="teardrop">
          <a:avLst>
            <a:gd name="adj" fmla="val 115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C3A1F5-BD73-4637-8740-59AAE8B5AA93}">
      <dsp:nvSpPr>
        <dsp:cNvPr id="0" name=""/>
        <dsp:cNvSpPr/>
      </dsp:nvSpPr>
      <dsp:spPr>
        <a:xfrm>
          <a:off x="175589" y="878871"/>
          <a:ext cx="407386" cy="407386"/>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FB20A7D5-6172-4767-8737-C19515A4DBAF}">
      <dsp:nvSpPr>
        <dsp:cNvPr id="0" name=""/>
        <dsp:cNvSpPr/>
      </dsp:nvSpPr>
      <dsp:spPr>
        <a:xfrm>
          <a:off x="749634" y="1452915"/>
          <a:ext cx="4080138" cy="2108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Fulbright highlighted by President Truong Tan Sang and President Barack Obama.</a:t>
          </a:r>
        </a:p>
      </dsp:txBody>
      <dsp:txXfrm>
        <a:off x="749634" y="1452915"/>
        <a:ext cx="4080138" cy="2108152"/>
      </dsp:txXfrm>
    </dsp:sp>
    <dsp:sp modelId="{46C74FCD-5BD2-42C1-8990-79594117CC08}">
      <dsp:nvSpPr>
        <dsp:cNvPr id="0" name=""/>
        <dsp:cNvSpPr/>
      </dsp:nvSpPr>
      <dsp:spPr>
        <a:xfrm>
          <a:off x="749634" y="712213"/>
          <a:ext cx="4080138" cy="740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2013</a:t>
          </a:r>
        </a:p>
      </dsp:txBody>
      <dsp:txXfrm>
        <a:off x="749634" y="712213"/>
        <a:ext cx="4080138" cy="740702"/>
      </dsp:txXfrm>
    </dsp:sp>
    <dsp:sp modelId="{F00115E2-34E2-455D-A89F-B6B5A1AFB0DB}">
      <dsp:nvSpPr>
        <dsp:cNvPr id="0" name=""/>
        <dsp:cNvSpPr/>
      </dsp:nvSpPr>
      <dsp:spPr>
        <a:xfrm>
          <a:off x="379283" y="1452915"/>
          <a:ext cx="0" cy="2108152"/>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75C9DC0C-86C7-43BD-9EA5-27D623BEB24C}">
      <dsp:nvSpPr>
        <dsp:cNvPr id="0" name=""/>
        <dsp:cNvSpPr/>
      </dsp:nvSpPr>
      <dsp:spPr>
        <a:xfrm>
          <a:off x="310950" y="3494405"/>
          <a:ext cx="133326" cy="133326"/>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478D7A-8FB6-4F54-ABD2-FEB2B6C93894}">
      <dsp:nvSpPr>
        <dsp:cNvPr id="0" name=""/>
        <dsp:cNvSpPr/>
      </dsp:nvSpPr>
      <dsp:spPr>
        <a:xfrm rot="18900000">
          <a:off x="2564189" y="5777694"/>
          <a:ext cx="523755" cy="523755"/>
        </a:xfrm>
        <a:prstGeom prst="teardrop">
          <a:avLst>
            <a:gd name="adj" fmla="val 115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E99665-113D-4F56-AF51-35714FDD0767}">
      <dsp:nvSpPr>
        <dsp:cNvPr id="0" name=""/>
        <dsp:cNvSpPr/>
      </dsp:nvSpPr>
      <dsp:spPr>
        <a:xfrm>
          <a:off x="2622374" y="5835879"/>
          <a:ext cx="407386" cy="407386"/>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65A5A68E-456E-42A4-8D1D-5D5677ED4E8E}">
      <dsp:nvSpPr>
        <dsp:cNvPr id="0" name=""/>
        <dsp:cNvSpPr/>
      </dsp:nvSpPr>
      <dsp:spPr>
        <a:xfrm>
          <a:off x="3196418" y="3561068"/>
          <a:ext cx="4080138" cy="2108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t>The US Congress allocates funding to create an American-style university in Vietnam</a:t>
          </a:r>
        </a:p>
      </dsp:txBody>
      <dsp:txXfrm>
        <a:off x="3196418" y="3561068"/>
        <a:ext cx="4080138" cy="2108152"/>
      </dsp:txXfrm>
    </dsp:sp>
    <dsp:sp modelId="{585935A9-8FE9-4209-B1CF-795C5E781FD6}">
      <dsp:nvSpPr>
        <dsp:cNvPr id="0" name=""/>
        <dsp:cNvSpPr/>
      </dsp:nvSpPr>
      <dsp:spPr>
        <a:xfrm>
          <a:off x="3196418" y="5669221"/>
          <a:ext cx="4080138" cy="740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2014</a:t>
          </a:r>
        </a:p>
      </dsp:txBody>
      <dsp:txXfrm>
        <a:off x="3196418" y="5669221"/>
        <a:ext cx="4080138" cy="740702"/>
      </dsp:txXfrm>
    </dsp:sp>
    <dsp:sp modelId="{CABB571E-A591-4E83-A69B-E9DC7D5F967A}">
      <dsp:nvSpPr>
        <dsp:cNvPr id="0" name=""/>
        <dsp:cNvSpPr/>
      </dsp:nvSpPr>
      <dsp:spPr>
        <a:xfrm>
          <a:off x="2826067" y="3561068"/>
          <a:ext cx="0" cy="2108152"/>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5F3011BE-2EF7-4555-A367-E04281AD4367}">
      <dsp:nvSpPr>
        <dsp:cNvPr id="0" name=""/>
        <dsp:cNvSpPr/>
      </dsp:nvSpPr>
      <dsp:spPr>
        <a:xfrm>
          <a:off x="2757734" y="3494405"/>
          <a:ext cx="133326" cy="133326"/>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62A4AA-0310-42D2-B789-D3351161DB8A}">
      <dsp:nvSpPr>
        <dsp:cNvPr id="0" name=""/>
        <dsp:cNvSpPr/>
      </dsp:nvSpPr>
      <dsp:spPr>
        <a:xfrm rot="8100000">
          <a:off x="5010973" y="820687"/>
          <a:ext cx="523755" cy="523755"/>
        </a:xfrm>
        <a:prstGeom prst="teardrop">
          <a:avLst>
            <a:gd name="adj" fmla="val 115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67D4A9-2AFD-43D4-BB01-0BCE820F4AEF}">
      <dsp:nvSpPr>
        <dsp:cNvPr id="0" name=""/>
        <dsp:cNvSpPr/>
      </dsp:nvSpPr>
      <dsp:spPr>
        <a:xfrm>
          <a:off x="5069158" y="878871"/>
          <a:ext cx="407386" cy="407386"/>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FC29E5E1-2056-470C-B598-2214557519C0}">
      <dsp:nvSpPr>
        <dsp:cNvPr id="0" name=""/>
        <dsp:cNvSpPr/>
      </dsp:nvSpPr>
      <dsp:spPr>
        <a:xfrm>
          <a:off x="5643202" y="1452915"/>
          <a:ext cx="4080138" cy="2108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The Ho Chi Minh City government grants 15 hectares of land in the Saigon High-Tech Park in District.</a:t>
          </a:r>
        </a:p>
      </dsp:txBody>
      <dsp:txXfrm>
        <a:off x="5643202" y="1452915"/>
        <a:ext cx="4080138" cy="2108152"/>
      </dsp:txXfrm>
    </dsp:sp>
    <dsp:sp modelId="{EA177238-4446-4200-85C9-690E3ADBFB5A}">
      <dsp:nvSpPr>
        <dsp:cNvPr id="0" name=""/>
        <dsp:cNvSpPr/>
      </dsp:nvSpPr>
      <dsp:spPr>
        <a:xfrm>
          <a:off x="5643202" y="712213"/>
          <a:ext cx="4080138" cy="740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2015</a:t>
          </a:r>
        </a:p>
      </dsp:txBody>
      <dsp:txXfrm>
        <a:off x="5643202" y="712213"/>
        <a:ext cx="4080138" cy="740702"/>
      </dsp:txXfrm>
    </dsp:sp>
    <dsp:sp modelId="{6105A288-A512-48C7-8CF4-A7B8E3A39068}">
      <dsp:nvSpPr>
        <dsp:cNvPr id="0" name=""/>
        <dsp:cNvSpPr/>
      </dsp:nvSpPr>
      <dsp:spPr>
        <a:xfrm>
          <a:off x="5272851" y="1452915"/>
          <a:ext cx="0" cy="2108152"/>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A52843F-4807-43D6-BD43-732C94906E2C}">
      <dsp:nvSpPr>
        <dsp:cNvPr id="0" name=""/>
        <dsp:cNvSpPr/>
      </dsp:nvSpPr>
      <dsp:spPr>
        <a:xfrm>
          <a:off x="5204518" y="3494405"/>
          <a:ext cx="133326" cy="133326"/>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4285ED-A06F-44AD-B7C9-864ABDA2965E}">
      <dsp:nvSpPr>
        <dsp:cNvPr id="0" name=""/>
        <dsp:cNvSpPr/>
      </dsp:nvSpPr>
      <dsp:spPr>
        <a:xfrm rot="18900000">
          <a:off x="7457757" y="5777694"/>
          <a:ext cx="523755" cy="523755"/>
        </a:xfrm>
        <a:prstGeom prst="teardrop">
          <a:avLst>
            <a:gd name="adj" fmla="val 115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C49D59-F044-46A6-B59D-A8E680E9F91D}">
      <dsp:nvSpPr>
        <dsp:cNvPr id="0" name=""/>
        <dsp:cNvSpPr/>
      </dsp:nvSpPr>
      <dsp:spPr>
        <a:xfrm>
          <a:off x="7515942" y="5835879"/>
          <a:ext cx="407386" cy="407386"/>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53ECD233-720A-4D37-AC3C-D8B10EBA7642}">
      <dsp:nvSpPr>
        <dsp:cNvPr id="0" name=""/>
        <dsp:cNvSpPr/>
      </dsp:nvSpPr>
      <dsp:spPr>
        <a:xfrm>
          <a:off x="8089986" y="3561068"/>
          <a:ext cx="4080138" cy="2108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t>The Vietnamese government grants Fulbright its establishment license</a:t>
          </a:r>
        </a:p>
      </dsp:txBody>
      <dsp:txXfrm>
        <a:off x="8089986" y="3561068"/>
        <a:ext cx="4080138" cy="2108152"/>
      </dsp:txXfrm>
    </dsp:sp>
    <dsp:sp modelId="{CFA85241-3D3E-4FE6-81CE-5DCF9B29B970}">
      <dsp:nvSpPr>
        <dsp:cNvPr id="0" name=""/>
        <dsp:cNvSpPr/>
      </dsp:nvSpPr>
      <dsp:spPr>
        <a:xfrm>
          <a:off x="8089986" y="5669221"/>
          <a:ext cx="4080138" cy="740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2016</a:t>
          </a:r>
        </a:p>
      </dsp:txBody>
      <dsp:txXfrm>
        <a:off x="8089986" y="5669221"/>
        <a:ext cx="4080138" cy="740702"/>
      </dsp:txXfrm>
    </dsp:sp>
    <dsp:sp modelId="{C3A68657-E162-49BE-AFAF-F804DB8DC78F}">
      <dsp:nvSpPr>
        <dsp:cNvPr id="0" name=""/>
        <dsp:cNvSpPr/>
      </dsp:nvSpPr>
      <dsp:spPr>
        <a:xfrm>
          <a:off x="7719635" y="3561068"/>
          <a:ext cx="0" cy="2108152"/>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05D8204B-C74A-49BB-AF75-F32E5BC657CA}">
      <dsp:nvSpPr>
        <dsp:cNvPr id="0" name=""/>
        <dsp:cNvSpPr/>
      </dsp:nvSpPr>
      <dsp:spPr>
        <a:xfrm>
          <a:off x="7651302" y="3494405"/>
          <a:ext cx="133326" cy="133326"/>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5B86B7-A0F4-489E-9FF2-18D7B372C483}">
      <dsp:nvSpPr>
        <dsp:cNvPr id="0" name=""/>
        <dsp:cNvSpPr/>
      </dsp:nvSpPr>
      <dsp:spPr>
        <a:xfrm rot="8100000">
          <a:off x="9904541" y="820687"/>
          <a:ext cx="523755" cy="523755"/>
        </a:xfrm>
        <a:prstGeom prst="teardrop">
          <a:avLst>
            <a:gd name="adj" fmla="val 115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C19F61-6E4E-4FDF-BD62-65016BA3F5B7}">
      <dsp:nvSpPr>
        <dsp:cNvPr id="0" name=""/>
        <dsp:cNvSpPr/>
      </dsp:nvSpPr>
      <dsp:spPr>
        <a:xfrm>
          <a:off x="9962726" y="878871"/>
          <a:ext cx="407386" cy="407386"/>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DACD9A39-3D5C-4DE0-BC51-3FCDFBCCF46C}">
      <dsp:nvSpPr>
        <dsp:cNvPr id="0" name=""/>
        <dsp:cNvSpPr/>
      </dsp:nvSpPr>
      <dsp:spPr>
        <a:xfrm>
          <a:off x="10536770" y="1452915"/>
          <a:ext cx="4080138" cy="2108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The Vietnamese government grants Fulbright its operating license</a:t>
          </a:r>
        </a:p>
      </dsp:txBody>
      <dsp:txXfrm>
        <a:off x="10536770" y="1452915"/>
        <a:ext cx="4080138" cy="2108152"/>
      </dsp:txXfrm>
    </dsp:sp>
    <dsp:sp modelId="{63E8008D-8702-4B5F-A21F-14D3C4841A01}">
      <dsp:nvSpPr>
        <dsp:cNvPr id="0" name=""/>
        <dsp:cNvSpPr/>
      </dsp:nvSpPr>
      <dsp:spPr>
        <a:xfrm>
          <a:off x="10536770" y="712213"/>
          <a:ext cx="4080138" cy="740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2017</a:t>
          </a:r>
        </a:p>
      </dsp:txBody>
      <dsp:txXfrm>
        <a:off x="10536770" y="712213"/>
        <a:ext cx="4080138" cy="740702"/>
      </dsp:txXfrm>
    </dsp:sp>
    <dsp:sp modelId="{D2B8DE29-6993-4CC5-A78E-0D6FB76F75DF}">
      <dsp:nvSpPr>
        <dsp:cNvPr id="0" name=""/>
        <dsp:cNvSpPr/>
      </dsp:nvSpPr>
      <dsp:spPr>
        <a:xfrm>
          <a:off x="10166419" y="1452915"/>
          <a:ext cx="0" cy="2108152"/>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2856B6A0-2013-461E-902D-BD3EC1C57D6D}">
      <dsp:nvSpPr>
        <dsp:cNvPr id="0" name=""/>
        <dsp:cNvSpPr/>
      </dsp:nvSpPr>
      <dsp:spPr>
        <a:xfrm>
          <a:off x="10098086" y="3494405"/>
          <a:ext cx="133326" cy="133326"/>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663A8F-97D0-4006-A721-3E940F8FEA81}">
      <dsp:nvSpPr>
        <dsp:cNvPr id="0" name=""/>
        <dsp:cNvSpPr/>
      </dsp:nvSpPr>
      <dsp:spPr>
        <a:xfrm rot="5400000">
          <a:off x="-1240972" y="2524311"/>
          <a:ext cx="2857371" cy="348634"/>
        </a:xfrm>
        <a:prstGeom prst="corner">
          <a:avLst>
            <a:gd name="adj1" fmla="val 1000"/>
            <a:gd name="adj2" fmla="val 100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454460-6397-4977-A665-0ED2BC3F886E}">
      <dsp:nvSpPr>
        <dsp:cNvPr id="0" name=""/>
        <dsp:cNvSpPr/>
      </dsp:nvSpPr>
      <dsp:spPr>
        <a:xfrm>
          <a:off x="13396" y="4127314"/>
          <a:ext cx="4357935" cy="952457"/>
        </a:xfrm>
        <a:prstGeom prst="homePlate">
          <a:avLst>
            <a:gd name="adj" fmla="val 2500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355600" rIns="177800" bIns="355600" numCol="1" spcCol="1270" anchor="ctr" anchorCtr="0">
          <a:noAutofit/>
        </a:bodyPr>
        <a:lstStyle/>
        <a:p>
          <a:pPr marL="0" lvl="0" indent="0" algn="ctr" defTabSz="1244600" rtl="0">
            <a:lnSpc>
              <a:spcPct val="90000"/>
            </a:lnSpc>
            <a:spcBef>
              <a:spcPct val="0"/>
            </a:spcBef>
            <a:spcAft>
              <a:spcPct val="35000"/>
            </a:spcAft>
            <a:buNone/>
          </a:pPr>
          <a:r>
            <a:rPr lang="en-US" sz="2800" b="1" kern="1200" dirty="0">
              <a:latin typeface="Garamond"/>
            </a:rPr>
            <a:t>2019-2020</a:t>
          </a:r>
        </a:p>
      </dsp:txBody>
      <dsp:txXfrm>
        <a:off x="13396" y="4127314"/>
        <a:ext cx="4238878" cy="952457"/>
      </dsp:txXfrm>
    </dsp:sp>
    <dsp:sp modelId="{D463AA98-39EB-4DAD-A613-7132158E5BE6}">
      <dsp:nvSpPr>
        <dsp:cNvPr id="0" name=""/>
        <dsp:cNvSpPr/>
      </dsp:nvSpPr>
      <dsp:spPr>
        <a:xfrm>
          <a:off x="362031" y="1479123"/>
          <a:ext cx="3538643" cy="1835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422400" rtl="0">
            <a:lnSpc>
              <a:spcPct val="90000"/>
            </a:lnSpc>
            <a:spcBef>
              <a:spcPct val="0"/>
            </a:spcBef>
            <a:spcAft>
              <a:spcPct val="35000"/>
            </a:spcAft>
            <a:buNone/>
          </a:pPr>
          <a:r>
            <a:rPr lang="en-US" sz="3200" kern="1200" dirty="0">
              <a:latin typeface="Garamond"/>
            </a:rPr>
            <a:t>113 total enrollment</a:t>
          </a:r>
        </a:p>
        <a:p>
          <a:pPr marL="0" lvl="0" indent="0" algn="l" defTabSz="1422400" rtl="0">
            <a:lnSpc>
              <a:spcPct val="90000"/>
            </a:lnSpc>
            <a:spcBef>
              <a:spcPct val="0"/>
            </a:spcBef>
            <a:spcAft>
              <a:spcPct val="35000"/>
            </a:spcAft>
            <a:buNone/>
          </a:pPr>
          <a:r>
            <a:rPr lang="en-US" sz="3200" kern="1200" dirty="0">
              <a:latin typeface="Garamond"/>
            </a:rPr>
            <a:t>14 founding faculty</a:t>
          </a:r>
        </a:p>
      </dsp:txBody>
      <dsp:txXfrm>
        <a:off x="362031" y="1479123"/>
        <a:ext cx="3538643" cy="1835282"/>
      </dsp:txXfrm>
    </dsp:sp>
    <dsp:sp modelId="{52C332F3-2344-4989-B83D-87EE05321E43}">
      <dsp:nvSpPr>
        <dsp:cNvPr id="0" name=""/>
        <dsp:cNvSpPr/>
      </dsp:nvSpPr>
      <dsp:spPr>
        <a:xfrm rot="5400000">
          <a:off x="2942645" y="2524311"/>
          <a:ext cx="2857371" cy="348634"/>
        </a:xfrm>
        <a:prstGeom prst="corner">
          <a:avLst>
            <a:gd name="adj1" fmla="val 1000"/>
            <a:gd name="adj2" fmla="val 100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19C107-90C4-4821-87F6-279FCC230138}">
      <dsp:nvSpPr>
        <dsp:cNvPr id="0" name=""/>
        <dsp:cNvSpPr/>
      </dsp:nvSpPr>
      <dsp:spPr>
        <a:xfrm>
          <a:off x="4197014" y="4127314"/>
          <a:ext cx="4357935" cy="952457"/>
        </a:xfrm>
        <a:prstGeom prst="chevron">
          <a:avLst>
            <a:gd name="adj" fmla="val 2500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355600" rIns="177800" bIns="35560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Garamond"/>
            </a:rPr>
            <a:t>2020-2021</a:t>
          </a:r>
        </a:p>
      </dsp:txBody>
      <dsp:txXfrm>
        <a:off x="4435128" y="4127314"/>
        <a:ext cx="3881707" cy="952457"/>
      </dsp:txXfrm>
    </dsp:sp>
    <dsp:sp modelId="{DF95A9C1-2A01-48FD-955E-B87637C27BD6}">
      <dsp:nvSpPr>
        <dsp:cNvPr id="0" name=""/>
        <dsp:cNvSpPr/>
      </dsp:nvSpPr>
      <dsp:spPr>
        <a:xfrm>
          <a:off x="4545648" y="1479123"/>
          <a:ext cx="3538643" cy="1835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422400" rtl="0">
            <a:lnSpc>
              <a:spcPct val="90000"/>
            </a:lnSpc>
            <a:spcBef>
              <a:spcPct val="0"/>
            </a:spcBef>
            <a:spcAft>
              <a:spcPct val="35000"/>
            </a:spcAft>
            <a:buNone/>
          </a:pPr>
          <a:r>
            <a:rPr lang="en-US" sz="3200" kern="1200" dirty="0">
              <a:latin typeface="Garamond"/>
            </a:rPr>
            <a:t>283 total enrollment </a:t>
          </a:r>
        </a:p>
        <a:p>
          <a:pPr marL="0" lvl="0" indent="0" algn="l" defTabSz="1422400">
            <a:lnSpc>
              <a:spcPct val="90000"/>
            </a:lnSpc>
            <a:spcBef>
              <a:spcPct val="0"/>
            </a:spcBef>
            <a:spcAft>
              <a:spcPct val="35000"/>
            </a:spcAft>
            <a:buNone/>
          </a:pPr>
          <a:r>
            <a:rPr lang="en-US" sz="3200" kern="1200" dirty="0">
              <a:latin typeface="Garamond"/>
            </a:rPr>
            <a:t>17 full-time and ~20 adjunct/visiting faculty  </a:t>
          </a:r>
        </a:p>
      </dsp:txBody>
      <dsp:txXfrm>
        <a:off x="4545648" y="1479123"/>
        <a:ext cx="3538643" cy="1835282"/>
      </dsp:txXfrm>
    </dsp:sp>
    <dsp:sp modelId="{473F2067-7126-4D56-A328-5A8CFD3D8D52}">
      <dsp:nvSpPr>
        <dsp:cNvPr id="0" name=""/>
        <dsp:cNvSpPr/>
      </dsp:nvSpPr>
      <dsp:spPr>
        <a:xfrm rot="5400000">
          <a:off x="7126263" y="2524311"/>
          <a:ext cx="2857371" cy="348634"/>
        </a:xfrm>
        <a:prstGeom prst="corner">
          <a:avLst>
            <a:gd name="adj1" fmla="val 1000"/>
            <a:gd name="adj2" fmla="val 100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8380631" y="4127314"/>
          <a:ext cx="4357935" cy="952457"/>
        </a:xfrm>
        <a:prstGeom prst="chevron">
          <a:avLst>
            <a:gd name="adj" fmla="val 2500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355600" rIns="177800" bIns="35560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Garamond"/>
            </a:rPr>
            <a:t>2021-2022</a:t>
          </a:r>
        </a:p>
      </dsp:txBody>
      <dsp:txXfrm>
        <a:off x="8618745" y="4127314"/>
        <a:ext cx="3881707" cy="952457"/>
      </dsp:txXfrm>
    </dsp:sp>
    <dsp:sp modelId="{FD7B29F2-0D66-4B4B-BC8A-82DA23575305}">
      <dsp:nvSpPr>
        <dsp:cNvPr id="0" name=""/>
        <dsp:cNvSpPr/>
      </dsp:nvSpPr>
      <dsp:spPr>
        <a:xfrm>
          <a:off x="8729266" y="1479123"/>
          <a:ext cx="3538643" cy="1835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422400">
            <a:lnSpc>
              <a:spcPct val="90000"/>
            </a:lnSpc>
            <a:spcBef>
              <a:spcPct val="0"/>
            </a:spcBef>
            <a:spcAft>
              <a:spcPct val="35000"/>
            </a:spcAft>
            <a:buNone/>
          </a:pPr>
          <a:r>
            <a:rPr lang="en-US" sz="3200" kern="1200" dirty="0">
              <a:latin typeface="Garamond"/>
            </a:rPr>
            <a:t>508 total enrollment</a:t>
          </a:r>
        </a:p>
        <a:p>
          <a:pPr marL="0" lvl="0" indent="0" algn="l" defTabSz="1422400" rtl="0">
            <a:lnSpc>
              <a:spcPct val="90000"/>
            </a:lnSpc>
            <a:spcBef>
              <a:spcPct val="0"/>
            </a:spcBef>
            <a:spcAft>
              <a:spcPct val="35000"/>
            </a:spcAft>
            <a:buNone/>
          </a:pPr>
          <a:r>
            <a:rPr lang="en-US" sz="3200" kern="1200" dirty="0">
              <a:latin typeface="Garamond"/>
            </a:rPr>
            <a:t>19 full-time and ~35 adjunct/visiting faculty </a:t>
          </a:r>
        </a:p>
      </dsp:txBody>
      <dsp:txXfrm>
        <a:off x="8729266" y="1479123"/>
        <a:ext cx="3538643" cy="1835282"/>
      </dsp:txXfrm>
    </dsp:sp>
    <dsp:sp modelId="{7BF6E820-C6E3-4E2C-BB23-ADF9AD641C6B}">
      <dsp:nvSpPr>
        <dsp:cNvPr id="0" name=""/>
        <dsp:cNvSpPr/>
      </dsp:nvSpPr>
      <dsp:spPr>
        <a:xfrm rot="5400000">
          <a:off x="11309881" y="2524311"/>
          <a:ext cx="2857371" cy="348634"/>
        </a:xfrm>
        <a:prstGeom prst="corner">
          <a:avLst>
            <a:gd name="adj1" fmla="val 1000"/>
            <a:gd name="adj2" fmla="val 100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12564249" y="4127314"/>
          <a:ext cx="4357935" cy="952457"/>
        </a:xfrm>
        <a:prstGeom prst="chevron">
          <a:avLst>
            <a:gd name="adj" fmla="val 2500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355600" rIns="177800" bIns="35560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Garamond"/>
            </a:rPr>
            <a:t>2022-2023</a:t>
          </a:r>
          <a:endParaRPr lang="ru-RU" sz="2800" b="1" kern="1200" dirty="0">
            <a:latin typeface="Garamond"/>
          </a:endParaRPr>
        </a:p>
      </dsp:txBody>
      <dsp:txXfrm>
        <a:off x="12802363" y="4127314"/>
        <a:ext cx="3881707" cy="952457"/>
      </dsp:txXfrm>
    </dsp:sp>
    <dsp:sp modelId="{1D84544C-5924-422B-9546-A86AE4927E4C}">
      <dsp:nvSpPr>
        <dsp:cNvPr id="0" name=""/>
        <dsp:cNvSpPr/>
      </dsp:nvSpPr>
      <dsp:spPr>
        <a:xfrm>
          <a:off x="12912884" y="1479123"/>
          <a:ext cx="3538643" cy="1835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422400" rtl="0">
            <a:lnSpc>
              <a:spcPct val="90000"/>
            </a:lnSpc>
            <a:spcBef>
              <a:spcPct val="0"/>
            </a:spcBef>
            <a:spcAft>
              <a:spcPct val="35000"/>
            </a:spcAft>
            <a:buNone/>
          </a:pPr>
          <a:r>
            <a:rPr lang="en-US" sz="3200" kern="1200" dirty="0">
              <a:latin typeface="Garamond"/>
            </a:rPr>
            <a:t>Expected 750 total enrollment</a:t>
          </a:r>
        </a:p>
        <a:p>
          <a:pPr marL="0" lvl="0" indent="0" algn="l" defTabSz="1422400">
            <a:lnSpc>
              <a:spcPct val="90000"/>
            </a:lnSpc>
            <a:spcBef>
              <a:spcPct val="0"/>
            </a:spcBef>
            <a:spcAft>
              <a:spcPct val="35000"/>
            </a:spcAft>
            <a:buNone/>
          </a:pPr>
          <a:r>
            <a:rPr lang="en-US" sz="3200" kern="1200" dirty="0">
              <a:latin typeface="Garamond"/>
            </a:rPr>
            <a:t>~35 full-time faculty and some visiting faculty</a:t>
          </a:r>
        </a:p>
      </dsp:txBody>
      <dsp:txXfrm>
        <a:off x="12912884" y="1479123"/>
        <a:ext cx="3538643" cy="18352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15396D-4FEF-4B55-9A03-C17608669C87}">
      <dsp:nvSpPr>
        <dsp:cNvPr id="0" name=""/>
        <dsp:cNvSpPr/>
      </dsp:nvSpPr>
      <dsp:spPr>
        <a:xfrm>
          <a:off x="3593187" y="1457743"/>
          <a:ext cx="3761533" cy="3761533"/>
        </a:xfrm>
        <a:prstGeom prst="ellipse">
          <a:avLst/>
        </a:prstGeom>
        <a:gradFill rotWithShape="0">
          <a:gsLst>
            <a:gs pos="0">
              <a:schemeClr val="accent6">
                <a:alpha val="50000"/>
                <a:hueOff val="0"/>
                <a:satOff val="0"/>
                <a:lumOff val="0"/>
                <a:alphaOff val="0"/>
                <a:shade val="51000"/>
                <a:satMod val="130000"/>
              </a:schemeClr>
            </a:gs>
            <a:gs pos="80000">
              <a:schemeClr val="accent6">
                <a:alpha val="50000"/>
                <a:hueOff val="0"/>
                <a:satOff val="0"/>
                <a:lumOff val="0"/>
                <a:alphaOff val="0"/>
                <a:shade val="93000"/>
                <a:satMod val="130000"/>
              </a:schemeClr>
            </a:gs>
            <a:gs pos="100000">
              <a:schemeClr val="accent6">
                <a:alpha val="50000"/>
                <a:hueOff val="0"/>
                <a:satOff val="0"/>
                <a:lumOff val="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marL="0" lvl="0" indent="0" algn="ctr" defTabSz="2889250" rtl="0">
            <a:lnSpc>
              <a:spcPct val="90000"/>
            </a:lnSpc>
            <a:spcBef>
              <a:spcPct val="0"/>
            </a:spcBef>
            <a:spcAft>
              <a:spcPct val="35000"/>
            </a:spcAft>
            <a:buNone/>
          </a:pPr>
          <a:r>
            <a:rPr lang="en-US" sz="6500" kern="1200" dirty="0">
              <a:latin typeface="Garamond"/>
            </a:rPr>
            <a:t> Core Value</a:t>
          </a:r>
        </a:p>
      </dsp:txBody>
      <dsp:txXfrm>
        <a:off x="4144051" y="2008607"/>
        <a:ext cx="2659805" cy="2659805"/>
      </dsp:txXfrm>
    </dsp:sp>
    <dsp:sp modelId="{CE7DC1F8-AD72-4280-8C6F-ABDD892747E2}">
      <dsp:nvSpPr>
        <dsp:cNvPr id="0" name=""/>
        <dsp:cNvSpPr/>
      </dsp:nvSpPr>
      <dsp:spPr>
        <a:xfrm>
          <a:off x="4533571" y="-51496"/>
          <a:ext cx="1880766" cy="1880766"/>
        </a:xfrm>
        <a:prstGeom prst="ellipse">
          <a:avLst/>
        </a:prstGeom>
        <a:gradFill rotWithShape="0">
          <a:gsLst>
            <a:gs pos="0">
              <a:schemeClr val="accent6">
                <a:alpha val="50000"/>
                <a:hueOff val="0"/>
                <a:satOff val="0"/>
                <a:lumOff val="0"/>
                <a:alphaOff val="0"/>
                <a:shade val="51000"/>
                <a:satMod val="130000"/>
              </a:schemeClr>
            </a:gs>
            <a:gs pos="80000">
              <a:schemeClr val="accent6">
                <a:alpha val="50000"/>
                <a:hueOff val="0"/>
                <a:satOff val="0"/>
                <a:lumOff val="0"/>
                <a:alphaOff val="0"/>
                <a:shade val="93000"/>
                <a:satMod val="130000"/>
              </a:schemeClr>
            </a:gs>
            <a:gs pos="100000">
              <a:schemeClr val="accent6">
                <a:alpha val="50000"/>
                <a:hueOff val="0"/>
                <a:satOff val="0"/>
                <a:lumOff val="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Garamond"/>
            </a:rPr>
            <a:t>Independence</a:t>
          </a:r>
        </a:p>
      </dsp:txBody>
      <dsp:txXfrm>
        <a:off x="4809003" y="223936"/>
        <a:ext cx="1329902" cy="1329902"/>
      </dsp:txXfrm>
    </dsp:sp>
    <dsp:sp modelId="{78448358-046E-4C12-AEB3-D2D8983B69F4}">
      <dsp:nvSpPr>
        <dsp:cNvPr id="0" name=""/>
        <dsp:cNvSpPr/>
      </dsp:nvSpPr>
      <dsp:spPr>
        <a:xfrm>
          <a:off x="6588315" y="1134176"/>
          <a:ext cx="2014150" cy="1959044"/>
        </a:xfrm>
        <a:prstGeom prst="ellipse">
          <a:avLst/>
        </a:prstGeom>
        <a:gradFill rotWithShape="0">
          <a:gsLst>
            <a:gs pos="0">
              <a:schemeClr val="accent6">
                <a:alpha val="50000"/>
                <a:hueOff val="0"/>
                <a:satOff val="0"/>
                <a:lumOff val="0"/>
                <a:alphaOff val="0"/>
                <a:shade val="51000"/>
                <a:satMod val="130000"/>
              </a:schemeClr>
            </a:gs>
            <a:gs pos="80000">
              <a:schemeClr val="accent6">
                <a:alpha val="50000"/>
                <a:hueOff val="0"/>
                <a:satOff val="0"/>
                <a:lumOff val="0"/>
                <a:alphaOff val="0"/>
                <a:shade val="93000"/>
                <a:satMod val="130000"/>
              </a:schemeClr>
            </a:gs>
            <a:gs pos="100000">
              <a:schemeClr val="accent6">
                <a:alpha val="50000"/>
                <a:hueOff val="0"/>
                <a:satOff val="0"/>
                <a:lumOff val="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aramond"/>
            </a:rPr>
            <a:t> Adaptive</a:t>
          </a:r>
        </a:p>
      </dsp:txBody>
      <dsp:txXfrm>
        <a:off x="6883280" y="1421071"/>
        <a:ext cx="1424220" cy="1385254"/>
      </dsp:txXfrm>
    </dsp:sp>
    <dsp:sp modelId="{A8836311-F0BA-4EAE-9FF6-C6FA87DC5C43}">
      <dsp:nvSpPr>
        <dsp:cNvPr id="0" name=""/>
        <dsp:cNvSpPr/>
      </dsp:nvSpPr>
      <dsp:spPr>
        <a:xfrm>
          <a:off x="6526128" y="3507901"/>
          <a:ext cx="2138526" cy="2110841"/>
        </a:xfrm>
        <a:prstGeom prst="ellipse">
          <a:avLst/>
        </a:prstGeom>
        <a:gradFill rotWithShape="0">
          <a:gsLst>
            <a:gs pos="0">
              <a:schemeClr val="accent6">
                <a:alpha val="50000"/>
                <a:hueOff val="0"/>
                <a:satOff val="0"/>
                <a:lumOff val="0"/>
                <a:alphaOff val="0"/>
                <a:shade val="51000"/>
                <a:satMod val="130000"/>
              </a:schemeClr>
            </a:gs>
            <a:gs pos="80000">
              <a:schemeClr val="accent6">
                <a:alpha val="50000"/>
                <a:hueOff val="0"/>
                <a:satOff val="0"/>
                <a:lumOff val="0"/>
                <a:alphaOff val="0"/>
                <a:shade val="93000"/>
                <a:satMod val="130000"/>
              </a:schemeClr>
            </a:gs>
            <a:gs pos="100000">
              <a:schemeClr val="accent6">
                <a:alpha val="50000"/>
                <a:hueOff val="0"/>
                <a:satOff val="0"/>
                <a:lumOff val="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aramond"/>
            </a:rPr>
            <a:t> Global</a:t>
          </a:r>
        </a:p>
      </dsp:txBody>
      <dsp:txXfrm>
        <a:off x="6839308" y="3817027"/>
        <a:ext cx="1512166" cy="1492589"/>
      </dsp:txXfrm>
    </dsp:sp>
    <dsp:sp modelId="{A13569BC-8C99-4E8A-BCD4-740B6D431D79}">
      <dsp:nvSpPr>
        <dsp:cNvPr id="0" name=""/>
        <dsp:cNvSpPr/>
      </dsp:nvSpPr>
      <dsp:spPr>
        <a:xfrm>
          <a:off x="4419803" y="4743415"/>
          <a:ext cx="2108302" cy="2089438"/>
        </a:xfrm>
        <a:prstGeom prst="ellipse">
          <a:avLst/>
        </a:prstGeom>
        <a:gradFill rotWithShape="0">
          <a:gsLst>
            <a:gs pos="0">
              <a:schemeClr val="accent6">
                <a:alpha val="50000"/>
                <a:hueOff val="0"/>
                <a:satOff val="0"/>
                <a:lumOff val="0"/>
                <a:alphaOff val="0"/>
                <a:shade val="51000"/>
                <a:satMod val="130000"/>
              </a:schemeClr>
            </a:gs>
            <a:gs pos="80000">
              <a:schemeClr val="accent6">
                <a:alpha val="50000"/>
                <a:hueOff val="0"/>
                <a:satOff val="0"/>
                <a:lumOff val="0"/>
                <a:alphaOff val="0"/>
                <a:shade val="93000"/>
                <a:satMod val="130000"/>
              </a:schemeClr>
            </a:gs>
            <a:gs pos="100000">
              <a:schemeClr val="accent6">
                <a:alpha val="50000"/>
                <a:hueOff val="0"/>
                <a:satOff val="0"/>
                <a:lumOff val="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aramond"/>
            </a:rPr>
            <a:t> Student Centered</a:t>
          </a:r>
        </a:p>
      </dsp:txBody>
      <dsp:txXfrm>
        <a:off x="4728557" y="5049406"/>
        <a:ext cx="1490794" cy="1477456"/>
      </dsp:txXfrm>
    </dsp:sp>
    <dsp:sp modelId="{AD1D65A1-0EDB-4F13-9485-4AF67EC0AC65}">
      <dsp:nvSpPr>
        <dsp:cNvPr id="0" name=""/>
        <dsp:cNvSpPr/>
      </dsp:nvSpPr>
      <dsp:spPr>
        <a:xfrm>
          <a:off x="2329569" y="3527997"/>
          <a:ext cx="2045898" cy="2070649"/>
        </a:xfrm>
        <a:prstGeom prst="ellipse">
          <a:avLst/>
        </a:prstGeom>
        <a:gradFill rotWithShape="0">
          <a:gsLst>
            <a:gs pos="0">
              <a:schemeClr val="accent6">
                <a:alpha val="50000"/>
                <a:hueOff val="0"/>
                <a:satOff val="0"/>
                <a:lumOff val="0"/>
                <a:alphaOff val="0"/>
                <a:shade val="51000"/>
                <a:satMod val="130000"/>
              </a:schemeClr>
            </a:gs>
            <a:gs pos="80000">
              <a:schemeClr val="accent6">
                <a:alpha val="50000"/>
                <a:hueOff val="0"/>
                <a:satOff val="0"/>
                <a:lumOff val="0"/>
                <a:alphaOff val="0"/>
                <a:shade val="93000"/>
                <a:satMod val="130000"/>
              </a:schemeClr>
            </a:gs>
            <a:gs pos="100000">
              <a:schemeClr val="accent6">
                <a:alpha val="50000"/>
                <a:hueOff val="0"/>
                <a:satOff val="0"/>
                <a:lumOff val="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aramond"/>
            </a:rPr>
            <a:t> Inclusive</a:t>
          </a:r>
        </a:p>
      </dsp:txBody>
      <dsp:txXfrm>
        <a:off x="2629184" y="3831237"/>
        <a:ext cx="1446668" cy="1464169"/>
      </dsp:txXfrm>
    </dsp:sp>
    <dsp:sp modelId="{ACD88A75-BFF4-4C56-A3D8-D1F2F486A611}">
      <dsp:nvSpPr>
        <dsp:cNvPr id="0" name=""/>
        <dsp:cNvSpPr/>
      </dsp:nvSpPr>
      <dsp:spPr>
        <a:xfrm>
          <a:off x="2304874" y="1070004"/>
          <a:ext cx="2095287" cy="2087388"/>
        </a:xfrm>
        <a:prstGeom prst="ellipse">
          <a:avLst/>
        </a:prstGeom>
        <a:gradFill rotWithShape="0">
          <a:gsLst>
            <a:gs pos="0">
              <a:schemeClr val="accent6">
                <a:alpha val="50000"/>
                <a:hueOff val="0"/>
                <a:satOff val="0"/>
                <a:lumOff val="0"/>
                <a:alphaOff val="0"/>
                <a:shade val="51000"/>
                <a:satMod val="130000"/>
              </a:schemeClr>
            </a:gs>
            <a:gs pos="80000">
              <a:schemeClr val="accent6">
                <a:alpha val="50000"/>
                <a:hueOff val="0"/>
                <a:satOff val="0"/>
                <a:lumOff val="0"/>
                <a:alphaOff val="0"/>
                <a:shade val="93000"/>
                <a:satMod val="130000"/>
              </a:schemeClr>
            </a:gs>
            <a:gs pos="100000">
              <a:schemeClr val="accent6">
                <a:alpha val="50000"/>
                <a:hueOff val="0"/>
                <a:satOff val="0"/>
                <a:lumOff val="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aramond"/>
            </a:rPr>
            <a:t> Future Focused</a:t>
          </a:r>
        </a:p>
      </dsp:txBody>
      <dsp:txXfrm>
        <a:off x="2611722" y="1375695"/>
        <a:ext cx="1481591" cy="1476006"/>
      </dsp:txXfrm>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4DE2F6-5D26-4814-8C17-C062E53A9F6F}" type="datetimeFigureOut">
              <a:rPr lang="en-US" smtClean="0"/>
              <a:t>5/30/2022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4440F7-88EA-40D9-89F3-0C3D0193C4E2}" type="slidenum">
              <a:rPr lang="en-US" smtClean="0"/>
              <a:t>‹#›</a:t>
            </a:fld>
            <a:endParaRPr lang="en-US"/>
          </a:p>
        </p:txBody>
      </p:sp>
    </p:spTree>
    <p:extLst>
      <p:ext uri="{BB962C8B-B14F-4D97-AF65-F5344CB8AC3E}">
        <p14:creationId xmlns:p14="http://schemas.microsoft.com/office/powerpoint/2010/main" val="1106340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2013</a:t>
            </a:r>
            <a:endParaRPr lang="en-GB" dirty="0"/>
          </a:p>
        </p:txBody>
      </p:sp>
      <p:sp>
        <p:nvSpPr>
          <p:cNvPr id="4" name="Slide Number Placeholder 3"/>
          <p:cNvSpPr>
            <a:spLocks noGrp="1"/>
          </p:cNvSpPr>
          <p:nvPr>
            <p:ph type="sldNum" sz="quarter" idx="10"/>
          </p:nvPr>
        </p:nvSpPr>
        <p:spPr/>
        <p:txBody>
          <a:bodyPr/>
          <a:lstStyle/>
          <a:p>
            <a:fld id="{C425C88D-FE35-44EC-B23A-3BD686262082}" type="slidenum">
              <a:rPr lang="en-US" smtClean="0"/>
              <a:t>3</a:t>
            </a:fld>
            <a:endParaRPr lang="en-US"/>
          </a:p>
        </p:txBody>
      </p:sp>
    </p:spTree>
    <p:extLst>
      <p:ext uri="{BB962C8B-B14F-4D97-AF65-F5344CB8AC3E}">
        <p14:creationId xmlns:p14="http://schemas.microsoft.com/office/powerpoint/2010/main" val="1121581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Image and Call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8288000" cy="10287000"/>
          </a:xfrm>
          <a:noFill/>
        </p:spPr>
        <p:txBody>
          <a:bodyPr tIns="2743200"/>
          <a:lstStyle>
            <a:lvl1pPr algn="ctr">
              <a:defRPr/>
            </a:lvl1pPr>
          </a:lstStyle>
          <a:p>
            <a:endParaRPr lang="en-US" dirty="0"/>
          </a:p>
        </p:txBody>
      </p:sp>
      <p:sp>
        <p:nvSpPr>
          <p:cNvPr id="9" name="Text Placeholder 8"/>
          <p:cNvSpPr>
            <a:spLocks noGrp="1"/>
          </p:cNvSpPr>
          <p:nvPr>
            <p:ph type="body" sz="quarter" idx="11"/>
          </p:nvPr>
        </p:nvSpPr>
        <p:spPr>
          <a:xfrm>
            <a:off x="504826" y="5695124"/>
            <a:ext cx="9939338" cy="4062486"/>
          </a:xfrm>
          <a:solidFill>
            <a:srgbClr val="004057">
              <a:alpha val="80000"/>
            </a:srgbClr>
          </a:solidFill>
        </p:spPr>
        <p:txBody>
          <a:bodyPr lIns="1188720" tIns="548640" rIns="457200" bIns="457200">
            <a:noAutofit/>
          </a:bodyPr>
          <a:lstStyle>
            <a:lvl1pPr>
              <a:lnSpc>
                <a:spcPct val="100000"/>
              </a:lnSpc>
              <a:defRPr sz="5400" b="1">
                <a:solidFill>
                  <a:schemeClr val="bg1"/>
                </a:solidFill>
              </a:defRPr>
            </a:lvl1pPr>
          </a:lstStyle>
          <a:p>
            <a:pPr lvl="0"/>
            <a:endParaRPr lang="en-US" dirty="0"/>
          </a:p>
        </p:txBody>
      </p:sp>
      <p:sp>
        <p:nvSpPr>
          <p:cNvPr id="5" name="Date Placeholder 3">
            <a:extLst>
              <a:ext uri="{FF2B5EF4-FFF2-40B4-BE49-F238E27FC236}">
                <a16:creationId xmlns:a16="http://schemas.microsoft.com/office/drawing/2014/main" id="{34B167F0-939D-4A9A-9975-95BF321306B8}"/>
              </a:ext>
            </a:extLst>
          </p:cNvPr>
          <p:cNvSpPr>
            <a:spLocks noGrp="1"/>
          </p:cNvSpPr>
          <p:nvPr>
            <p:ph type="dt" sz="half" idx="12"/>
          </p:nvPr>
        </p:nvSpPr>
        <p:spPr>
          <a:xfrm>
            <a:off x="10926462" y="9599395"/>
            <a:ext cx="6391590" cy="547688"/>
          </a:xfrm>
          <a:prstGeom prst="rect">
            <a:avLst/>
          </a:prstGeom>
        </p:spPr>
        <p:txBody>
          <a:bodyPr/>
          <a:lstStyle>
            <a:lvl1pPr algn="r">
              <a:defRPr sz="2100" b="1">
                <a:solidFill>
                  <a:srgbClr val="002060"/>
                </a:solidFill>
                <a:latin typeface="Arial" panose="020B0604020202020204" pitchFamily="34" charset="0"/>
                <a:cs typeface="Arial" panose="020B0604020202020204" pitchFamily="34" charset="0"/>
              </a:defRPr>
            </a:lvl1pPr>
          </a:lstStyle>
          <a:p>
            <a:r>
              <a:rPr lang="en-US" dirty="0"/>
              <a:t>School of Public Policy and Management</a:t>
            </a:r>
          </a:p>
        </p:txBody>
      </p:sp>
    </p:spTree>
    <p:extLst>
      <p:ext uri="{BB962C8B-B14F-4D97-AF65-F5344CB8AC3E}">
        <p14:creationId xmlns:p14="http://schemas.microsoft.com/office/powerpoint/2010/main" val="70988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5/30/2022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8.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8.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196E"/>
        </a:solidFill>
        <a:effectLst/>
      </p:bgPr>
    </p:bg>
    <p:spTree>
      <p:nvGrpSpPr>
        <p:cNvPr id="1" name=""/>
        <p:cNvGrpSpPr/>
        <p:nvPr/>
      </p:nvGrpSpPr>
      <p:grpSpPr>
        <a:xfrm>
          <a:off x="0" y="0"/>
          <a:ext cx="0" cy="0"/>
          <a:chOff x="0" y="0"/>
          <a:chExt cx="0" cy="0"/>
        </a:xfrm>
      </p:grpSpPr>
      <p:sp>
        <p:nvSpPr>
          <p:cNvPr id="2" name="AutoShape 2"/>
          <p:cNvSpPr/>
          <p:nvPr/>
        </p:nvSpPr>
        <p:spPr>
          <a:xfrm>
            <a:off x="676955" y="1028700"/>
            <a:ext cx="16339305" cy="6671460"/>
          </a:xfrm>
          <a:prstGeom prst="rect">
            <a:avLst/>
          </a:prstGeom>
          <a:solidFill>
            <a:srgbClr val="FFAD1D"/>
          </a:solidFill>
        </p:spPr>
      </p:sp>
      <p:pic>
        <p:nvPicPr>
          <p:cNvPr id="3" name="Picture 3"/>
          <p:cNvPicPr>
            <a:picLocks noChangeAspect="1"/>
          </p:cNvPicPr>
          <p:nvPr/>
        </p:nvPicPr>
        <p:blipFill>
          <a:blip r:embed="rId2"/>
          <a:srcRect t="14012"/>
          <a:stretch>
            <a:fillRect/>
          </a:stretch>
        </p:blipFill>
        <p:spPr>
          <a:xfrm>
            <a:off x="1028700" y="463610"/>
            <a:ext cx="16537701" cy="6907068"/>
          </a:xfrm>
          <a:prstGeom prst="rect">
            <a:avLst/>
          </a:prstGeom>
        </p:spPr>
      </p:pic>
      <p:pic>
        <p:nvPicPr>
          <p:cNvPr id="4" name="Picture 4"/>
          <p:cNvPicPr>
            <a:picLocks noChangeAspect="1"/>
          </p:cNvPicPr>
          <p:nvPr/>
        </p:nvPicPr>
        <p:blipFill>
          <a:blip r:embed="rId3"/>
          <a:srcRect/>
          <a:stretch>
            <a:fillRect/>
          </a:stretch>
        </p:blipFill>
        <p:spPr>
          <a:xfrm>
            <a:off x="1461170" y="667717"/>
            <a:ext cx="2364036" cy="2364036"/>
          </a:xfrm>
          <a:prstGeom prst="rect">
            <a:avLst/>
          </a:prstGeom>
        </p:spPr>
      </p:pic>
      <p:sp>
        <p:nvSpPr>
          <p:cNvPr id="5" name="TextBox 5"/>
          <p:cNvSpPr txBox="1"/>
          <p:nvPr/>
        </p:nvSpPr>
        <p:spPr>
          <a:xfrm>
            <a:off x="2269771" y="8173720"/>
            <a:ext cx="13748458" cy="966470"/>
          </a:xfrm>
          <a:prstGeom prst="rect">
            <a:avLst/>
          </a:prstGeom>
        </p:spPr>
        <p:txBody>
          <a:bodyPr lIns="0" tIns="0" rIns="0" bIns="0" rtlCol="0" anchor="t">
            <a:spAutoFit/>
          </a:bodyPr>
          <a:lstStyle/>
          <a:p>
            <a:pPr marL="0" lvl="0" indent="0" algn="ctr">
              <a:lnSpc>
                <a:spcPts val="8159"/>
              </a:lnSpc>
            </a:pPr>
            <a:r>
              <a:rPr lang="en-US" sz="5100" spc="255" dirty="0">
                <a:solidFill>
                  <a:srgbClr val="FFFFFF"/>
                </a:solidFill>
                <a:latin typeface="Cormorant Garamond Medium"/>
              </a:rPr>
              <a:t>FULBRIGHT UNIVERSITY VIETNAM​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ontent Placeholder 6" descr="SmartArt Process diagram">
            <a:extLst>
              <a:ext uri="{FF2B5EF4-FFF2-40B4-BE49-F238E27FC236}">
                <a16:creationId xmlns:a16="http://schemas.microsoft.com/office/drawing/2014/main" id="{55E4A246-D252-4D90-B46D-79A070B4D395}"/>
              </a:ext>
            </a:extLst>
          </p:cNvPr>
          <p:cNvGraphicFramePr>
            <a:graphicFrameLocks/>
          </p:cNvGraphicFramePr>
          <p:nvPr>
            <p:extLst>
              <p:ext uri="{D42A27DB-BD31-4B8C-83A1-F6EECF244321}">
                <p14:modId xmlns:p14="http://schemas.microsoft.com/office/powerpoint/2010/main" val="709617127"/>
              </p:ext>
            </p:extLst>
          </p:nvPr>
        </p:nvGraphicFramePr>
        <p:xfrm>
          <a:off x="678729" y="2427938"/>
          <a:ext cx="16935581" cy="63497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4" name="Picture 49">
            <a:extLst>
              <a:ext uri="{FF2B5EF4-FFF2-40B4-BE49-F238E27FC236}">
                <a16:creationId xmlns:a16="http://schemas.microsoft.com/office/drawing/2014/main" id="{1DE4F000-3176-4874-9F3A-83DECDB0C84F}"/>
              </a:ext>
            </a:extLst>
          </p:cNvPr>
          <p:cNvPicPr>
            <a:picLocks noChangeAspect="1"/>
          </p:cNvPicPr>
          <p:nvPr/>
        </p:nvPicPr>
        <p:blipFill>
          <a:blip r:embed="rId7"/>
          <a:srcRect/>
          <a:stretch>
            <a:fillRect/>
          </a:stretch>
        </p:blipFill>
        <p:spPr>
          <a:xfrm>
            <a:off x="778624" y="520310"/>
            <a:ext cx="1701166" cy="1701166"/>
          </a:xfrm>
          <a:prstGeom prst="rect">
            <a:avLst/>
          </a:prstGeom>
        </p:spPr>
      </p:pic>
      <p:sp>
        <p:nvSpPr>
          <p:cNvPr id="106" name="TextBox 45">
            <a:extLst>
              <a:ext uri="{FF2B5EF4-FFF2-40B4-BE49-F238E27FC236}">
                <a16:creationId xmlns:a16="http://schemas.microsoft.com/office/drawing/2014/main" id="{EDBE375D-E986-4857-BDDC-615D8A04DEBC}"/>
              </a:ext>
            </a:extLst>
          </p:cNvPr>
          <p:cNvSpPr txBox="1"/>
          <p:nvPr/>
        </p:nvSpPr>
        <p:spPr>
          <a:xfrm>
            <a:off x="2750342" y="1006241"/>
            <a:ext cx="10099142" cy="681678"/>
          </a:xfrm>
          <a:prstGeom prst="rect">
            <a:avLst/>
          </a:prstGeom>
        </p:spPr>
        <p:txBody>
          <a:bodyPr lIns="0" tIns="0" rIns="0" bIns="0" rtlCol="0" anchor="t">
            <a:spAutoFit/>
          </a:bodyPr>
          <a:lstStyle/>
          <a:p>
            <a:pPr>
              <a:lnSpc>
                <a:spcPts val="5502"/>
              </a:lnSpc>
            </a:pPr>
            <a:r>
              <a:rPr lang="en-US" sz="4200" b="1" spc="126">
                <a:solidFill>
                  <a:srgbClr val="00196E"/>
                </a:solidFill>
                <a:latin typeface="Garamond"/>
              </a:rPr>
              <a:t>THE FIRST FOUR ACADEMIC YEARS</a:t>
            </a:r>
          </a:p>
        </p:txBody>
      </p:sp>
      <p:sp>
        <p:nvSpPr>
          <p:cNvPr id="1580" name="TextBox 46">
            <a:extLst>
              <a:ext uri="{FF2B5EF4-FFF2-40B4-BE49-F238E27FC236}">
                <a16:creationId xmlns:a16="http://schemas.microsoft.com/office/drawing/2014/main" id="{2980E2C5-022C-44B8-94BF-A1EBD36BA152}"/>
              </a:ext>
            </a:extLst>
          </p:cNvPr>
          <p:cNvSpPr txBox="1"/>
          <p:nvPr/>
        </p:nvSpPr>
        <p:spPr>
          <a:xfrm>
            <a:off x="11658599" y="8877160"/>
            <a:ext cx="5745020" cy="447045"/>
          </a:xfrm>
          <a:prstGeom prst="rect">
            <a:avLst/>
          </a:prstGeom>
        </p:spPr>
        <p:txBody>
          <a:bodyPr lIns="0" tIns="0" rIns="0" bIns="0" rtlCol="0" anchor="t">
            <a:spAutoFit/>
          </a:bodyPr>
          <a:lstStyle/>
          <a:p>
            <a:pPr algn="r">
              <a:lnSpc>
                <a:spcPts val="3640"/>
              </a:lnSpc>
            </a:pPr>
            <a:r>
              <a:rPr lang="en-US" sz="2800" spc="130">
                <a:solidFill>
                  <a:srgbClr val="00196E"/>
                </a:solidFill>
                <a:latin typeface="Garamond"/>
              </a:rPr>
              <a:t>UNDERGRADUATE PROGRAM</a:t>
            </a:r>
          </a:p>
        </p:txBody>
      </p:sp>
    </p:spTree>
    <p:extLst>
      <p:ext uri="{BB962C8B-B14F-4D97-AF65-F5344CB8AC3E}">
        <p14:creationId xmlns:p14="http://schemas.microsoft.com/office/powerpoint/2010/main" val="3368527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554853" y="2575234"/>
            <a:ext cx="14409314" cy="7411452"/>
          </a:xfrm>
          <a:prstGeom prst="rect">
            <a:avLst/>
          </a:prstGeom>
        </p:spPr>
        <p:txBody>
          <a:bodyPr wrap="square" lIns="0" tIns="0" rIns="0" bIns="0" rtlCol="0" anchor="t">
            <a:spAutoFit/>
          </a:bodyPr>
          <a:lstStyle/>
          <a:p>
            <a:pPr marL="571500" lvl="1" indent="-571500">
              <a:buFont typeface="Arial" panose="020B0604020202020204" pitchFamily="34" charset="0"/>
              <a:buChar char="•"/>
            </a:pPr>
            <a:r>
              <a:rPr lang="en-US" sz="4000" spc="140" dirty="0">
                <a:solidFill>
                  <a:srgbClr val="00196E"/>
                </a:solidFill>
                <a:latin typeface="Garamond"/>
              </a:rPr>
              <a:t>Will be the top choice for students in Vietnam and across Asia in 25 years. </a:t>
            </a:r>
          </a:p>
          <a:p>
            <a:pPr marL="0" lvl="1"/>
            <a:endParaRPr lang="en-US" sz="4000" spc="140" dirty="0">
              <a:solidFill>
                <a:srgbClr val="00196E"/>
              </a:solidFill>
              <a:latin typeface="Garamond"/>
            </a:endParaRPr>
          </a:p>
          <a:p>
            <a:pPr marL="571500" lvl="1" indent="-571500">
              <a:buFont typeface="Arial" panose="020B0604020202020204" pitchFamily="34" charset="0"/>
              <a:buChar char="•"/>
            </a:pPr>
            <a:r>
              <a:rPr lang="en-US" sz="4000" spc="140" dirty="0">
                <a:solidFill>
                  <a:srgbClr val="00196E"/>
                </a:solidFill>
                <a:latin typeface="Garamond"/>
              </a:rPr>
              <a:t>Students will engage in research, internships and student organizations in Vietnam and across the globe and pursue opportunities in the world’s best companies and graduate programs.</a:t>
            </a:r>
          </a:p>
          <a:p>
            <a:pPr marL="0" lvl="1"/>
            <a:endParaRPr lang="en-US" sz="4000" dirty="0">
              <a:latin typeface="Garamond"/>
            </a:endParaRPr>
          </a:p>
          <a:p>
            <a:pPr marL="571500" lvl="1" indent="-571500">
              <a:buFont typeface="Arial" panose="020B0604020202020204" pitchFamily="34" charset="0"/>
              <a:buChar char="•"/>
            </a:pPr>
            <a:r>
              <a:rPr lang="en-US" sz="4000" spc="140" dirty="0">
                <a:solidFill>
                  <a:srgbClr val="00196E"/>
                </a:solidFill>
                <a:latin typeface="Garamond"/>
              </a:rPr>
              <a:t>Will improve Vietnamese higher education by increasingly integrating student-centered pedagogy and liberal arts approaches.</a:t>
            </a:r>
            <a:endParaRPr lang="en-US" sz="4000" dirty="0">
              <a:latin typeface="Garamond"/>
            </a:endParaRPr>
          </a:p>
          <a:p>
            <a:pPr>
              <a:lnSpc>
                <a:spcPct val="200000"/>
              </a:lnSpc>
            </a:pPr>
            <a:endParaRPr lang="en-US" sz="2400" dirty="0">
              <a:latin typeface="Garamond"/>
            </a:endParaRPr>
          </a:p>
        </p:txBody>
      </p:sp>
      <p:pic>
        <p:nvPicPr>
          <p:cNvPr id="641" name="Picture 49">
            <a:extLst>
              <a:ext uri="{FF2B5EF4-FFF2-40B4-BE49-F238E27FC236}">
                <a16:creationId xmlns:a16="http://schemas.microsoft.com/office/drawing/2014/main" id="{A19AC886-6A2E-4C13-96E8-EB14416F3B2A}"/>
              </a:ext>
            </a:extLst>
          </p:cNvPr>
          <p:cNvPicPr>
            <a:picLocks noChangeAspect="1"/>
          </p:cNvPicPr>
          <p:nvPr/>
        </p:nvPicPr>
        <p:blipFill>
          <a:blip r:embed="rId2"/>
          <a:srcRect/>
          <a:stretch>
            <a:fillRect/>
          </a:stretch>
        </p:blipFill>
        <p:spPr>
          <a:xfrm>
            <a:off x="778624" y="779390"/>
            <a:ext cx="1243966" cy="1243966"/>
          </a:xfrm>
          <a:prstGeom prst="rect">
            <a:avLst/>
          </a:prstGeom>
        </p:spPr>
      </p:pic>
      <p:sp>
        <p:nvSpPr>
          <p:cNvPr id="643" name="TextBox 45">
            <a:extLst>
              <a:ext uri="{FF2B5EF4-FFF2-40B4-BE49-F238E27FC236}">
                <a16:creationId xmlns:a16="http://schemas.microsoft.com/office/drawing/2014/main" id="{4A67B0E5-122A-40B3-B2AF-19E59AF2AD30}"/>
              </a:ext>
            </a:extLst>
          </p:cNvPr>
          <p:cNvSpPr txBox="1"/>
          <p:nvPr/>
        </p:nvSpPr>
        <p:spPr>
          <a:xfrm>
            <a:off x="2282005" y="1128161"/>
            <a:ext cx="10099142" cy="678134"/>
          </a:xfrm>
          <a:prstGeom prst="rect">
            <a:avLst/>
          </a:prstGeom>
        </p:spPr>
        <p:txBody>
          <a:bodyPr lIns="0" tIns="0" rIns="0" bIns="0" rtlCol="0" anchor="t">
            <a:spAutoFit/>
          </a:bodyPr>
          <a:lstStyle/>
          <a:p>
            <a:pPr>
              <a:lnSpc>
                <a:spcPts val="5502"/>
              </a:lnSpc>
            </a:pPr>
            <a:r>
              <a:rPr lang="en-US" sz="4200" b="1" spc="126">
                <a:solidFill>
                  <a:srgbClr val="00196E"/>
                </a:solidFill>
                <a:latin typeface="Garamond"/>
              </a:rPr>
              <a:t>OUR VISION</a:t>
            </a:r>
            <a:endParaRPr lang="en-US"/>
          </a:p>
        </p:txBody>
      </p:sp>
    </p:spTree>
    <p:extLst>
      <p:ext uri="{BB962C8B-B14F-4D97-AF65-F5344CB8AC3E}">
        <p14:creationId xmlns:p14="http://schemas.microsoft.com/office/powerpoint/2010/main" val="1390626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260656" y="3720168"/>
            <a:ext cx="10099149" cy="3964355"/>
          </a:xfrm>
          <a:prstGeom prst="rect">
            <a:avLst/>
          </a:prstGeom>
        </p:spPr>
        <p:txBody>
          <a:bodyPr wrap="square" lIns="0" tIns="0" rIns="0" bIns="0" rtlCol="0" anchor="t">
            <a:spAutoFit/>
          </a:bodyPr>
          <a:lstStyle/>
          <a:p>
            <a:pPr marL="603885" lvl="1" indent="-302260">
              <a:lnSpc>
                <a:spcPct val="200000"/>
              </a:lnSpc>
              <a:buFont typeface="Arial"/>
              <a:buChar char="•"/>
            </a:pPr>
            <a:r>
              <a:rPr lang="en-US" sz="3600" spc="140">
                <a:solidFill>
                  <a:srgbClr val="00196E"/>
                </a:solidFill>
                <a:latin typeface="Garamond"/>
              </a:rPr>
              <a:t>Bachelor of Arts and Letters (B.A.)</a:t>
            </a:r>
            <a:endParaRPr lang="en-US" sz="3600">
              <a:latin typeface="Garamond"/>
            </a:endParaRPr>
          </a:p>
          <a:p>
            <a:pPr marL="603885" lvl="1" indent="-302260">
              <a:lnSpc>
                <a:spcPct val="200000"/>
              </a:lnSpc>
              <a:buFont typeface="Arial"/>
              <a:buChar char="•"/>
            </a:pPr>
            <a:r>
              <a:rPr lang="en-US" sz="3600" spc="140">
                <a:solidFill>
                  <a:srgbClr val="00196E"/>
                </a:solidFill>
                <a:latin typeface="Garamond"/>
              </a:rPr>
              <a:t>Bachelor of Science (B.S.)</a:t>
            </a:r>
            <a:endParaRPr lang="en-US" sz="3600">
              <a:latin typeface="Garamond"/>
            </a:endParaRPr>
          </a:p>
          <a:p>
            <a:pPr marL="603885" lvl="1" indent="-302260">
              <a:lnSpc>
                <a:spcPct val="200000"/>
              </a:lnSpc>
              <a:buFont typeface="Arial"/>
              <a:buChar char="•"/>
            </a:pPr>
            <a:r>
              <a:rPr lang="en-US" sz="3600" spc="140">
                <a:solidFill>
                  <a:srgbClr val="00196E"/>
                </a:solidFill>
                <a:latin typeface="Garamond"/>
              </a:rPr>
              <a:t>Bachelor of Engineering (B.E. - tentative)</a:t>
            </a:r>
            <a:endParaRPr lang="en-US" sz="3600">
              <a:latin typeface="Garamond"/>
            </a:endParaRPr>
          </a:p>
          <a:p>
            <a:pPr>
              <a:lnSpc>
                <a:spcPct val="200000"/>
              </a:lnSpc>
            </a:pPr>
            <a:endParaRPr lang="en-US" sz="2400" dirty="0">
              <a:latin typeface="Garamond"/>
            </a:endParaRPr>
          </a:p>
        </p:txBody>
      </p:sp>
      <p:graphicFrame>
        <p:nvGraphicFramePr>
          <p:cNvPr id="324" name="Diagram 323">
            <a:extLst>
              <a:ext uri="{FF2B5EF4-FFF2-40B4-BE49-F238E27FC236}">
                <a16:creationId xmlns:a16="http://schemas.microsoft.com/office/drawing/2014/main" id="{E08BC613-D8F7-4A4D-8121-7458140F14E8}"/>
              </a:ext>
            </a:extLst>
          </p:cNvPr>
          <p:cNvGraphicFramePr/>
          <p:nvPr>
            <p:extLst>
              <p:ext uri="{D42A27DB-BD31-4B8C-83A1-F6EECF244321}">
                <p14:modId xmlns:p14="http://schemas.microsoft.com/office/powerpoint/2010/main" val="3714792510"/>
              </p:ext>
            </p:extLst>
          </p:nvPr>
        </p:nvGraphicFramePr>
        <p:xfrm>
          <a:off x="8777318" y="1745584"/>
          <a:ext cx="10969529" cy="67813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41" name="Picture 49">
            <a:extLst>
              <a:ext uri="{FF2B5EF4-FFF2-40B4-BE49-F238E27FC236}">
                <a16:creationId xmlns:a16="http://schemas.microsoft.com/office/drawing/2014/main" id="{A19AC886-6A2E-4C13-96E8-EB14416F3B2A}"/>
              </a:ext>
            </a:extLst>
          </p:cNvPr>
          <p:cNvPicPr>
            <a:picLocks noChangeAspect="1"/>
          </p:cNvPicPr>
          <p:nvPr/>
        </p:nvPicPr>
        <p:blipFill>
          <a:blip r:embed="rId7"/>
          <a:srcRect/>
          <a:stretch>
            <a:fillRect/>
          </a:stretch>
        </p:blipFill>
        <p:spPr>
          <a:xfrm>
            <a:off x="778624" y="779390"/>
            <a:ext cx="1243966" cy="1243966"/>
          </a:xfrm>
          <a:prstGeom prst="rect">
            <a:avLst/>
          </a:prstGeom>
        </p:spPr>
      </p:pic>
      <p:sp>
        <p:nvSpPr>
          <p:cNvPr id="643" name="TextBox 45">
            <a:extLst>
              <a:ext uri="{FF2B5EF4-FFF2-40B4-BE49-F238E27FC236}">
                <a16:creationId xmlns:a16="http://schemas.microsoft.com/office/drawing/2014/main" id="{4A67B0E5-122A-40B3-B2AF-19E59AF2AD30}"/>
              </a:ext>
            </a:extLst>
          </p:cNvPr>
          <p:cNvSpPr txBox="1"/>
          <p:nvPr/>
        </p:nvSpPr>
        <p:spPr>
          <a:xfrm>
            <a:off x="2282005" y="1128161"/>
            <a:ext cx="10099142" cy="681678"/>
          </a:xfrm>
          <a:prstGeom prst="rect">
            <a:avLst/>
          </a:prstGeom>
        </p:spPr>
        <p:txBody>
          <a:bodyPr lIns="0" tIns="0" rIns="0" bIns="0" rtlCol="0" anchor="t">
            <a:spAutoFit/>
          </a:bodyPr>
          <a:lstStyle/>
          <a:p>
            <a:pPr>
              <a:lnSpc>
                <a:spcPts val="5502"/>
              </a:lnSpc>
            </a:pPr>
            <a:r>
              <a:rPr lang="en-US" sz="4200" b="1" spc="126">
                <a:solidFill>
                  <a:srgbClr val="00196E"/>
                </a:solidFill>
                <a:latin typeface="Garamond"/>
              </a:rPr>
              <a:t>OUR DEGREES</a:t>
            </a: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39101"/>
            <a:ext cx="18288000" cy="3127015"/>
            <a:chOff x="0" y="142206"/>
            <a:chExt cx="24977074" cy="4169353"/>
          </a:xfrm>
        </p:grpSpPr>
        <p:sp>
          <p:nvSpPr>
            <p:cNvPr id="3" name="AutoShape 3"/>
            <p:cNvSpPr/>
            <p:nvPr/>
          </p:nvSpPr>
          <p:spPr>
            <a:xfrm>
              <a:off x="0" y="142206"/>
              <a:ext cx="24977074" cy="4169353"/>
            </a:xfrm>
            <a:prstGeom prst="rect">
              <a:avLst/>
            </a:prstGeom>
            <a:solidFill>
              <a:srgbClr val="00196E"/>
            </a:solidFill>
          </p:spPr>
        </p:sp>
        <p:sp>
          <p:nvSpPr>
            <p:cNvPr id="4" name="TextBox 4"/>
            <p:cNvSpPr txBox="1"/>
            <p:nvPr/>
          </p:nvSpPr>
          <p:spPr>
            <a:xfrm>
              <a:off x="2026510" y="686300"/>
              <a:ext cx="22166802" cy="977191"/>
            </a:xfrm>
            <a:prstGeom prst="rect">
              <a:avLst/>
            </a:prstGeom>
          </p:spPr>
          <p:txBody>
            <a:bodyPr lIns="0" tIns="0" rIns="0" bIns="0" rtlCol="0" anchor="t">
              <a:spAutoFit/>
            </a:bodyPr>
            <a:lstStyle/>
            <a:p>
              <a:pPr algn="l">
                <a:lnSpc>
                  <a:spcPts val="5760"/>
                </a:lnSpc>
              </a:pPr>
              <a:r>
                <a:rPr lang="en-US" sz="4800" spc="96" dirty="0">
                  <a:solidFill>
                    <a:srgbClr val="FFFFFF"/>
                  </a:solidFill>
                  <a:latin typeface="Cormorant Garamond Bold"/>
                </a:rPr>
                <a:t>Fulbright University Vietnam</a:t>
              </a:r>
            </a:p>
          </p:txBody>
        </p:sp>
        <p:sp>
          <p:nvSpPr>
            <p:cNvPr id="5" name="TextBox 5"/>
            <p:cNvSpPr txBox="1"/>
            <p:nvPr/>
          </p:nvSpPr>
          <p:spPr>
            <a:xfrm>
              <a:off x="2026509" y="2850074"/>
              <a:ext cx="22166802" cy="632980"/>
            </a:xfrm>
            <a:prstGeom prst="rect">
              <a:avLst/>
            </a:prstGeom>
          </p:spPr>
          <p:txBody>
            <a:bodyPr lIns="0" tIns="0" rIns="0" bIns="0" rtlCol="0" anchor="t">
              <a:spAutoFit/>
            </a:bodyPr>
            <a:lstStyle/>
            <a:p>
              <a:pPr algn="l">
                <a:lnSpc>
                  <a:spcPts val="3719"/>
                </a:lnSpc>
              </a:pPr>
              <a:r>
                <a:rPr lang="en-US" sz="3099" spc="309" dirty="0">
                  <a:solidFill>
                    <a:srgbClr val="FFAD1D"/>
                  </a:solidFill>
                  <a:latin typeface="Cormorant Garamond Bold"/>
                </a:rPr>
                <a:t>LIBERAL ART UNDERGRADUATE PROGRAM CURRICULUM</a:t>
              </a:r>
            </a:p>
          </p:txBody>
        </p:sp>
      </p:grpSp>
      <p:grpSp>
        <p:nvGrpSpPr>
          <p:cNvPr id="6" name="Group 6"/>
          <p:cNvGrpSpPr/>
          <p:nvPr/>
        </p:nvGrpSpPr>
        <p:grpSpPr>
          <a:xfrm>
            <a:off x="338033" y="4601308"/>
            <a:ext cx="2605539" cy="2605539"/>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196E"/>
            </a:solidFill>
          </p:spPr>
        </p:sp>
      </p:gr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15827" y="4979102"/>
            <a:ext cx="1849952" cy="1849952"/>
          </a:xfrm>
          <a:prstGeom prst="rect">
            <a:avLst/>
          </a:prstGeom>
        </p:spPr>
      </p:pic>
      <p:sp>
        <p:nvSpPr>
          <p:cNvPr id="9" name="TextBox 9"/>
          <p:cNvSpPr txBox="1"/>
          <p:nvPr/>
        </p:nvSpPr>
        <p:spPr>
          <a:xfrm>
            <a:off x="0" y="7663098"/>
            <a:ext cx="3281605" cy="533223"/>
          </a:xfrm>
          <a:prstGeom prst="rect">
            <a:avLst/>
          </a:prstGeom>
        </p:spPr>
        <p:txBody>
          <a:bodyPr lIns="0" tIns="0" rIns="0" bIns="0" rtlCol="0" anchor="t">
            <a:spAutoFit/>
          </a:bodyPr>
          <a:lstStyle/>
          <a:p>
            <a:pPr algn="ctr">
              <a:lnSpc>
                <a:spcPts val="4479"/>
              </a:lnSpc>
            </a:pPr>
            <a:r>
              <a:rPr lang="en-US" sz="2800" spc="140">
                <a:solidFill>
                  <a:srgbClr val="113C61"/>
                </a:solidFill>
                <a:latin typeface="Cormorant Garamond Bold"/>
              </a:rPr>
              <a:t>Bridge Program</a:t>
            </a:r>
            <a:endParaRPr lang="en-US"/>
          </a:p>
        </p:txBody>
      </p:sp>
      <p:grpSp>
        <p:nvGrpSpPr>
          <p:cNvPr id="10" name="Group 10"/>
          <p:cNvGrpSpPr/>
          <p:nvPr/>
        </p:nvGrpSpPr>
        <p:grpSpPr>
          <a:xfrm>
            <a:off x="3894679" y="4601308"/>
            <a:ext cx="2605539" cy="2605539"/>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196E"/>
            </a:solidFill>
          </p:spPr>
        </p:sp>
      </p:gr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14096" y="4979102"/>
            <a:ext cx="1766704" cy="1849952"/>
          </a:xfrm>
          <a:prstGeom prst="rect">
            <a:avLst/>
          </a:prstGeom>
        </p:spPr>
      </p:pic>
      <p:sp>
        <p:nvSpPr>
          <p:cNvPr id="13" name="TextBox 13"/>
          <p:cNvSpPr txBox="1"/>
          <p:nvPr/>
        </p:nvSpPr>
        <p:spPr>
          <a:xfrm>
            <a:off x="3556646" y="7663098"/>
            <a:ext cx="3281605" cy="534955"/>
          </a:xfrm>
          <a:prstGeom prst="rect">
            <a:avLst/>
          </a:prstGeom>
        </p:spPr>
        <p:txBody>
          <a:bodyPr lIns="0" tIns="0" rIns="0" bIns="0" rtlCol="0" anchor="t">
            <a:spAutoFit/>
          </a:bodyPr>
          <a:lstStyle/>
          <a:p>
            <a:pPr algn="ctr">
              <a:lnSpc>
                <a:spcPts val="4479"/>
              </a:lnSpc>
            </a:pPr>
            <a:r>
              <a:rPr lang="en-US" sz="2800" spc="140" dirty="0">
                <a:solidFill>
                  <a:srgbClr val="113C61"/>
                </a:solidFill>
                <a:latin typeface="Cormorant Garamond Bold"/>
              </a:rPr>
              <a:t>Core &amp; Exploratory</a:t>
            </a:r>
          </a:p>
        </p:txBody>
      </p:sp>
      <p:grpSp>
        <p:nvGrpSpPr>
          <p:cNvPr id="14" name="Group 14"/>
          <p:cNvGrpSpPr/>
          <p:nvPr/>
        </p:nvGrpSpPr>
        <p:grpSpPr>
          <a:xfrm>
            <a:off x="7729508" y="4601308"/>
            <a:ext cx="2605539" cy="2605539"/>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196E"/>
            </a:solidFill>
          </p:spPr>
        </p:sp>
      </p:grpSp>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093215" y="4979102"/>
            <a:ext cx="1878123" cy="1849952"/>
          </a:xfrm>
          <a:prstGeom prst="rect">
            <a:avLst/>
          </a:prstGeom>
        </p:spPr>
      </p:pic>
      <p:sp>
        <p:nvSpPr>
          <p:cNvPr id="17" name="TextBox 17"/>
          <p:cNvSpPr txBox="1"/>
          <p:nvPr/>
        </p:nvSpPr>
        <p:spPr>
          <a:xfrm>
            <a:off x="7391474" y="7663098"/>
            <a:ext cx="3281605" cy="527685"/>
          </a:xfrm>
          <a:prstGeom prst="rect">
            <a:avLst/>
          </a:prstGeom>
        </p:spPr>
        <p:txBody>
          <a:bodyPr lIns="0" tIns="0" rIns="0" bIns="0" rtlCol="0" anchor="t">
            <a:spAutoFit/>
          </a:bodyPr>
          <a:lstStyle/>
          <a:p>
            <a:pPr marL="0" lvl="0" indent="0" algn="ctr">
              <a:lnSpc>
                <a:spcPts val="4479"/>
              </a:lnSpc>
            </a:pPr>
            <a:r>
              <a:rPr lang="en-US" sz="2799" spc="139" dirty="0">
                <a:solidFill>
                  <a:srgbClr val="113C61"/>
                </a:solidFill>
                <a:latin typeface="Cormorant Garamond Bold"/>
              </a:rPr>
              <a:t>Majors</a:t>
            </a:r>
          </a:p>
        </p:txBody>
      </p:sp>
      <p:grpSp>
        <p:nvGrpSpPr>
          <p:cNvPr id="18" name="Group 18"/>
          <p:cNvGrpSpPr/>
          <p:nvPr/>
        </p:nvGrpSpPr>
        <p:grpSpPr>
          <a:xfrm>
            <a:off x="11613424" y="4601308"/>
            <a:ext cx="2605539" cy="2605539"/>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196E"/>
            </a:solidFill>
          </p:spPr>
        </p:sp>
      </p:grpSp>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991217" y="4979102"/>
            <a:ext cx="1849952" cy="1849952"/>
          </a:xfrm>
          <a:prstGeom prst="rect">
            <a:avLst/>
          </a:prstGeom>
        </p:spPr>
      </p:pic>
      <p:sp>
        <p:nvSpPr>
          <p:cNvPr id="21" name="TextBox 21"/>
          <p:cNvSpPr txBox="1"/>
          <p:nvPr/>
        </p:nvSpPr>
        <p:spPr>
          <a:xfrm>
            <a:off x="11275391" y="7663098"/>
            <a:ext cx="3281605" cy="1092835"/>
          </a:xfrm>
          <a:prstGeom prst="rect">
            <a:avLst/>
          </a:prstGeom>
        </p:spPr>
        <p:txBody>
          <a:bodyPr lIns="0" tIns="0" rIns="0" bIns="0" rtlCol="0" anchor="t">
            <a:spAutoFit/>
          </a:bodyPr>
          <a:lstStyle/>
          <a:p>
            <a:pPr marL="0" lvl="0" indent="0" algn="ctr">
              <a:lnSpc>
                <a:spcPts val="4479"/>
              </a:lnSpc>
            </a:pPr>
            <a:r>
              <a:rPr lang="en-US" sz="2800" spc="140">
                <a:solidFill>
                  <a:srgbClr val="113C61"/>
                </a:solidFill>
                <a:latin typeface="Cormorant Garamond Bold"/>
              </a:rPr>
              <a:t>Experiential Learning</a:t>
            </a:r>
          </a:p>
        </p:txBody>
      </p:sp>
      <p:grpSp>
        <p:nvGrpSpPr>
          <p:cNvPr id="22" name="Group 22"/>
          <p:cNvGrpSpPr/>
          <p:nvPr/>
        </p:nvGrpSpPr>
        <p:grpSpPr>
          <a:xfrm>
            <a:off x="15344428" y="4601308"/>
            <a:ext cx="2605539" cy="2605539"/>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196E"/>
            </a:solidFill>
          </p:spPr>
        </p:sp>
      </p:grpSp>
      <p:pic>
        <p:nvPicPr>
          <p:cNvPr id="24"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22222" y="4979102"/>
            <a:ext cx="1849952" cy="1849952"/>
          </a:xfrm>
          <a:prstGeom prst="rect">
            <a:avLst/>
          </a:prstGeom>
        </p:spPr>
      </p:pic>
      <p:sp>
        <p:nvSpPr>
          <p:cNvPr id="26" name="AutoShape 26"/>
          <p:cNvSpPr/>
          <p:nvPr/>
        </p:nvSpPr>
        <p:spPr>
          <a:xfrm>
            <a:off x="997510" y="247257"/>
            <a:ext cx="9682" cy="1948697"/>
          </a:xfrm>
          <a:prstGeom prst="rect">
            <a:avLst/>
          </a:prstGeom>
          <a:solidFill>
            <a:srgbClr val="FFAD1D"/>
          </a:solidFill>
        </p:spPr>
      </p:sp>
      <p:sp>
        <p:nvSpPr>
          <p:cNvPr id="28" name="TextBox 46">
            <a:extLst>
              <a:ext uri="{FF2B5EF4-FFF2-40B4-BE49-F238E27FC236}">
                <a16:creationId xmlns:a16="http://schemas.microsoft.com/office/drawing/2014/main" id="{EFE70683-606A-41B5-B31C-36F18BD8DADF}"/>
              </a:ext>
            </a:extLst>
          </p:cNvPr>
          <p:cNvSpPr txBox="1"/>
          <p:nvPr/>
        </p:nvSpPr>
        <p:spPr>
          <a:xfrm>
            <a:off x="14897098" y="7660891"/>
            <a:ext cx="3209905" cy="1370375"/>
          </a:xfrm>
          <a:prstGeom prst="rect">
            <a:avLst/>
          </a:prstGeom>
        </p:spPr>
        <p:txBody>
          <a:bodyPr wrap="square" lIns="0" tIns="0" rIns="0" bIns="0" rtlCol="0" anchor="t">
            <a:spAutoFit/>
          </a:bodyPr>
          <a:lstStyle/>
          <a:p>
            <a:pPr algn="ctr">
              <a:lnSpc>
                <a:spcPts val="3640"/>
              </a:lnSpc>
            </a:pPr>
            <a:r>
              <a:rPr lang="en-US" sz="2800" b="1" spc="130" dirty="0">
                <a:solidFill>
                  <a:srgbClr val="00196E"/>
                </a:solidFill>
                <a:latin typeface="Garamond"/>
              </a:rPr>
              <a:t>Capstone Project (optional)</a:t>
            </a:r>
            <a:endParaRPr lang="en-US" b="1" dirty="0">
              <a:solidFill>
                <a:srgbClr val="000000"/>
              </a:solidFill>
              <a:latin typeface="Calibri"/>
              <a:cs typeface="Calibri"/>
            </a:endParaRPr>
          </a:p>
          <a:p>
            <a:pPr algn="ctr">
              <a:lnSpc>
                <a:spcPts val="3640"/>
              </a:lnSpc>
            </a:pPr>
            <a:endParaRPr lang="en-US" sz="2800" b="1" spc="130" dirty="0">
              <a:solidFill>
                <a:srgbClr val="00196E"/>
              </a:solidFill>
              <a:latin typeface="Garamond"/>
            </a:endParaRPr>
          </a:p>
        </p:txBody>
      </p:sp>
      <p:sp>
        <p:nvSpPr>
          <p:cNvPr id="161" name="TextBox 160">
            <a:extLst>
              <a:ext uri="{FF2B5EF4-FFF2-40B4-BE49-F238E27FC236}">
                <a16:creationId xmlns:a16="http://schemas.microsoft.com/office/drawing/2014/main" id="{49A4AAEC-F3B3-4458-B1AB-69CB5AEB09D8}"/>
              </a:ext>
            </a:extLst>
          </p:cNvPr>
          <p:cNvSpPr txBox="1"/>
          <p:nvPr/>
        </p:nvSpPr>
        <p:spPr>
          <a:xfrm>
            <a:off x="7772399" y="491489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Straight Arrow Connector 59">
            <a:extLst>
              <a:ext uri="{FF2B5EF4-FFF2-40B4-BE49-F238E27FC236}">
                <a16:creationId xmlns:a16="http://schemas.microsoft.com/office/drawing/2014/main" id="{8A729A92-6B38-4917-8A37-94C082CD6EA0}"/>
              </a:ext>
            </a:extLst>
          </p:cNvPr>
          <p:cNvCxnSpPr>
            <a:cxnSpLocks/>
          </p:cNvCxnSpPr>
          <p:nvPr/>
        </p:nvCxnSpPr>
        <p:spPr>
          <a:xfrm>
            <a:off x="13449301" y="5199184"/>
            <a:ext cx="14653" cy="2725612"/>
          </a:xfrm>
          <a:prstGeom prst="straightConnector1">
            <a:avLst/>
          </a:prstGeom>
          <a:ln w="28575"/>
        </p:spPr>
        <p:style>
          <a:lnRef idx="1">
            <a:schemeClr val="accent6"/>
          </a:lnRef>
          <a:fillRef idx="0">
            <a:schemeClr val="accent6"/>
          </a:fillRef>
          <a:effectRef idx="0">
            <a:schemeClr val="accent6"/>
          </a:effectRef>
          <a:fontRef idx="minor">
            <a:schemeClr val="tx1"/>
          </a:fontRef>
        </p:style>
      </p:cxnSp>
      <p:grpSp>
        <p:nvGrpSpPr>
          <p:cNvPr id="2" name="Group 2"/>
          <p:cNvGrpSpPr/>
          <p:nvPr/>
        </p:nvGrpSpPr>
        <p:grpSpPr>
          <a:xfrm rot="5400000">
            <a:off x="5621606" y="5756492"/>
            <a:ext cx="1147690" cy="290891"/>
            <a:chOff x="0" y="0"/>
            <a:chExt cx="2004282" cy="508000"/>
          </a:xfrm>
        </p:grpSpPr>
        <p:sp>
          <p:nvSpPr>
            <p:cNvPr id="3" name="Freeform 3"/>
            <p:cNvSpPr/>
            <p:nvPr/>
          </p:nvSpPr>
          <p:spPr>
            <a:xfrm>
              <a:off x="1556884" y="49530"/>
              <a:ext cx="407115" cy="408940"/>
            </a:xfrm>
            <a:custGeom>
              <a:avLst/>
              <a:gdLst/>
              <a:ahLst/>
              <a:cxnLst/>
              <a:rect l="l" t="t" r="r" b="b"/>
              <a:pathLst>
                <a:path w="407115" h="408940">
                  <a:moveTo>
                    <a:pt x="203558" y="0"/>
                  </a:moveTo>
                  <a:cubicBezTo>
                    <a:pt x="316126" y="503"/>
                    <a:pt x="407115" y="91900"/>
                    <a:pt x="407115" y="204470"/>
                  </a:cubicBezTo>
                  <a:cubicBezTo>
                    <a:pt x="407115" y="317040"/>
                    <a:pt x="316126" y="408437"/>
                    <a:pt x="203558" y="408940"/>
                  </a:cubicBezTo>
                  <a:cubicBezTo>
                    <a:pt x="90989" y="408437"/>
                    <a:pt x="0" y="317040"/>
                    <a:pt x="0" y="204470"/>
                  </a:cubicBezTo>
                  <a:cubicBezTo>
                    <a:pt x="0" y="91900"/>
                    <a:pt x="90989" y="503"/>
                    <a:pt x="203558" y="0"/>
                  </a:cubicBezTo>
                  <a:close/>
                </a:path>
              </a:pathLst>
            </a:custGeom>
            <a:solidFill>
              <a:srgbClr val="FFFFFF"/>
            </a:solidFill>
            <a:ln>
              <a:solidFill>
                <a:srgbClr val="000000"/>
              </a:solidFill>
            </a:ln>
          </p:spPr>
        </p:sp>
        <p:sp>
          <p:nvSpPr>
            <p:cNvPr id="4" name="Freeform 4"/>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solidFill>
              <a:srgbClr val="37C9EF"/>
            </a:solidFill>
          </p:spPr>
        </p:sp>
      </p:grpSp>
      <p:grpSp>
        <p:nvGrpSpPr>
          <p:cNvPr id="5" name="Group 5"/>
          <p:cNvGrpSpPr/>
          <p:nvPr/>
        </p:nvGrpSpPr>
        <p:grpSpPr>
          <a:xfrm>
            <a:off x="4395398" y="4210814"/>
            <a:ext cx="3456776" cy="1264738"/>
            <a:chOff x="0" y="0"/>
            <a:chExt cx="9012173" cy="3230880"/>
          </a:xfrm>
        </p:grpSpPr>
        <p:sp>
          <p:nvSpPr>
            <p:cNvPr id="6" name="Freeform 6"/>
            <p:cNvSpPr/>
            <p:nvPr/>
          </p:nvSpPr>
          <p:spPr>
            <a:xfrm>
              <a:off x="5080" y="12700"/>
              <a:ext cx="8996933" cy="3205480"/>
            </a:xfrm>
            <a:custGeom>
              <a:avLst/>
              <a:gdLst/>
              <a:ahLst/>
              <a:cxnLst/>
              <a:rect l="l" t="t" r="r" b="b"/>
              <a:pathLst>
                <a:path w="8996933" h="3205480">
                  <a:moveTo>
                    <a:pt x="8206993" y="3205480"/>
                  </a:moveTo>
                  <a:lnTo>
                    <a:pt x="0" y="3205480"/>
                  </a:lnTo>
                  <a:lnTo>
                    <a:pt x="791210" y="1602740"/>
                  </a:lnTo>
                  <a:lnTo>
                    <a:pt x="0" y="0"/>
                  </a:lnTo>
                  <a:lnTo>
                    <a:pt x="8206993" y="0"/>
                  </a:lnTo>
                  <a:lnTo>
                    <a:pt x="8996933" y="1602740"/>
                  </a:lnTo>
                  <a:lnTo>
                    <a:pt x="8206993" y="3205480"/>
                  </a:lnTo>
                  <a:close/>
                </a:path>
              </a:pathLst>
            </a:custGeom>
            <a:solidFill>
              <a:srgbClr val="CEEDF6"/>
            </a:solidFill>
          </p:spPr>
        </p:sp>
      </p:grpSp>
      <p:grpSp>
        <p:nvGrpSpPr>
          <p:cNvPr id="7" name="Group 7"/>
          <p:cNvGrpSpPr/>
          <p:nvPr/>
        </p:nvGrpSpPr>
        <p:grpSpPr>
          <a:xfrm>
            <a:off x="7578850" y="4210814"/>
            <a:ext cx="3423387" cy="1264738"/>
            <a:chOff x="0" y="0"/>
            <a:chExt cx="8925124" cy="3230880"/>
          </a:xfrm>
        </p:grpSpPr>
        <p:sp>
          <p:nvSpPr>
            <p:cNvPr id="8" name="Freeform 8"/>
            <p:cNvSpPr/>
            <p:nvPr/>
          </p:nvSpPr>
          <p:spPr>
            <a:xfrm>
              <a:off x="5080" y="12700"/>
              <a:ext cx="8909884" cy="3205480"/>
            </a:xfrm>
            <a:custGeom>
              <a:avLst/>
              <a:gdLst/>
              <a:ahLst/>
              <a:cxnLst/>
              <a:rect l="l" t="t" r="r" b="b"/>
              <a:pathLst>
                <a:path w="8909884" h="3205480">
                  <a:moveTo>
                    <a:pt x="8119944" y="3205480"/>
                  </a:moveTo>
                  <a:lnTo>
                    <a:pt x="0" y="3205480"/>
                  </a:lnTo>
                  <a:lnTo>
                    <a:pt x="791210" y="1602740"/>
                  </a:lnTo>
                  <a:lnTo>
                    <a:pt x="0" y="0"/>
                  </a:lnTo>
                  <a:lnTo>
                    <a:pt x="8119944" y="0"/>
                  </a:lnTo>
                  <a:lnTo>
                    <a:pt x="8909884" y="1602740"/>
                  </a:lnTo>
                  <a:lnTo>
                    <a:pt x="8119944" y="3205480"/>
                  </a:lnTo>
                  <a:close/>
                </a:path>
              </a:pathLst>
            </a:custGeom>
            <a:solidFill>
              <a:srgbClr val="FFAD1D"/>
            </a:solidFill>
          </p:spPr>
        </p:sp>
      </p:grpSp>
      <p:grpSp>
        <p:nvGrpSpPr>
          <p:cNvPr id="13" name="Group 13"/>
          <p:cNvGrpSpPr/>
          <p:nvPr/>
        </p:nvGrpSpPr>
        <p:grpSpPr>
          <a:xfrm>
            <a:off x="10728427" y="4210814"/>
            <a:ext cx="3534575" cy="1264738"/>
            <a:chOff x="0" y="0"/>
            <a:chExt cx="9215004" cy="3230880"/>
          </a:xfrm>
        </p:grpSpPr>
        <p:sp>
          <p:nvSpPr>
            <p:cNvPr id="14" name="Freeform 14"/>
            <p:cNvSpPr/>
            <p:nvPr/>
          </p:nvSpPr>
          <p:spPr>
            <a:xfrm>
              <a:off x="5080" y="12700"/>
              <a:ext cx="9199764" cy="3205480"/>
            </a:xfrm>
            <a:custGeom>
              <a:avLst/>
              <a:gdLst/>
              <a:ahLst/>
              <a:cxnLst/>
              <a:rect l="l" t="t" r="r" b="b"/>
              <a:pathLst>
                <a:path w="9199764" h="3205480">
                  <a:moveTo>
                    <a:pt x="8409823" y="3205480"/>
                  </a:moveTo>
                  <a:lnTo>
                    <a:pt x="0" y="3205480"/>
                  </a:lnTo>
                  <a:lnTo>
                    <a:pt x="791210" y="1602740"/>
                  </a:lnTo>
                  <a:lnTo>
                    <a:pt x="0" y="0"/>
                  </a:lnTo>
                  <a:lnTo>
                    <a:pt x="8409823" y="0"/>
                  </a:lnTo>
                  <a:lnTo>
                    <a:pt x="9199764" y="1602740"/>
                  </a:lnTo>
                  <a:lnTo>
                    <a:pt x="8409823" y="3205480"/>
                  </a:lnTo>
                  <a:close/>
                </a:path>
              </a:pathLst>
            </a:custGeom>
            <a:solidFill>
              <a:srgbClr val="00196E"/>
            </a:solidFill>
          </p:spPr>
        </p:sp>
      </p:grpSp>
      <p:sp>
        <p:nvSpPr>
          <p:cNvPr id="15" name="TextBox 15"/>
          <p:cNvSpPr txBox="1"/>
          <p:nvPr/>
        </p:nvSpPr>
        <p:spPr>
          <a:xfrm>
            <a:off x="7826292" y="4550506"/>
            <a:ext cx="3001696" cy="518680"/>
          </a:xfrm>
          <a:prstGeom prst="rect">
            <a:avLst/>
          </a:prstGeom>
        </p:spPr>
        <p:txBody>
          <a:bodyPr lIns="0" tIns="0" rIns="0" bIns="0" rtlCol="0" anchor="t">
            <a:spAutoFit/>
          </a:bodyPr>
          <a:lstStyle/>
          <a:p>
            <a:pPr algn="ctr">
              <a:lnSpc>
                <a:spcPts val="4200"/>
              </a:lnSpc>
            </a:pPr>
            <a:r>
              <a:rPr lang="en-US" sz="3000" spc="150">
                <a:solidFill>
                  <a:srgbClr val="00196E"/>
                </a:solidFill>
                <a:latin typeface="Cormorant Garamond Bold"/>
              </a:rPr>
              <a:t>YEAR 1&amp;2</a:t>
            </a:r>
          </a:p>
        </p:txBody>
      </p:sp>
      <p:sp>
        <p:nvSpPr>
          <p:cNvPr id="16" name="TextBox 16"/>
          <p:cNvSpPr txBox="1"/>
          <p:nvPr/>
        </p:nvSpPr>
        <p:spPr>
          <a:xfrm>
            <a:off x="10377990" y="4550506"/>
            <a:ext cx="4235449" cy="518680"/>
          </a:xfrm>
          <a:prstGeom prst="rect">
            <a:avLst/>
          </a:prstGeom>
        </p:spPr>
        <p:txBody>
          <a:bodyPr lIns="0" tIns="0" rIns="0" bIns="0" rtlCol="0" anchor="t">
            <a:spAutoFit/>
          </a:bodyPr>
          <a:lstStyle/>
          <a:p>
            <a:pPr algn="ctr">
              <a:lnSpc>
                <a:spcPts val="4200"/>
              </a:lnSpc>
            </a:pPr>
            <a:r>
              <a:rPr lang="en-US" sz="3000" spc="150">
                <a:solidFill>
                  <a:srgbClr val="FFFFFF"/>
                </a:solidFill>
                <a:latin typeface="Cormorant Garamond Bold Bold"/>
              </a:rPr>
              <a:t>YEARS 3 &amp; 4</a:t>
            </a:r>
          </a:p>
        </p:txBody>
      </p:sp>
      <p:grpSp>
        <p:nvGrpSpPr>
          <p:cNvPr id="17" name="Group 17"/>
          <p:cNvGrpSpPr/>
          <p:nvPr/>
        </p:nvGrpSpPr>
        <p:grpSpPr>
          <a:xfrm rot="5400000">
            <a:off x="10154582" y="5903952"/>
            <a:ext cx="1147690" cy="290891"/>
            <a:chOff x="0" y="0"/>
            <a:chExt cx="2004282" cy="508000"/>
          </a:xfrm>
        </p:grpSpPr>
        <p:sp>
          <p:nvSpPr>
            <p:cNvPr id="18" name="Freeform 18"/>
            <p:cNvSpPr/>
            <p:nvPr/>
          </p:nvSpPr>
          <p:spPr>
            <a:xfrm>
              <a:off x="1556884" y="49530"/>
              <a:ext cx="407115" cy="408940"/>
            </a:xfrm>
            <a:custGeom>
              <a:avLst/>
              <a:gdLst/>
              <a:ahLst/>
              <a:cxnLst/>
              <a:rect l="l" t="t" r="r" b="b"/>
              <a:pathLst>
                <a:path w="407115" h="408940">
                  <a:moveTo>
                    <a:pt x="203558" y="0"/>
                  </a:moveTo>
                  <a:cubicBezTo>
                    <a:pt x="316126" y="503"/>
                    <a:pt x="407115" y="91900"/>
                    <a:pt x="407115" y="204470"/>
                  </a:cubicBezTo>
                  <a:cubicBezTo>
                    <a:pt x="407115" y="317040"/>
                    <a:pt x="316126" y="408437"/>
                    <a:pt x="203558" y="408940"/>
                  </a:cubicBezTo>
                  <a:cubicBezTo>
                    <a:pt x="90989" y="408437"/>
                    <a:pt x="0" y="317040"/>
                    <a:pt x="0" y="204470"/>
                  </a:cubicBezTo>
                  <a:cubicBezTo>
                    <a:pt x="0" y="91900"/>
                    <a:pt x="90989" y="503"/>
                    <a:pt x="203558" y="0"/>
                  </a:cubicBezTo>
                  <a:close/>
                </a:path>
              </a:pathLst>
            </a:custGeom>
            <a:solidFill>
              <a:srgbClr val="FFFFFF"/>
            </a:solidFill>
            <a:ln>
              <a:solidFill>
                <a:srgbClr val="000000"/>
              </a:solidFill>
            </a:ln>
          </p:spPr>
        </p:sp>
        <p:sp>
          <p:nvSpPr>
            <p:cNvPr id="19" name="Freeform 19"/>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solidFill>
              <a:srgbClr val="FFAD1D"/>
            </a:solidFill>
          </p:spPr>
        </p:sp>
      </p:grpSp>
      <p:grpSp>
        <p:nvGrpSpPr>
          <p:cNvPr id="20" name="Group 20"/>
          <p:cNvGrpSpPr/>
          <p:nvPr/>
        </p:nvGrpSpPr>
        <p:grpSpPr>
          <a:xfrm>
            <a:off x="14000513" y="4210814"/>
            <a:ext cx="3456776" cy="1264738"/>
            <a:chOff x="0" y="0"/>
            <a:chExt cx="9012173" cy="3230880"/>
          </a:xfrm>
        </p:grpSpPr>
        <p:sp>
          <p:nvSpPr>
            <p:cNvPr id="21" name="Freeform 21"/>
            <p:cNvSpPr/>
            <p:nvPr/>
          </p:nvSpPr>
          <p:spPr>
            <a:xfrm>
              <a:off x="5080" y="12700"/>
              <a:ext cx="8996933" cy="3205480"/>
            </a:xfrm>
            <a:custGeom>
              <a:avLst/>
              <a:gdLst/>
              <a:ahLst/>
              <a:cxnLst/>
              <a:rect l="l" t="t" r="r" b="b"/>
              <a:pathLst>
                <a:path w="8996933" h="3205480">
                  <a:moveTo>
                    <a:pt x="8206993" y="3205480"/>
                  </a:moveTo>
                  <a:lnTo>
                    <a:pt x="0" y="3205480"/>
                  </a:lnTo>
                  <a:lnTo>
                    <a:pt x="791210" y="1602740"/>
                  </a:lnTo>
                  <a:lnTo>
                    <a:pt x="0" y="0"/>
                  </a:lnTo>
                  <a:lnTo>
                    <a:pt x="8206993" y="0"/>
                  </a:lnTo>
                  <a:lnTo>
                    <a:pt x="8996933" y="1602740"/>
                  </a:lnTo>
                  <a:lnTo>
                    <a:pt x="8206993" y="3205480"/>
                  </a:lnTo>
                  <a:close/>
                </a:path>
              </a:pathLst>
            </a:custGeom>
            <a:solidFill>
              <a:srgbClr val="D2CFD0"/>
            </a:solidFill>
          </p:spPr>
        </p:sp>
      </p:grpSp>
      <p:grpSp>
        <p:nvGrpSpPr>
          <p:cNvPr id="22" name="Group 22"/>
          <p:cNvGrpSpPr/>
          <p:nvPr/>
        </p:nvGrpSpPr>
        <p:grpSpPr>
          <a:xfrm rot="5400000">
            <a:off x="13493698" y="5860050"/>
            <a:ext cx="1013631" cy="256912"/>
            <a:chOff x="0" y="0"/>
            <a:chExt cx="2004282" cy="508000"/>
          </a:xfrm>
        </p:grpSpPr>
        <p:sp>
          <p:nvSpPr>
            <p:cNvPr id="23" name="Freeform 23"/>
            <p:cNvSpPr/>
            <p:nvPr/>
          </p:nvSpPr>
          <p:spPr>
            <a:xfrm>
              <a:off x="1556884" y="49530"/>
              <a:ext cx="407115" cy="408940"/>
            </a:xfrm>
            <a:custGeom>
              <a:avLst/>
              <a:gdLst/>
              <a:ahLst/>
              <a:cxnLst/>
              <a:rect l="l" t="t" r="r" b="b"/>
              <a:pathLst>
                <a:path w="407115" h="408940">
                  <a:moveTo>
                    <a:pt x="203558" y="0"/>
                  </a:moveTo>
                  <a:cubicBezTo>
                    <a:pt x="316126" y="503"/>
                    <a:pt x="407115" y="91900"/>
                    <a:pt x="407115" y="204470"/>
                  </a:cubicBezTo>
                  <a:cubicBezTo>
                    <a:pt x="407115" y="317040"/>
                    <a:pt x="316126" y="408437"/>
                    <a:pt x="203558" y="408940"/>
                  </a:cubicBezTo>
                  <a:cubicBezTo>
                    <a:pt x="90989" y="408437"/>
                    <a:pt x="0" y="317040"/>
                    <a:pt x="0" y="204470"/>
                  </a:cubicBezTo>
                  <a:cubicBezTo>
                    <a:pt x="0" y="91900"/>
                    <a:pt x="90989" y="503"/>
                    <a:pt x="203558" y="0"/>
                  </a:cubicBezTo>
                  <a:close/>
                </a:path>
              </a:pathLst>
            </a:custGeom>
            <a:solidFill>
              <a:srgbClr val="FFFFFF"/>
            </a:solidFill>
            <a:ln>
              <a:solidFill>
                <a:srgbClr val="000000"/>
              </a:solidFill>
            </a:ln>
          </p:spPr>
        </p:sp>
        <p:sp>
          <p:nvSpPr>
            <p:cNvPr id="24" name="Freeform 24"/>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solidFill>
              <a:srgbClr val="191919"/>
            </a:solidFill>
          </p:spPr>
        </p:sp>
      </p:grpSp>
      <p:pic>
        <p:nvPicPr>
          <p:cNvPr id="25"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63002" y="5858724"/>
            <a:ext cx="636597" cy="636597"/>
          </a:xfrm>
          <a:prstGeom prst="rect">
            <a:avLst/>
          </a:prstGeom>
        </p:spPr>
      </p:pic>
      <p:grpSp>
        <p:nvGrpSpPr>
          <p:cNvPr id="26" name="Group 26"/>
          <p:cNvGrpSpPr/>
          <p:nvPr/>
        </p:nvGrpSpPr>
        <p:grpSpPr>
          <a:xfrm>
            <a:off x="10484314" y="477715"/>
            <a:ext cx="3516374" cy="3162211"/>
            <a:chOff x="-519411" y="0"/>
            <a:chExt cx="6053516" cy="4560769"/>
          </a:xfrm>
        </p:grpSpPr>
        <p:sp>
          <p:nvSpPr>
            <p:cNvPr id="27" name="AutoShape 27"/>
            <p:cNvSpPr/>
            <p:nvPr/>
          </p:nvSpPr>
          <p:spPr>
            <a:xfrm>
              <a:off x="-47624" y="0"/>
              <a:ext cx="5581729" cy="4329329"/>
            </a:xfrm>
            <a:prstGeom prst="rect">
              <a:avLst/>
            </a:prstGeom>
            <a:solidFill>
              <a:srgbClr val="00196E"/>
            </a:solidFill>
          </p:spPr>
        </p:sp>
        <p:grpSp>
          <p:nvGrpSpPr>
            <p:cNvPr id="28" name="Group 28"/>
            <p:cNvGrpSpPr>
              <a:grpSpLocks noChangeAspect="1"/>
            </p:cNvGrpSpPr>
            <p:nvPr/>
          </p:nvGrpSpPr>
          <p:grpSpPr>
            <a:xfrm>
              <a:off x="1767418" y="4102317"/>
              <a:ext cx="570520" cy="383599"/>
              <a:chOff x="0" y="0"/>
              <a:chExt cx="1930400" cy="1297940"/>
            </a:xfrm>
          </p:grpSpPr>
          <p:sp>
            <p:nvSpPr>
              <p:cNvPr id="29" name="Freeform 29"/>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00196E"/>
              </a:solidFill>
            </p:spPr>
          </p:sp>
        </p:grpSp>
        <p:sp>
          <p:nvSpPr>
            <p:cNvPr id="30" name="TextBox 30"/>
            <p:cNvSpPr txBox="1"/>
            <p:nvPr/>
          </p:nvSpPr>
          <p:spPr>
            <a:xfrm>
              <a:off x="-519411" y="278359"/>
              <a:ext cx="5786814" cy="4282410"/>
            </a:xfrm>
            <a:prstGeom prst="rect">
              <a:avLst/>
            </a:prstGeom>
          </p:spPr>
          <p:txBody>
            <a:bodyPr wrap="square" lIns="0" tIns="0" rIns="0" bIns="0" rtlCol="0" anchor="t">
              <a:spAutoFit/>
            </a:bodyPr>
            <a:lstStyle/>
            <a:p>
              <a:pPr marL="457200">
                <a:buFont typeface="Arial"/>
                <a:buChar char="•"/>
              </a:pPr>
              <a:r>
                <a:rPr lang="en-US" sz="1900" spc="100" dirty="0">
                  <a:solidFill>
                    <a:schemeClr val="bg1"/>
                  </a:solidFill>
                  <a:latin typeface="Garamond"/>
                  <a:ea typeface="+mn-lt"/>
                  <a:cs typeface="+mn-lt"/>
                </a:rPr>
                <a:t> Fulbright Seminars (optional)</a:t>
              </a:r>
            </a:p>
            <a:p>
              <a:pPr lvl="1">
                <a:buFont typeface="Arial"/>
                <a:buChar char="•"/>
              </a:pPr>
              <a:r>
                <a:rPr lang="en-US" sz="1900" spc="100" dirty="0">
                  <a:solidFill>
                    <a:schemeClr val="bg1"/>
                  </a:solidFill>
                  <a:latin typeface="Garamond"/>
                  <a:ea typeface="+mn-lt"/>
                  <a:cs typeface="+mn-lt"/>
                </a:rPr>
                <a:t> Major Courses</a:t>
              </a:r>
              <a:endParaRPr lang="en-US" sz="1900" dirty="0">
                <a:solidFill>
                  <a:schemeClr val="bg1"/>
                </a:solidFill>
                <a:latin typeface="Garamond"/>
                <a:ea typeface="+mn-lt"/>
                <a:cs typeface="+mn-lt"/>
              </a:endParaRPr>
            </a:p>
            <a:p>
              <a:pPr lvl="1">
                <a:buFont typeface="Arial"/>
                <a:buChar char="•"/>
              </a:pPr>
              <a:r>
                <a:rPr lang="en-US" sz="1900" spc="100" dirty="0">
                  <a:solidFill>
                    <a:schemeClr val="bg1"/>
                  </a:solidFill>
                  <a:latin typeface="Garamond"/>
                  <a:ea typeface="+mn-lt"/>
                  <a:cs typeface="+mn-lt"/>
                </a:rPr>
                <a:t> Internship/ Service Opportunities</a:t>
              </a:r>
              <a:endParaRPr lang="en-US" sz="1900" dirty="0">
                <a:solidFill>
                  <a:schemeClr val="bg1"/>
                </a:solidFill>
                <a:latin typeface="Garamond"/>
                <a:ea typeface="+mn-lt"/>
                <a:cs typeface="+mn-lt"/>
              </a:endParaRPr>
            </a:p>
            <a:p>
              <a:pPr lvl="1">
                <a:buFont typeface="Arial"/>
                <a:buChar char="•"/>
              </a:pPr>
              <a:r>
                <a:rPr lang="en-US" sz="1900" spc="100" dirty="0">
                  <a:solidFill>
                    <a:schemeClr val="bg1"/>
                  </a:solidFill>
                  <a:latin typeface="Garamond"/>
                  <a:ea typeface="+mn-lt"/>
                  <a:cs typeface="+mn-lt"/>
                </a:rPr>
                <a:t> Exchange and Study Aboard</a:t>
              </a:r>
              <a:endParaRPr lang="en-US" sz="1900" dirty="0">
                <a:solidFill>
                  <a:schemeClr val="bg1"/>
                </a:solidFill>
                <a:latin typeface="Garamond"/>
                <a:ea typeface="+mn-lt"/>
                <a:cs typeface="+mn-lt"/>
              </a:endParaRPr>
            </a:p>
            <a:p>
              <a:pPr lvl="1">
                <a:buFont typeface="Arial"/>
                <a:buChar char="•"/>
              </a:pPr>
              <a:r>
                <a:rPr lang="en-US" sz="1900" spc="100" dirty="0">
                  <a:solidFill>
                    <a:schemeClr val="bg1"/>
                  </a:solidFill>
                  <a:latin typeface="Garamond"/>
                  <a:ea typeface="+mn-lt"/>
                  <a:cs typeface="+mn-lt"/>
                </a:rPr>
                <a:t> Capstone Project (optional)</a:t>
              </a:r>
              <a:endParaRPr lang="en-US" sz="1900" dirty="0">
                <a:solidFill>
                  <a:schemeClr val="bg1"/>
                </a:solidFill>
                <a:latin typeface="Garamond"/>
                <a:ea typeface="+mn-lt"/>
                <a:cs typeface="+mn-lt"/>
              </a:endParaRPr>
            </a:p>
            <a:p>
              <a:pPr marL="431800" lvl="1" indent="-215900">
                <a:lnSpc>
                  <a:spcPts val="2800"/>
                </a:lnSpc>
                <a:buFont typeface="Arial"/>
                <a:buChar char="•"/>
              </a:pPr>
              <a:endParaRPr lang="en-US" sz="1900" spc="100" dirty="0">
                <a:solidFill>
                  <a:schemeClr val="bg1"/>
                </a:solidFill>
                <a:latin typeface="Garamond"/>
              </a:endParaRPr>
            </a:p>
          </p:txBody>
        </p:sp>
      </p:grpSp>
      <p:pic>
        <p:nvPicPr>
          <p:cNvPr id="35" name="Picture 3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131778" y="6563206"/>
            <a:ext cx="2127347" cy="2127347"/>
          </a:xfrm>
          <a:prstGeom prst="rect">
            <a:avLst/>
          </a:prstGeom>
        </p:spPr>
      </p:pic>
      <p:pic>
        <p:nvPicPr>
          <p:cNvPr id="36" name="Picture 36"/>
          <p:cNvPicPr>
            <a:picLocks noChangeAspect="1"/>
          </p:cNvPicPr>
          <p:nvPr/>
        </p:nvPicPr>
        <p:blipFill>
          <a:blip r:embed="rId6">
            <a:alphaModFix amt="99000"/>
          </a:blip>
          <a:srcRect l="75954" t="60834" r="16119" b="27840"/>
          <a:stretch>
            <a:fillRect/>
          </a:stretch>
        </p:blipFill>
        <p:spPr>
          <a:xfrm>
            <a:off x="13532155" y="7420962"/>
            <a:ext cx="826342" cy="843207"/>
          </a:xfrm>
          <a:prstGeom prst="rect">
            <a:avLst/>
          </a:prstGeom>
        </p:spPr>
      </p:pic>
      <p:sp>
        <p:nvSpPr>
          <p:cNvPr id="37" name="TextBox 37"/>
          <p:cNvSpPr txBox="1"/>
          <p:nvPr/>
        </p:nvSpPr>
        <p:spPr>
          <a:xfrm>
            <a:off x="4823331" y="4281208"/>
            <a:ext cx="2600909" cy="1046884"/>
          </a:xfrm>
          <a:prstGeom prst="rect">
            <a:avLst/>
          </a:prstGeom>
        </p:spPr>
        <p:txBody>
          <a:bodyPr lIns="0" tIns="0" rIns="0" bIns="0" rtlCol="0" anchor="t">
            <a:spAutoFit/>
          </a:bodyPr>
          <a:lstStyle/>
          <a:p>
            <a:pPr algn="ctr">
              <a:lnSpc>
                <a:spcPts val="4200"/>
              </a:lnSpc>
            </a:pPr>
            <a:r>
              <a:rPr lang="en-US" sz="3000" spc="150">
                <a:solidFill>
                  <a:srgbClr val="00196E"/>
                </a:solidFill>
                <a:latin typeface="Cormorant Garamond Bold"/>
              </a:rPr>
              <a:t>BEFORE </a:t>
            </a:r>
          </a:p>
          <a:p>
            <a:pPr algn="ctr">
              <a:lnSpc>
                <a:spcPts val="4200"/>
              </a:lnSpc>
            </a:pPr>
            <a:r>
              <a:rPr lang="en-US" sz="3000" spc="150">
                <a:solidFill>
                  <a:srgbClr val="00196E"/>
                </a:solidFill>
                <a:latin typeface="Cormorant Garamond Bold"/>
              </a:rPr>
              <a:t>YEAR 1</a:t>
            </a:r>
          </a:p>
        </p:txBody>
      </p:sp>
      <p:sp>
        <p:nvSpPr>
          <p:cNvPr id="38" name="AutoShape 38"/>
          <p:cNvSpPr/>
          <p:nvPr/>
        </p:nvSpPr>
        <p:spPr>
          <a:xfrm>
            <a:off x="302114" y="0"/>
            <a:ext cx="2926211" cy="10287000"/>
          </a:xfrm>
          <a:prstGeom prst="rect">
            <a:avLst/>
          </a:prstGeom>
          <a:solidFill>
            <a:srgbClr val="00196E"/>
          </a:solidFill>
          <a:ln w="28575">
            <a:solidFill>
              <a:schemeClr val="tx1"/>
            </a:solidFill>
          </a:ln>
        </p:spPr>
      </p:sp>
      <p:sp>
        <p:nvSpPr>
          <p:cNvPr id="39" name="TextBox 39"/>
          <p:cNvSpPr txBox="1"/>
          <p:nvPr/>
        </p:nvSpPr>
        <p:spPr>
          <a:xfrm>
            <a:off x="896815" y="800100"/>
            <a:ext cx="2312868" cy="1110689"/>
          </a:xfrm>
          <a:prstGeom prst="rect">
            <a:avLst/>
          </a:prstGeom>
        </p:spPr>
        <p:txBody>
          <a:bodyPr wrap="square" lIns="0" tIns="0" rIns="0" bIns="0" rtlCol="0" anchor="t">
            <a:spAutoFit/>
          </a:bodyPr>
          <a:lstStyle/>
          <a:p>
            <a:pPr algn="just">
              <a:lnSpc>
                <a:spcPts val="4454"/>
              </a:lnSpc>
              <a:spcBef>
                <a:spcPct val="0"/>
              </a:spcBef>
            </a:pPr>
            <a:r>
              <a:rPr lang="en-US" sz="2800" b="1" spc="102">
                <a:solidFill>
                  <a:srgbClr val="FFAD1D"/>
                </a:solidFill>
                <a:latin typeface="Garamond"/>
              </a:rPr>
              <a:t>STUDENT </a:t>
            </a:r>
            <a:endParaRPr lang="en-US" sz="2800" b="1">
              <a:solidFill>
                <a:srgbClr val="000000"/>
              </a:solidFill>
              <a:latin typeface="Garamond"/>
              <a:cs typeface="Calibri"/>
            </a:endParaRPr>
          </a:p>
          <a:p>
            <a:pPr algn="just">
              <a:lnSpc>
                <a:spcPts val="4454"/>
              </a:lnSpc>
              <a:spcBef>
                <a:spcPct val="0"/>
              </a:spcBef>
            </a:pPr>
            <a:r>
              <a:rPr lang="en-US" sz="2800" b="1" spc="102">
                <a:solidFill>
                  <a:srgbClr val="FFAD1D"/>
                </a:solidFill>
                <a:latin typeface="Garamond"/>
              </a:rPr>
              <a:t>PATHWAY</a:t>
            </a:r>
          </a:p>
        </p:txBody>
      </p:sp>
      <p:grpSp>
        <p:nvGrpSpPr>
          <p:cNvPr id="40" name="Group 40"/>
          <p:cNvGrpSpPr/>
          <p:nvPr/>
        </p:nvGrpSpPr>
        <p:grpSpPr>
          <a:xfrm>
            <a:off x="7128568" y="955753"/>
            <a:ext cx="3448840" cy="2255578"/>
            <a:chOff x="0" y="0"/>
            <a:chExt cx="3288766" cy="2395971"/>
          </a:xfrm>
        </p:grpSpPr>
        <p:sp>
          <p:nvSpPr>
            <p:cNvPr id="41" name="AutoShape 41"/>
            <p:cNvSpPr/>
            <p:nvPr/>
          </p:nvSpPr>
          <p:spPr>
            <a:xfrm>
              <a:off x="0" y="0"/>
              <a:ext cx="3288766" cy="2060909"/>
            </a:xfrm>
            <a:prstGeom prst="rect">
              <a:avLst/>
            </a:prstGeom>
            <a:solidFill>
              <a:srgbClr val="FFAD1D"/>
            </a:solidFill>
          </p:spPr>
        </p:sp>
        <p:grpSp>
          <p:nvGrpSpPr>
            <p:cNvPr id="42" name="Group 42"/>
            <p:cNvGrpSpPr>
              <a:grpSpLocks noChangeAspect="1"/>
            </p:cNvGrpSpPr>
            <p:nvPr/>
          </p:nvGrpSpPr>
          <p:grpSpPr>
            <a:xfrm>
              <a:off x="1459226" y="2048209"/>
              <a:ext cx="517219" cy="347762"/>
              <a:chOff x="0" y="0"/>
              <a:chExt cx="1930400" cy="1297940"/>
            </a:xfrm>
          </p:grpSpPr>
          <p:sp>
            <p:nvSpPr>
              <p:cNvPr id="43" name="Freeform 43"/>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FFAD1D"/>
              </a:solidFill>
            </p:spPr>
          </p:sp>
        </p:grpSp>
        <p:sp>
          <p:nvSpPr>
            <p:cNvPr id="44" name="TextBox 44"/>
            <p:cNvSpPr txBox="1"/>
            <p:nvPr/>
          </p:nvSpPr>
          <p:spPr>
            <a:xfrm>
              <a:off x="153420" y="160543"/>
              <a:ext cx="3127143" cy="1670289"/>
            </a:xfrm>
            <a:prstGeom prst="rect">
              <a:avLst/>
            </a:prstGeom>
          </p:spPr>
          <p:txBody>
            <a:bodyPr wrap="square" lIns="0" tIns="0" rIns="0" bIns="0" rtlCol="0" anchor="t">
              <a:spAutoFit/>
            </a:bodyPr>
            <a:lstStyle/>
            <a:p>
              <a:pPr lvl="1"/>
              <a:r>
                <a:rPr lang="en-US" sz="2000" spc="101">
                  <a:latin typeface="Garamond"/>
                  <a:ea typeface="+mn-lt"/>
                  <a:cs typeface="+mn-lt"/>
                </a:rPr>
                <a:t>•Core Courses</a:t>
              </a:r>
              <a:endParaRPr lang="en-US">
                <a:latin typeface="Garamond"/>
                <a:ea typeface="+mn-lt"/>
                <a:cs typeface="+mn-lt"/>
              </a:endParaRPr>
            </a:p>
            <a:p>
              <a:pPr lvl="1"/>
              <a:r>
                <a:rPr lang="en-US" sz="2000" spc="101">
                  <a:latin typeface="Garamond"/>
                  <a:ea typeface="+mn-lt"/>
                  <a:cs typeface="+mn-lt"/>
                </a:rPr>
                <a:t>•Exploratory Courses</a:t>
              </a:r>
              <a:endParaRPr lang="en-US">
                <a:latin typeface="Garamond"/>
                <a:ea typeface="+mn-lt"/>
                <a:cs typeface="+mn-lt"/>
              </a:endParaRPr>
            </a:p>
            <a:p>
              <a:pPr lvl="1"/>
              <a:r>
                <a:rPr lang="en-US" sz="2000" spc="101">
                  <a:latin typeface="Garamond"/>
                  <a:ea typeface="+mn-lt"/>
                  <a:cs typeface="+mn-lt"/>
                </a:rPr>
                <a:t>•Fulbright Seminars (optional)</a:t>
              </a:r>
              <a:endParaRPr lang="en-US">
                <a:latin typeface="Garamond"/>
                <a:ea typeface="+mn-lt"/>
                <a:cs typeface="+mn-lt"/>
              </a:endParaRPr>
            </a:p>
            <a:p>
              <a:pPr marL="218440" lvl="1">
                <a:lnSpc>
                  <a:spcPts val="2836"/>
                </a:lnSpc>
              </a:pPr>
              <a:endParaRPr lang="en-US" sz="2000" spc="101">
                <a:solidFill>
                  <a:srgbClr val="00196E"/>
                </a:solidFill>
                <a:latin typeface="Garamond"/>
              </a:endParaRPr>
            </a:p>
          </p:txBody>
        </p:sp>
      </p:grpSp>
      <p:sp>
        <p:nvSpPr>
          <p:cNvPr id="45" name="TextBox 45"/>
          <p:cNvSpPr txBox="1"/>
          <p:nvPr/>
        </p:nvSpPr>
        <p:spPr>
          <a:xfrm>
            <a:off x="4966662" y="7173143"/>
            <a:ext cx="2457578" cy="812223"/>
          </a:xfrm>
          <a:prstGeom prst="rect">
            <a:avLst/>
          </a:prstGeom>
        </p:spPr>
        <p:txBody>
          <a:bodyPr lIns="0" tIns="0" rIns="0" bIns="0" rtlCol="0" anchor="t">
            <a:spAutoFit/>
          </a:bodyPr>
          <a:lstStyle/>
          <a:p>
            <a:pPr algn="ctr">
              <a:lnSpc>
                <a:spcPts val="3300"/>
              </a:lnSpc>
            </a:pPr>
            <a:r>
              <a:rPr lang="en-US" sz="2000" spc="64">
                <a:solidFill>
                  <a:srgbClr val="00196E"/>
                </a:solidFill>
                <a:latin typeface="Cormorant Garamond Bold"/>
              </a:rPr>
              <a:t>Optional Bridge Program</a:t>
            </a:r>
          </a:p>
        </p:txBody>
      </p:sp>
      <p:sp>
        <p:nvSpPr>
          <p:cNvPr id="46" name="TextBox 46"/>
          <p:cNvSpPr txBox="1"/>
          <p:nvPr/>
        </p:nvSpPr>
        <p:spPr>
          <a:xfrm>
            <a:off x="10058254" y="6659701"/>
            <a:ext cx="2457578" cy="812223"/>
          </a:xfrm>
          <a:prstGeom prst="rect">
            <a:avLst/>
          </a:prstGeom>
        </p:spPr>
        <p:txBody>
          <a:bodyPr lIns="0" tIns="0" rIns="0" bIns="0" rtlCol="0" anchor="t">
            <a:spAutoFit/>
          </a:bodyPr>
          <a:lstStyle/>
          <a:p>
            <a:pPr algn="ctr">
              <a:lnSpc>
                <a:spcPts val="3300"/>
              </a:lnSpc>
            </a:pPr>
            <a:r>
              <a:rPr lang="en-US" sz="2000" spc="64">
                <a:solidFill>
                  <a:srgbClr val="00196E"/>
                </a:solidFill>
                <a:latin typeface="Cormorant Garamond Bold"/>
              </a:rPr>
              <a:t>Propose </a:t>
            </a:r>
          </a:p>
          <a:p>
            <a:pPr algn="ctr">
              <a:lnSpc>
                <a:spcPts val="3300"/>
              </a:lnSpc>
            </a:pPr>
            <a:r>
              <a:rPr lang="en-US" sz="2000" spc="64">
                <a:solidFill>
                  <a:srgbClr val="00196E"/>
                </a:solidFill>
                <a:latin typeface="Cormorant Garamond Bold"/>
              </a:rPr>
              <a:t>Major Plan</a:t>
            </a:r>
          </a:p>
        </p:txBody>
      </p:sp>
      <p:sp>
        <p:nvSpPr>
          <p:cNvPr id="47" name="TextBox 47"/>
          <p:cNvSpPr txBox="1"/>
          <p:nvPr/>
        </p:nvSpPr>
        <p:spPr>
          <a:xfrm>
            <a:off x="14428446" y="4545310"/>
            <a:ext cx="2600909" cy="518680"/>
          </a:xfrm>
          <a:prstGeom prst="rect">
            <a:avLst/>
          </a:prstGeom>
        </p:spPr>
        <p:txBody>
          <a:bodyPr lIns="0" tIns="0" rIns="0" bIns="0" rtlCol="0" anchor="t">
            <a:spAutoFit/>
          </a:bodyPr>
          <a:lstStyle/>
          <a:p>
            <a:pPr algn="ctr">
              <a:lnSpc>
                <a:spcPts val="4200"/>
              </a:lnSpc>
            </a:pPr>
            <a:r>
              <a:rPr lang="en-US" sz="3000" spc="150">
                <a:solidFill>
                  <a:srgbClr val="00196E"/>
                </a:solidFill>
                <a:latin typeface="Cormorant Garamond Bold"/>
              </a:rPr>
              <a:t>IMPACT</a:t>
            </a:r>
          </a:p>
        </p:txBody>
      </p:sp>
      <p:sp>
        <p:nvSpPr>
          <p:cNvPr id="48" name="TextBox 48"/>
          <p:cNvSpPr txBox="1"/>
          <p:nvPr/>
        </p:nvSpPr>
        <p:spPr>
          <a:xfrm>
            <a:off x="13384649" y="6509033"/>
            <a:ext cx="2457578" cy="396586"/>
          </a:xfrm>
          <a:prstGeom prst="rect">
            <a:avLst/>
          </a:prstGeom>
        </p:spPr>
        <p:txBody>
          <a:bodyPr lIns="0" tIns="0" rIns="0" bIns="0" rtlCol="0" anchor="t">
            <a:spAutoFit/>
          </a:bodyPr>
          <a:lstStyle/>
          <a:p>
            <a:pPr algn="ctr">
              <a:lnSpc>
                <a:spcPts val="3300"/>
              </a:lnSpc>
            </a:pPr>
            <a:r>
              <a:rPr lang="en-US" sz="2000" spc="64">
                <a:solidFill>
                  <a:srgbClr val="00196E"/>
                </a:solidFill>
                <a:latin typeface="Cormorant Garamond Bold"/>
              </a:rPr>
              <a:t>Graduate</a:t>
            </a:r>
          </a:p>
        </p:txBody>
      </p:sp>
      <p:sp>
        <p:nvSpPr>
          <p:cNvPr id="49" name="TextBox 49"/>
          <p:cNvSpPr txBox="1"/>
          <p:nvPr/>
        </p:nvSpPr>
        <p:spPr>
          <a:xfrm>
            <a:off x="12643268" y="8254914"/>
            <a:ext cx="2457578" cy="812223"/>
          </a:xfrm>
          <a:prstGeom prst="rect">
            <a:avLst/>
          </a:prstGeom>
        </p:spPr>
        <p:txBody>
          <a:bodyPr lIns="0" tIns="0" rIns="0" bIns="0" rtlCol="0" anchor="t">
            <a:spAutoFit/>
          </a:bodyPr>
          <a:lstStyle/>
          <a:p>
            <a:pPr algn="ctr">
              <a:lnSpc>
                <a:spcPts val="3300"/>
              </a:lnSpc>
            </a:pPr>
            <a:r>
              <a:rPr lang="en-US" sz="2000" spc="64">
                <a:solidFill>
                  <a:srgbClr val="00196E"/>
                </a:solidFill>
                <a:latin typeface="Cormorant Garamond Bold"/>
              </a:rPr>
              <a:t>Complete Major </a:t>
            </a:r>
          </a:p>
          <a:p>
            <a:pPr algn="ctr">
              <a:lnSpc>
                <a:spcPts val="3300"/>
              </a:lnSpc>
            </a:pPr>
            <a:r>
              <a:rPr lang="en-US" sz="2000" spc="64">
                <a:solidFill>
                  <a:srgbClr val="00196E"/>
                </a:solidFill>
                <a:latin typeface="Cormorant Garamond Bold"/>
              </a:rPr>
              <a:t>with Capstone</a:t>
            </a:r>
          </a:p>
        </p:txBody>
      </p:sp>
      <p:sp>
        <p:nvSpPr>
          <p:cNvPr id="50" name="TextBox 50"/>
          <p:cNvSpPr txBox="1"/>
          <p:nvPr/>
        </p:nvSpPr>
        <p:spPr>
          <a:xfrm>
            <a:off x="8402055" y="8553546"/>
            <a:ext cx="3030959" cy="812223"/>
          </a:xfrm>
          <a:prstGeom prst="rect">
            <a:avLst/>
          </a:prstGeom>
        </p:spPr>
        <p:txBody>
          <a:bodyPr lIns="0" tIns="0" rIns="0" bIns="0" rtlCol="0" anchor="t">
            <a:spAutoFit/>
          </a:bodyPr>
          <a:lstStyle/>
          <a:p>
            <a:pPr algn="ctr">
              <a:lnSpc>
                <a:spcPts val="3300"/>
              </a:lnSpc>
            </a:pPr>
            <a:r>
              <a:rPr lang="en-US" sz="2000" spc="64">
                <a:solidFill>
                  <a:srgbClr val="00196E"/>
                </a:solidFill>
                <a:latin typeface="Cormorant Garamond Bold"/>
              </a:rPr>
              <a:t>Acquire Foundational Competencies</a:t>
            </a:r>
          </a:p>
        </p:txBody>
      </p:sp>
      <p:pic>
        <p:nvPicPr>
          <p:cNvPr id="51" name="Picture 51"/>
          <p:cNvPicPr>
            <a:picLocks noChangeAspect="1"/>
          </p:cNvPicPr>
          <p:nvPr/>
        </p:nvPicPr>
        <p:blipFill>
          <a:blip r:embed="rId6">
            <a:alphaModFix amt="99000"/>
          </a:blip>
          <a:srcRect l="75954" t="60834" r="16119" b="27840"/>
          <a:stretch>
            <a:fillRect/>
          </a:stretch>
        </p:blipFill>
        <p:spPr>
          <a:xfrm>
            <a:off x="10873872" y="5858724"/>
            <a:ext cx="826342" cy="843207"/>
          </a:xfrm>
          <a:prstGeom prst="rect">
            <a:avLst/>
          </a:prstGeom>
        </p:spPr>
      </p:pic>
      <p:pic>
        <p:nvPicPr>
          <p:cNvPr id="52" name="Picture 52"/>
          <p:cNvPicPr>
            <a:picLocks noChangeAspect="1"/>
          </p:cNvPicPr>
          <p:nvPr/>
        </p:nvPicPr>
        <p:blipFill>
          <a:blip r:embed="rId6">
            <a:alphaModFix amt="99000"/>
          </a:blip>
          <a:srcRect l="75954" t="60834" r="16119" b="27840"/>
          <a:stretch>
            <a:fillRect/>
          </a:stretch>
        </p:blipFill>
        <p:spPr>
          <a:xfrm>
            <a:off x="9551647" y="7709524"/>
            <a:ext cx="826342" cy="843207"/>
          </a:xfrm>
          <a:prstGeom prst="rect">
            <a:avLst/>
          </a:prstGeom>
        </p:spPr>
      </p:pic>
      <p:sp>
        <p:nvSpPr>
          <p:cNvPr id="53" name="AutoShape 53"/>
          <p:cNvSpPr/>
          <p:nvPr/>
        </p:nvSpPr>
        <p:spPr>
          <a:xfrm rot="-10800000">
            <a:off x="664064" y="-1162431"/>
            <a:ext cx="9525" cy="6248400"/>
          </a:xfrm>
          <a:prstGeom prst="rect">
            <a:avLst/>
          </a:prstGeom>
          <a:solidFill>
            <a:srgbClr val="FFAD1D"/>
          </a:solidFill>
        </p:spPr>
      </p:sp>
      <p:cxnSp>
        <p:nvCxnSpPr>
          <p:cNvPr id="58" name="Straight Arrow Connector 57">
            <a:extLst>
              <a:ext uri="{FF2B5EF4-FFF2-40B4-BE49-F238E27FC236}">
                <a16:creationId xmlns:a16="http://schemas.microsoft.com/office/drawing/2014/main" id="{B5B0E033-0DE1-47A3-8F9F-6EF9EA4BAA32}"/>
              </a:ext>
            </a:extLst>
          </p:cNvPr>
          <p:cNvCxnSpPr/>
          <p:nvPr/>
        </p:nvCxnSpPr>
        <p:spPr>
          <a:xfrm>
            <a:off x="9463455" y="5404338"/>
            <a:ext cx="14653" cy="2725612"/>
          </a:xfrm>
          <a:prstGeom prst="straightConnector1">
            <a:avLst/>
          </a:prstGeom>
          <a:ln w="28575"/>
        </p:spPr>
        <p:style>
          <a:lnRef idx="1">
            <a:schemeClr val="accent6"/>
          </a:lnRef>
          <a:fillRef idx="0">
            <a:schemeClr val="accent6"/>
          </a:fillRef>
          <a:effectRef idx="0">
            <a:schemeClr val="accent6"/>
          </a:effectRef>
          <a:fontRef idx="minor">
            <a:schemeClr val="tx1"/>
          </a:fontRef>
        </p:style>
      </p:cxnSp>
      <p:sp>
        <p:nvSpPr>
          <p:cNvPr id="59" name="Oval 58">
            <a:extLst>
              <a:ext uri="{FF2B5EF4-FFF2-40B4-BE49-F238E27FC236}">
                <a16:creationId xmlns:a16="http://schemas.microsoft.com/office/drawing/2014/main" id="{03DF17AA-7133-4423-BC77-56CB95B81F16}"/>
              </a:ext>
            </a:extLst>
          </p:cNvPr>
          <p:cNvSpPr/>
          <p:nvPr/>
        </p:nvSpPr>
        <p:spPr>
          <a:xfrm>
            <a:off x="9386520" y="8170251"/>
            <a:ext cx="205155" cy="2051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E169F09D-3546-40FB-972E-E05FB43EBFCF}"/>
              </a:ext>
            </a:extLst>
          </p:cNvPr>
          <p:cNvSpPr/>
          <p:nvPr/>
        </p:nvSpPr>
        <p:spPr>
          <a:xfrm>
            <a:off x="13372366" y="7774597"/>
            <a:ext cx="205155" cy="20515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6" name="TextBox 46">
            <a:extLst>
              <a:ext uri="{FF2B5EF4-FFF2-40B4-BE49-F238E27FC236}">
                <a16:creationId xmlns:a16="http://schemas.microsoft.com/office/drawing/2014/main" id="{2F7AE764-7A75-440A-885E-8355F0E2C097}"/>
              </a:ext>
            </a:extLst>
          </p:cNvPr>
          <p:cNvSpPr txBox="1"/>
          <p:nvPr/>
        </p:nvSpPr>
        <p:spPr>
          <a:xfrm>
            <a:off x="11922368" y="9448660"/>
            <a:ext cx="5745020" cy="447045"/>
          </a:xfrm>
          <a:prstGeom prst="rect">
            <a:avLst/>
          </a:prstGeom>
        </p:spPr>
        <p:txBody>
          <a:bodyPr lIns="0" tIns="0" rIns="0" bIns="0" rtlCol="0" anchor="t">
            <a:spAutoFit/>
          </a:bodyPr>
          <a:lstStyle/>
          <a:p>
            <a:pPr algn="r">
              <a:lnSpc>
                <a:spcPts val="3640"/>
              </a:lnSpc>
            </a:pPr>
            <a:r>
              <a:rPr lang="en-US" sz="2800" spc="130">
                <a:solidFill>
                  <a:srgbClr val="00196E"/>
                </a:solidFill>
                <a:latin typeface="Garamond"/>
              </a:rPr>
              <a:t>UNDERGRADUATE PROGRAM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196E"/>
        </a:solidFill>
        <a:effectLst/>
      </p:bgPr>
    </p:bg>
    <p:spTree>
      <p:nvGrpSpPr>
        <p:cNvPr id="1" name=""/>
        <p:cNvGrpSpPr/>
        <p:nvPr/>
      </p:nvGrpSpPr>
      <p:grpSpPr>
        <a:xfrm>
          <a:off x="0" y="0"/>
          <a:ext cx="0" cy="0"/>
          <a:chOff x="0" y="0"/>
          <a:chExt cx="0" cy="0"/>
        </a:xfrm>
      </p:grpSpPr>
      <p:sp>
        <p:nvSpPr>
          <p:cNvPr id="2" name="AutoShape 2"/>
          <p:cNvSpPr/>
          <p:nvPr/>
        </p:nvSpPr>
        <p:spPr>
          <a:xfrm>
            <a:off x="10494938" y="-541860"/>
            <a:ext cx="7793062" cy="10828860"/>
          </a:xfrm>
          <a:prstGeom prst="rect">
            <a:avLst/>
          </a:prstGeom>
          <a:solidFill>
            <a:srgbClr val="FFFFFF"/>
          </a:solidFill>
        </p:spPr>
      </p:sp>
      <p:sp>
        <p:nvSpPr>
          <p:cNvPr id="3" name="AutoShape 3"/>
          <p:cNvSpPr/>
          <p:nvPr/>
        </p:nvSpPr>
        <p:spPr>
          <a:xfrm>
            <a:off x="1028700" y="2019300"/>
            <a:ext cx="31190" cy="6248400"/>
          </a:xfrm>
          <a:prstGeom prst="rect">
            <a:avLst/>
          </a:prstGeom>
          <a:solidFill>
            <a:srgbClr val="FFAD1D"/>
          </a:solidFill>
        </p:spPr>
      </p:sp>
      <p:pic>
        <p:nvPicPr>
          <p:cNvPr id="4" name="Picture 4"/>
          <p:cNvPicPr>
            <a:picLocks noChangeAspect="1"/>
          </p:cNvPicPr>
          <p:nvPr/>
        </p:nvPicPr>
        <p:blipFill>
          <a:blip r:embed="rId2">
            <a:alphaModFix amt="64000"/>
          </a:blip>
          <a:srcRect l="26461" r="8041"/>
          <a:stretch>
            <a:fillRect/>
          </a:stretch>
        </p:blipFill>
        <p:spPr>
          <a:xfrm>
            <a:off x="10494938" y="1319042"/>
            <a:ext cx="7793062" cy="7648915"/>
          </a:xfrm>
          <a:prstGeom prst="rect">
            <a:avLst/>
          </a:prstGeom>
        </p:spPr>
      </p:pic>
      <p:sp>
        <p:nvSpPr>
          <p:cNvPr id="5" name="TextBox 5"/>
          <p:cNvSpPr txBox="1"/>
          <p:nvPr/>
        </p:nvSpPr>
        <p:spPr>
          <a:xfrm>
            <a:off x="1664374" y="2165687"/>
            <a:ext cx="7862005" cy="514350"/>
          </a:xfrm>
          <a:prstGeom prst="rect">
            <a:avLst/>
          </a:prstGeom>
        </p:spPr>
        <p:txBody>
          <a:bodyPr lIns="0" tIns="0" rIns="0" bIns="0" rtlCol="0" anchor="t">
            <a:spAutoFit/>
          </a:bodyPr>
          <a:lstStyle/>
          <a:p>
            <a:pPr algn="l">
              <a:lnSpc>
                <a:spcPts val="4079"/>
              </a:lnSpc>
            </a:pPr>
            <a:r>
              <a:rPr lang="en-US" sz="3400" spc="340">
                <a:solidFill>
                  <a:srgbClr val="FFAD1D"/>
                </a:solidFill>
                <a:latin typeface="Cormorant Garamond Bold"/>
              </a:rPr>
              <a:t>BRIDGE PROGRAM</a:t>
            </a:r>
          </a:p>
        </p:txBody>
      </p:sp>
      <p:sp>
        <p:nvSpPr>
          <p:cNvPr id="6" name="TextBox 6"/>
          <p:cNvSpPr txBox="1"/>
          <p:nvPr/>
        </p:nvSpPr>
        <p:spPr>
          <a:xfrm>
            <a:off x="1664374" y="3369290"/>
            <a:ext cx="7862005" cy="4573175"/>
          </a:xfrm>
          <a:prstGeom prst="rect">
            <a:avLst/>
          </a:prstGeom>
        </p:spPr>
        <p:txBody>
          <a:bodyPr lIns="0" tIns="0" rIns="0" bIns="0" rtlCol="0" anchor="t">
            <a:spAutoFit/>
          </a:bodyPr>
          <a:lstStyle/>
          <a:p>
            <a:pPr algn="just">
              <a:lnSpc>
                <a:spcPts val="4479"/>
              </a:lnSpc>
            </a:pPr>
            <a:r>
              <a:rPr lang="en-US" sz="2800" spc="140">
                <a:solidFill>
                  <a:srgbClr val="FFFFFF"/>
                </a:solidFill>
                <a:latin typeface="Garamond"/>
              </a:rPr>
              <a:t>For those seeking added language and learning support prior to starting the undergraduate program, Fulbright has a seven-week Bridge Program that runs the summer prior to the start of classes. For those of you who participate, you will work with our outstanding faculty and staff to prepare for the start of your first-year academic experience.</a:t>
            </a:r>
          </a:p>
        </p:txBody>
      </p:sp>
      <p:sp>
        <p:nvSpPr>
          <p:cNvPr id="8" name="TextBox 46">
            <a:extLst>
              <a:ext uri="{FF2B5EF4-FFF2-40B4-BE49-F238E27FC236}">
                <a16:creationId xmlns:a16="http://schemas.microsoft.com/office/drawing/2014/main" id="{82820EB1-F47A-4E4F-A42C-51AEBB74A735}"/>
              </a:ext>
            </a:extLst>
          </p:cNvPr>
          <p:cNvSpPr txBox="1"/>
          <p:nvPr/>
        </p:nvSpPr>
        <p:spPr>
          <a:xfrm>
            <a:off x="11819791" y="9404699"/>
            <a:ext cx="5745020" cy="447045"/>
          </a:xfrm>
          <a:prstGeom prst="rect">
            <a:avLst/>
          </a:prstGeom>
        </p:spPr>
        <p:txBody>
          <a:bodyPr lIns="0" tIns="0" rIns="0" bIns="0" rtlCol="0" anchor="t">
            <a:spAutoFit/>
          </a:bodyPr>
          <a:lstStyle/>
          <a:p>
            <a:pPr algn="r">
              <a:lnSpc>
                <a:spcPts val="3640"/>
              </a:lnSpc>
            </a:pPr>
            <a:r>
              <a:rPr lang="en-US" sz="2800" spc="130">
                <a:solidFill>
                  <a:srgbClr val="00196E"/>
                </a:solidFill>
                <a:latin typeface="Garamond"/>
              </a:rPr>
              <a:t>UNDERGRADUATE PROGRAM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196E"/>
        </a:solidFill>
        <a:effectLst/>
      </p:bgPr>
    </p:bg>
    <p:spTree>
      <p:nvGrpSpPr>
        <p:cNvPr id="1" name=""/>
        <p:cNvGrpSpPr/>
        <p:nvPr/>
      </p:nvGrpSpPr>
      <p:grpSpPr>
        <a:xfrm>
          <a:off x="0" y="0"/>
          <a:ext cx="0" cy="0"/>
          <a:chOff x="0" y="0"/>
          <a:chExt cx="0" cy="0"/>
        </a:xfrm>
      </p:grpSpPr>
      <p:sp>
        <p:nvSpPr>
          <p:cNvPr id="2" name="AutoShape 2"/>
          <p:cNvSpPr/>
          <p:nvPr/>
        </p:nvSpPr>
        <p:spPr>
          <a:xfrm>
            <a:off x="2357905" y="3009900"/>
            <a:ext cx="31190" cy="6248400"/>
          </a:xfrm>
          <a:prstGeom prst="rect">
            <a:avLst/>
          </a:prstGeom>
          <a:solidFill>
            <a:srgbClr val="FFAD1D"/>
          </a:solidFill>
        </p:spPr>
      </p:sp>
      <p:pic>
        <p:nvPicPr>
          <p:cNvPr id="3" name="Picture 3"/>
          <p:cNvPicPr>
            <a:picLocks noChangeAspect="1"/>
          </p:cNvPicPr>
          <p:nvPr/>
        </p:nvPicPr>
        <p:blipFill>
          <a:blip r:embed="rId2">
            <a:alphaModFix amt="65000"/>
          </a:blip>
          <a:srcRect l="4695" r="67359"/>
          <a:stretch>
            <a:fillRect/>
          </a:stretch>
        </p:blipFill>
        <p:spPr>
          <a:xfrm>
            <a:off x="2805574" y="0"/>
            <a:ext cx="5118224" cy="10287000"/>
          </a:xfrm>
          <a:prstGeom prst="rect">
            <a:avLst/>
          </a:prstGeom>
        </p:spPr>
      </p:pic>
      <p:grpSp>
        <p:nvGrpSpPr>
          <p:cNvPr id="4" name="Group 4"/>
          <p:cNvGrpSpPr/>
          <p:nvPr/>
        </p:nvGrpSpPr>
        <p:grpSpPr>
          <a:xfrm>
            <a:off x="1639063" y="181590"/>
            <a:ext cx="5468639" cy="2527650"/>
            <a:chOff x="0" y="0"/>
            <a:chExt cx="7291519" cy="3370200"/>
          </a:xfrm>
        </p:grpSpPr>
        <p:sp>
          <p:nvSpPr>
            <p:cNvPr id="5" name="AutoShape 5"/>
            <p:cNvSpPr/>
            <p:nvPr/>
          </p:nvSpPr>
          <p:spPr>
            <a:xfrm>
              <a:off x="0" y="0"/>
              <a:ext cx="7291519" cy="3370200"/>
            </a:xfrm>
            <a:prstGeom prst="rect">
              <a:avLst/>
            </a:prstGeom>
            <a:solidFill>
              <a:srgbClr val="FFFFFF"/>
            </a:solidFill>
          </p:spPr>
        </p:sp>
        <p:sp>
          <p:nvSpPr>
            <p:cNvPr id="6" name="TextBox 6"/>
            <p:cNvSpPr txBox="1"/>
            <p:nvPr/>
          </p:nvSpPr>
          <p:spPr>
            <a:xfrm>
              <a:off x="540023" y="392825"/>
              <a:ext cx="6211472" cy="2532575"/>
            </a:xfrm>
            <a:prstGeom prst="rect">
              <a:avLst/>
            </a:prstGeom>
          </p:spPr>
          <p:txBody>
            <a:bodyPr lIns="0" tIns="0" rIns="0" bIns="0" rtlCol="0" anchor="t">
              <a:spAutoFit/>
            </a:bodyPr>
            <a:lstStyle/>
            <a:p>
              <a:pPr algn="l">
                <a:lnSpc>
                  <a:spcPts val="2990"/>
                </a:lnSpc>
              </a:pPr>
              <a:r>
                <a:rPr lang="en-US" sz="2000" spc="77">
                  <a:solidFill>
                    <a:srgbClr val="00196E"/>
                  </a:solidFill>
                  <a:latin typeface="Garamond"/>
                </a:rPr>
                <a:t>Following the American tradition, students begin their studies at Fulbright by building a breadth of knowledge and skills through a set of core courses of the liberal arts and science.</a:t>
              </a:r>
            </a:p>
          </p:txBody>
        </p:sp>
      </p:grpSp>
      <p:grpSp>
        <p:nvGrpSpPr>
          <p:cNvPr id="7" name="Group 7"/>
          <p:cNvGrpSpPr/>
          <p:nvPr/>
        </p:nvGrpSpPr>
        <p:grpSpPr>
          <a:xfrm>
            <a:off x="8436252" y="672505"/>
            <a:ext cx="7929163" cy="4189824"/>
            <a:chOff x="0" y="0"/>
            <a:chExt cx="10572217" cy="5586433"/>
          </a:xfrm>
        </p:grpSpPr>
        <p:sp>
          <p:nvSpPr>
            <p:cNvPr id="8" name="TextBox 8"/>
            <p:cNvSpPr txBox="1"/>
            <p:nvPr/>
          </p:nvSpPr>
          <p:spPr>
            <a:xfrm>
              <a:off x="0" y="0"/>
              <a:ext cx="10143592" cy="1815369"/>
            </a:xfrm>
            <a:prstGeom prst="rect">
              <a:avLst/>
            </a:prstGeom>
          </p:spPr>
          <p:txBody>
            <a:bodyPr lIns="0" tIns="0" rIns="0" bIns="0" rtlCol="0" anchor="t">
              <a:spAutoFit/>
            </a:bodyPr>
            <a:lstStyle/>
            <a:p>
              <a:pPr>
                <a:lnSpc>
                  <a:spcPts val="4079"/>
                </a:lnSpc>
              </a:pPr>
              <a:r>
                <a:rPr lang="en-US" sz="3400" spc="340">
                  <a:solidFill>
                    <a:srgbClr val="FFAD1D"/>
                  </a:solidFill>
                  <a:latin typeface="Cormorant Garamond Bold"/>
                </a:rPr>
                <a:t>CORE COURSES </a:t>
              </a:r>
              <a:endParaRPr lang="en-US"/>
            </a:p>
            <a:p>
              <a:pPr algn="l">
                <a:lnSpc>
                  <a:spcPts val="7445"/>
                </a:lnSpc>
              </a:pPr>
              <a:endParaRPr lang="en-US" sz="3400" spc="340">
                <a:solidFill>
                  <a:srgbClr val="FFAD1D"/>
                </a:solidFill>
                <a:latin typeface="Cormorant Garamond Bold"/>
              </a:endParaRPr>
            </a:p>
          </p:txBody>
        </p:sp>
        <p:sp>
          <p:nvSpPr>
            <p:cNvPr id="9" name="TextBox 9"/>
            <p:cNvSpPr txBox="1"/>
            <p:nvPr/>
          </p:nvSpPr>
          <p:spPr>
            <a:xfrm>
              <a:off x="428625" y="573692"/>
              <a:ext cx="10143592" cy="5012741"/>
            </a:xfrm>
            <a:prstGeom prst="rect">
              <a:avLst/>
            </a:prstGeom>
          </p:spPr>
          <p:txBody>
            <a:bodyPr lIns="0" tIns="0" rIns="0" bIns="0" rtlCol="0" anchor="t">
              <a:spAutoFit/>
            </a:bodyPr>
            <a:lstStyle/>
            <a:p>
              <a:pPr marL="603885" lvl="1" indent="-302260">
                <a:lnSpc>
                  <a:spcPts val="5039"/>
                </a:lnSpc>
                <a:buFont typeface="Arial"/>
                <a:buChar char="•"/>
              </a:pPr>
              <a:r>
                <a:rPr lang="en-US" sz="2750" spc="106">
                  <a:solidFill>
                    <a:srgbClr val="FFFFFF"/>
                  </a:solidFill>
                  <a:latin typeface="Garamond"/>
                </a:rPr>
                <a:t>Global Humanities and Social Change</a:t>
              </a:r>
            </a:p>
            <a:p>
              <a:pPr marL="603885" lvl="1" indent="-302260">
                <a:lnSpc>
                  <a:spcPts val="5039"/>
                </a:lnSpc>
                <a:buFont typeface="Arial"/>
                <a:buChar char="•"/>
              </a:pPr>
              <a:r>
                <a:rPr lang="en-US" sz="2750" spc="106">
                  <a:solidFill>
                    <a:srgbClr val="FFFFFF"/>
                  </a:solidFill>
                  <a:latin typeface="Garamond"/>
                </a:rPr>
                <a:t>Modern Vietnamese Culture &amp; Society</a:t>
              </a:r>
            </a:p>
            <a:p>
              <a:pPr marL="603885" lvl="1" indent="-302260">
                <a:lnSpc>
                  <a:spcPts val="5039"/>
                </a:lnSpc>
                <a:buFont typeface="Arial"/>
                <a:buChar char="•"/>
              </a:pPr>
              <a:r>
                <a:rPr lang="en-US" sz="2750" spc="106">
                  <a:solidFill>
                    <a:srgbClr val="FFFFFF"/>
                  </a:solidFill>
                  <a:latin typeface="Garamond"/>
                </a:rPr>
                <a:t>Quantitative Reasoning for a Digital Age</a:t>
              </a:r>
            </a:p>
            <a:p>
              <a:pPr marL="603885" lvl="1" indent="-302260">
                <a:lnSpc>
                  <a:spcPts val="5039"/>
                </a:lnSpc>
                <a:buFont typeface="Arial"/>
                <a:buChar char="•"/>
              </a:pPr>
              <a:r>
                <a:rPr lang="en-US" sz="2750" spc="106">
                  <a:solidFill>
                    <a:srgbClr val="FFFFFF"/>
                  </a:solidFill>
                  <a:latin typeface="Garamond"/>
                </a:rPr>
                <a:t>Scientific Inquiry</a:t>
              </a:r>
            </a:p>
            <a:p>
              <a:pPr marL="603885" lvl="1" indent="-302260">
                <a:lnSpc>
                  <a:spcPts val="5039"/>
                </a:lnSpc>
                <a:buFont typeface="Arial"/>
                <a:buChar char="•"/>
              </a:pPr>
              <a:r>
                <a:rPr lang="en-US" sz="2750" spc="106">
                  <a:solidFill>
                    <a:srgbClr val="FFFFFF"/>
                  </a:solidFill>
                  <a:latin typeface="Garamond"/>
                </a:rPr>
                <a:t>Design and Systems Thinking</a:t>
              </a:r>
            </a:p>
            <a:p>
              <a:pPr marL="0" lvl="0" indent="0" algn="l">
                <a:lnSpc>
                  <a:spcPts val="5039"/>
                </a:lnSpc>
              </a:pPr>
              <a:endParaRPr lang="en-US" sz="2750" spc="106">
                <a:solidFill>
                  <a:srgbClr val="FFFFFF"/>
                </a:solidFill>
                <a:latin typeface="Garamond"/>
              </a:endParaRPr>
            </a:p>
          </p:txBody>
        </p:sp>
      </p:grpSp>
      <p:sp>
        <p:nvSpPr>
          <p:cNvPr id="11" name="TextBox 10">
            <a:extLst>
              <a:ext uri="{FF2B5EF4-FFF2-40B4-BE49-F238E27FC236}">
                <a16:creationId xmlns:a16="http://schemas.microsoft.com/office/drawing/2014/main" id="{FF6C4F31-5F99-4C17-9D9F-E5F437DA58C4}"/>
              </a:ext>
            </a:extLst>
          </p:cNvPr>
          <p:cNvSpPr txBox="1"/>
          <p:nvPr/>
        </p:nvSpPr>
        <p:spPr>
          <a:xfrm>
            <a:off x="8433197" y="4953824"/>
            <a:ext cx="9244012"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400" spc="340" dirty="0">
                <a:solidFill>
                  <a:srgbClr val="FFAD1D"/>
                </a:solidFill>
                <a:latin typeface="Garamond"/>
              </a:rPr>
              <a:t>EXPLORATORY COURSES </a:t>
            </a:r>
          </a:p>
          <a:p>
            <a:r>
              <a:rPr lang="en-US" sz="2800" spc="106" dirty="0">
                <a:solidFill>
                  <a:srgbClr val="FFFFFF"/>
                </a:solidFill>
                <a:latin typeface="Garamond"/>
              </a:rPr>
              <a:t>Exploratory courses encourage students to step out of their comfort zone by learning new forms of knowledge about the wider world and find out where their interests and passions lie. Students can choose from these categories:</a:t>
            </a:r>
          </a:p>
          <a:p>
            <a:pPr marL="457200" indent="-457200">
              <a:buFont typeface="Arial"/>
              <a:buChar char="•"/>
            </a:pPr>
            <a:r>
              <a:rPr lang="en-US" sz="2800" spc="106" dirty="0">
                <a:solidFill>
                  <a:srgbClr val="FFFFFF"/>
                </a:solidFill>
                <a:latin typeface="Garamond"/>
              </a:rPr>
              <a:t>Arts and Humanities </a:t>
            </a:r>
          </a:p>
          <a:p>
            <a:pPr marL="457200" indent="-457200">
              <a:buFont typeface="Arial"/>
              <a:buChar char="•"/>
            </a:pPr>
            <a:r>
              <a:rPr lang="en-US" sz="2800" spc="106" dirty="0">
                <a:solidFill>
                  <a:srgbClr val="FFFFFF"/>
                </a:solidFill>
                <a:latin typeface="Garamond"/>
              </a:rPr>
              <a:t>Social Sciences</a:t>
            </a:r>
          </a:p>
          <a:p>
            <a:pPr marL="457200" indent="-457200">
              <a:buFont typeface="Arial"/>
              <a:buChar char="•"/>
            </a:pPr>
            <a:r>
              <a:rPr lang="en-US" sz="2800" spc="106" dirty="0">
                <a:solidFill>
                  <a:srgbClr val="FFFFFF"/>
                </a:solidFill>
                <a:latin typeface="Garamond"/>
              </a:rPr>
              <a:t>Sciences and Engineering </a:t>
            </a:r>
            <a:endParaRPr lang="en-US" dirty="0">
              <a:solidFill>
                <a:srgbClr val="000000"/>
              </a:solidFill>
              <a:latin typeface="Garamond"/>
              <a:cs typeface="Calibri"/>
            </a:endParaRPr>
          </a:p>
          <a:p>
            <a:pPr marL="457200" indent="-457200">
              <a:buFont typeface="Arial"/>
              <a:buChar char="•"/>
            </a:pPr>
            <a:r>
              <a:rPr lang="en-US" sz="2800" spc="106" dirty="0">
                <a:solidFill>
                  <a:srgbClr val="FFFFFF"/>
                </a:solidFill>
                <a:latin typeface="Garamond"/>
              </a:rPr>
              <a:t>Mathematics and Computing </a:t>
            </a:r>
            <a:endParaRPr lang="en-US" sz="2800" spc="106" dirty="0">
              <a:solidFill>
                <a:srgbClr val="FFFFFF"/>
              </a:solidFill>
              <a:latin typeface="Garamond"/>
              <a:cs typeface="Calibri"/>
            </a:endParaRPr>
          </a:p>
        </p:txBody>
      </p:sp>
      <p:sp>
        <p:nvSpPr>
          <p:cNvPr id="10" name="TextBox 46">
            <a:extLst>
              <a:ext uri="{FF2B5EF4-FFF2-40B4-BE49-F238E27FC236}">
                <a16:creationId xmlns:a16="http://schemas.microsoft.com/office/drawing/2014/main" id="{46541F8B-8B62-4513-BC68-2029CE6B019E}"/>
              </a:ext>
            </a:extLst>
          </p:cNvPr>
          <p:cNvSpPr txBox="1"/>
          <p:nvPr/>
        </p:nvSpPr>
        <p:spPr>
          <a:xfrm>
            <a:off x="11731868" y="9184891"/>
            <a:ext cx="5745020" cy="447045"/>
          </a:xfrm>
          <a:prstGeom prst="rect">
            <a:avLst/>
          </a:prstGeom>
        </p:spPr>
        <p:txBody>
          <a:bodyPr lIns="0" tIns="0" rIns="0" bIns="0" rtlCol="0" anchor="t">
            <a:spAutoFit/>
          </a:bodyPr>
          <a:lstStyle/>
          <a:p>
            <a:pPr algn="r">
              <a:lnSpc>
                <a:spcPts val="3640"/>
              </a:lnSpc>
            </a:pPr>
            <a:r>
              <a:rPr lang="en-US" sz="2800" spc="130">
                <a:solidFill>
                  <a:srgbClr val="00196E"/>
                </a:solidFill>
                <a:latin typeface="Garamond"/>
              </a:rPr>
              <a:t>UNDERGRADUATE PROGRAM</a:t>
            </a:r>
          </a:p>
        </p:txBody>
      </p:sp>
      <p:sp>
        <p:nvSpPr>
          <p:cNvPr id="14" name="TextBox 46">
            <a:extLst>
              <a:ext uri="{FF2B5EF4-FFF2-40B4-BE49-F238E27FC236}">
                <a16:creationId xmlns:a16="http://schemas.microsoft.com/office/drawing/2014/main" id="{46550173-D727-48A7-AB4A-4E0981F8D584}"/>
              </a:ext>
            </a:extLst>
          </p:cNvPr>
          <p:cNvSpPr txBox="1"/>
          <p:nvPr/>
        </p:nvSpPr>
        <p:spPr>
          <a:xfrm>
            <a:off x="11819791" y="9404699"/>
            <a:ext cx="5745020" cy="447045"/>
          </a:xfrm>
          <a:prstGeom prst="rect">
            <a:avLst/>
          </a:prstGeom>
        </p:spPr>
        <p:txBody>
          <a:bodyPr lIns="0" tIns="0" rIns="0" bIns="0" rtlCol="0" anchor="t">
            <a:spAutoFit/>
          </a:bodyPr>
          <a:lstStyle/>
          <a:p>
            <a:pPr algn="r">
              <a:lnSpc>
                <a:spcPts val="3640"/>
              </a:lnSpc>
            </a:pPr>
            <a:r>
              <a:rPr lang="en-US" sz="2800" spc="130">
                <a:solidFill>
                  <a:srgbClr val="FFFFFF"/>
                </a:solidFill>
                <a:latin typeface="Garamond"/>
              </a:rPr>
              <a:t>UNDERGRADUATE PROGRAM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196E"/>
        </a:solidFill>
        <a:effectLst/>
      </p:bgPr>
    </p:bg>
    <p:spTree>
      <p:nvGrpSpPr>
        <p:cNvPr id="1" name=""/>
        <p:cNvGrpSpPr/>
        <p:nvPr/>
      </p:nvGrpSpPr>
      <p:grpSpPr>
        <a:xfrm>
          <a:off x="0" y="0"/>
          <a:ext cx="0" cy="0"/>
          <a:chOff x="0" y="0"/>
          <a:chExt cx="0" cy="0"/>
        </a:xfrm>
      </p:grpSpPr>
      <p:sp>
        <p:nvSpPr>
          <p:cNvPr id="2" name="AutoShape 2"/>
          <p:cNvSpPr/>
          <p:nvPr/>
        </p:nvSpPr>
        <p:spPr>
          <a:xfrm>
            <a:off x="14272358" y="101420"/>
            <a:ext cx="60325" cy="10287000"/>
          </a:xfrm>
          <a:prstGeom prst="rect">
            <a:avLst/>
          </a:prstGeom>
          <a:solidFill>
            <a:srgbClr val="FFFFFF"/>
          </a:solidFill>
        </p:spPr>
      </p:sp>
      <p:sp>
        <p:nvSpPr>
          <p:cNvPr id="3" name="AutoShape 3"/>
          <p:cNvSpPr/>
          <p:nvPr/>
        </p:nvSpPr>
        <p:spPr>
          <a:xfrm>
            <a:off x="14292996" y="114210"/>
            <a:ext cx="9525" cy="10172790"/>
          </a:xfrm>
          <a:prstGeom prst="rect">
            <a:avLst/>
          </a:prstGeom>
          <a:solidFill>
            <a:srgbClr val="FFFFFF"/>
          </a:solidFill>
        </p:spPr>
      </p:sp>
      <p:sp>
        <p:nvSpPr>
          <p:cNvPr id="4" name="TextBox 4"/>
          <p:cNvSpPr txBox="1"/>
          <p:nvPr/>
        </p:nvSpPr>
        <p:spPr>
          <a:xfrm>
            <a:off x="5997038" y="1638326"/>
            <a:ext cx="3146962" cy="868315"/>
          </a:xfrm>
          <a:prstGeom prst="rect">
            <a:avLst/>
          </a:prstGeom>
        </p:spPr>
        <p:txBody>
          <a:bodyPr lIns="0" tIns="0" rIns="0" bIns="0" rtlCol="0" anchor="t">
            <a:spAutoFit/>
          </a:bodyPr>
          <a:lstStyle/>
          <a:p>
            <a:pPr>
              <a:lnSpc>
                <a:spcPts val="3450"/>
              </a:lnSpc>
            </a:pPr>
            <a:r>
              <a:rPr lang="en-US" sz="2300" b="1" spc="114">
                <a:solidFill>
                  <a:srgbClr val="FFFFFF"/>
                </a:solidFill>
                <a:latin typeface="Garamond"/>
              </a:rPr>
              <a:t>ART AND MEDIA STUDIES</a:t>
            </a:r>
          </a:p>
        </p:txBody>
      </p:sp>
      <p:sp>
        <p:nvSpPr>
          <p:cNvPr id="5" name="TextBox 5"/>
          <p:cNvSpPr txBox="1"/>
          <p:nvPr/>
        </p:nvSpPr>
        <p:spPr>
          <a:xfrm>
            <a:off x="5997038" y="3922575"/>
            <a:ext cx="3527962" cy="419474"/>
          </a:xfrm>
          <a:prstGeom prst="rect">
            <a:avLst/>
          </a:prstGeom>
        </p:spPr>
        <p:txBody>
          <a:bodyPr lIns="0" tIns="0" rIns="0" bIns="0" rtlCol="0" anchor="t">
            <a:spAutoFit/>
          </a:bodyPr>
          <a:lstStyle/>
          <a:p>
            <a:pPr>
              <a:lnSpc>
                <a:spcPts val="3450"/>
              </a:lnSpc>
            </a:pPr>
            <a:r>
              <a:rPr lang="en-US" sz="2300" b="1" spc="114">
                <a:solidFill>
                  <a:srgbClr val="FFFFFF"/>
                </a:solidFill>
                <a:latin typeface="Garamond"/>
              </a:rPr>
              <a:t>COMPUTER SCIENCE</a:t>
            </a:r>
          </a:p>
        </p:txBody>
      </p:sp>
      <p:sp>
        <p:nvSpPr>
          <p:cNvPr id="6" name="TextBox 6"/>
          <p:cNvSpPr txBox="1"/>
          <p:nvPr/>
        </p:nvSpPr>
        <p:spPr>
          <a:xfrm>
            <a:off x="5997038" y="5990346"/>
            <a:ext cx="3146962" cy="419474"/>
          </a:xfrm>
          <a:prstGeom prst="rect">
            <a:avLst/>
          </a:prstGeom>
        </p:spPr>
        <p:txBody>
          <a:bodyPr lIns="0" tIns="0" rIns="0" bIns="0" rtlCol="0" anchor="t">
            <a:spAutoFit/>
          </a:bodyPr>
          <a:lstStyle/>
          <a:p>
            <a:pPr>
              <a:lnSpc>
                <a:spcPts val="3450"/>
              </a:lnSpc>
            </a:pPr>
            <a:r>
              <a:rPr lang="en-US" sz="2300" b="1" spc="114">
                <a:solidFill>
                  <a:srgbClr val="FFFFFF"/>
                </a:solidFill>
                <a:latin typeface="Garamond"/>
              </a:rPr>
              <a:t>ECONOMICS</a:t>
            </a:r>
          </a:p>
        </p:txBody>
      </p:sp>
      <p:sp>
        <p:nvSpPr>
          <p:cNvPr id="7" name="TextBox 7"/>
          <p:cNvSpPr txBox="1"/>
          <p:nvPr/>
        </p:nvSpPr>
        <p:spPr>
          <a:xfrm>
            <a:off x="15180091" y="3919157"/>
            <a:ext cx="2575462" cy="1317155"/>
          </a:xfrm>
          <a:prstGeom prst="rect">
            <a:avLst/>
          </a:prstGeom>
        </p:spPr>
        <p:txBody>
          <a:bodyPr lIns="0" tIns="0" rIns="0" bIns="0" rtlCol="0" anchor="t">
            <a:spAutoFit/>
          </a:bodyPr>
          <a:lstStyle/>
          <a:p>
            <a:pPr>
              <a:lnSpc>
                <a:spcPts val="3450"/>
              </a:lnSpc>
            </a:pPr>
            <a:r>
              <a:rPr lang="en-US" sz="2300" b="1" spc="114">
                <a:solidFill>
                  <a:srgbClr val="FFFFFF"/>
                </a:solidFill>
                <a:latin typeface="Garamond"/>
              </a:rPr>
              <a:t>ENGINEERING</a:t>
            </a:r>
          </a:p>
          <a:p>
            <a:pPr>
              <a:lnSpc>
                <a:spcPts val="3450"/>
              </a:lnSpc>
            </a:pPr>
            <a:r>
              <a:rPr lang="en-US" sz="2300" b="1" spc="114">
                <a:solidFill>
                  <a:srgbClr val="FFFFFF"/>
                </a:solidFill>
                <a:latin typeface="Garamond"/>
              </a:rPr>
              <a:t>(potential)</a:t>
            </a:r>
          </a:p>
          <a:p>
            <a:pPr>
              <a:lnSpc>
                <a:spcPts val="3450"/>
              </a:lnSpc>
            </a:pPr>
            <a:endParaRPr lang="en-US" sz="2300" b="1" spc="114">
              <a:solidFill>
                <a:srgbClr val="FFFFFF"/>
              </a:solidFill>
              <a:latin typeface="Garamond"/>
            </a:endParaRPr>
          </a:p>
        </p:txBody>
      </p:sp>
      <p:sp>
        <p:nvSpPr>
          <p:cNvPr id="8" name="TextBox 8"/>
          <p:cNvSpPr txBox="1"/>
          <p:nvPr/>
        </p:nvSpPr>
        <p:spPr>
          <a:xfrm>
            <a:off x="5997038" y="8111198"/>
            <a:ext cx="3318412" cy="420500"/>
          </a:xfrm>
          <a:prstGeom prst="rect">
            <a:avLst/>
          </a:prstGeom>
        </p:spPr>
        <p:txBody>
          <a:bodyPr lIns="0" tIns="0" rIns="0" bIns="0" rtlCol="0" anchor="t">
            <a:spAutoFit/>
          </a:bodyPr>
          <a:lstStyle/>
          <a:p>
            <a:pPr>
              <a:lnSpc>
                <a:spcPts val="3450"/>
              </a:lnSpc>
            </a:pPr>
            <a:r>
              <a:rPr lang="en-US" sz="2300" b="1" spc="114">
                <a:solidFill>
                  <a:srgbClr val="FFFFFF"/>
                </a:solidFill>
                <a:latin typeface="Garamond"/>
              </a:rPr>
              <a:t>PYSCHOLOGY</a:t>
            </a:r>
          </a:p>
        </p:txBody>
      </p:sp>
      <p:sp>
        <p:nvSpPr>
          <p:cNvPr id="10" name="TextBox 10"/>
          <p:cNvSpPr txBox="1"/>
          <p:nvPr/>
        </p:nvSpPr>
        <p:spPr>
          <a:xfrm>
            <a:off x="14973106" y="1824106"/>
            <a:ext cx="3146962" cy="869341"/>
          </a:xfrm>
          <a:prstGeom prst="rect">
            <a:avLst/>
          </a:prstGeom>
        </p:spPr>
        <p:txBody>
          <a:bodyPr lIns="0" tIns="0" rIns="0" bIns="0" rtlCol="0" anchor="t">
            <a:spAutoFit/>
          </a:bodyPr>
          <a:lstStyle/>
          <a:p>
            <a:pPr>
              <a:lnSpc>
                <a:spcPts val="3450"/>
              </a:lnSpc>
            </a:pPr>
            <a:r>
              <a:rPr lang="en-US" sz="2300" b="1" spc="114">
                <a:solidFill>
                  <a:srgbClr val="FFFFFF"/>
                </a:solidFill>
                <a:latin typeface="Garamond"/>
              </a:rPr>
              <a:t>SOCIAL STUDIES</a:t>
            </a:r>
          </a:p>
          <a:p>
            <a:pPr>
              <a:lnSpc>
                <a:spcPts val="3450"/>
              </a:lnSpc>
            </a:pPr>
            <a:endParaRPr lang="en-US" sz="2300" b="1" spc="114">
              <a:solidFill>
                <a:srgbClr val="FFFFFF"/>
              </a:solidFill>
              <a:latin typeface="Garamond"/>
            </a:endParaRPr>
          </a:p>
        </p:txBody>
      </p:sp>
      <p:sp>
        <p:nvSpPr>
          <p:cNvPr id="11" name="AutoShape 11"/>
          <p:cNvSpPr/>
          <p:nvPr/>
        </p:nvSpPr>
        <p:spPr>
          <a:xfrm>
            <a:off x="5136931" y="50710"/>
            <a:ext cx="60325" cy="10287000"/>
          </a:xfrm>
          <a:prstGeom prst="rect">
            <a:avLst/>
          </a:prstGeom>
          <a:solidFill>
            <a:srgbClr val="FFFFFF"/>
          </a:solidFill>
        </p:spPr>
      </p:sp>
      <p:pic>
        <p:nvPicPr>
          <p:cNvPr id="12" name="Picture 12"/>
          <p:cNvPicPr>
            <a:picLocks noChangeAspect="1"/>
          </p:cNvPicPr>
          <p:nvPr/>
        </p:nvPicPr>
        <p:blipFill>
          <a:blip r:embed="rId2">
            <a:alphaModFix amt="65000"/>
          </a:blip>
          <a:srcRect l="28811" r="35968"/>
          <a:stretch>
            <a:fillRect/>
          </a:stretch>
        </p:blipFill>
        <p:spPr>
          <a:xfrm>
            <a:off x="-1377383" y="-12790"/>
            <a:ext cx="6514313" cy="10388420"/>
          </a:xfrm>
          <a:prstGeom prst="rect">
            <a:avLst/>
          </a:prstGeom>
        </p:spPr>
      </p:pic>
      <p:grpSp>
        <p:nvGrpSpPr>
          <p:cNvPr id="13" name="Group 13"/>
          <p:cNvGrpSpPr/>
          <p:nvPr/>
        </p:nvGrpSpPr>
        <p:grpSpPr>
          <a:xfrm>
            <a:off x="4735928" y="1654085"/>
            <a:ext cx="880110" cy="880110"/>
            <a:chOff x="0" y="0"/>
            <a:chExt cx="1173480" cy="1173480"/>
          </a:xfrm>
        </p:grpSpPr>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173480" cy="1173480"/>
            </a:xfrm>
            <a:prstGeom prst="rect">
              <a:avLst/>
            </a:prstGeom>
          </p:spPr>
        </p:pic>
        <p:sp>
          <p:nvSpPr>
            <p:cNvPr id="15" name="TextBox 15"/>
            <p:cNvSpPr txBox="1"/>
            <p:nvPr/>
          </p:nvSpPr>
          <p:spPr>
            <a:xfrm>
              <a:off x="266765" y="236008"/>
              <a:ext cx="639949" cy="672888"/>
            </a:xfrm>
            <a:prstGeom prst="rect">
              <a:avLst/>
            </a:prstGeom>
          </p:spPr>
          <p:txBody>
            <a:bodyPr lIns="0" tIns="0" rIns="0" bIns="0" rtlCol="0" anchor="t">
              <a:spAutoFit/>
            </a:bodyPr>
            <a:lstStyle/>
            <a:p>
              <a:pPr algn="ctr">
                <a:lnSpc>
                  <a:spcPts val="4160"/>
                </a:lnSpc>
              </a:pPr>
              <a:r>
                <a:rPr lang="en-US" sz="3200" spc="160">
                  <a:solidFill>
                    <a:srgbClr val="FFFFFF"/>
                  </a:solidFill>
                  <a:latin typeface="Aileron Regular"/>
                </a:rPr>
                <a:t>1</a:t>
              </a:r>
            </a:p>
          </p:txBody>
        </p:sp>
      </p:grpSp>
      <p:grpSp>
        <p:nvGrpSpPr>
          <p:cNvPr id="16" name="Group 16"/>
          <p:cNvGrpSpPr/>
          <p:nvPr/>
        </p:nvGrpSpPr>
        <p:grpSpPr>
          <a:xfrm>
            <a:off x="4735928" y="3721857"/>
            <a:ext cx="880110" cy="880110"/>
            <a:chOff x="0" y="0"/>
            <a:chExt cx="1173480" cy="1173480"/>
          </a:xfrm>
        </p:grpSpPr>
        <p:pic>
          <p:nvPicPr>
            <p:cNvPr id="17" name="Picture 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173480" cy="1173480"/>
            </a:xfrm>
            <a:prstGeom prst="rect">
              <a:avLst/>
            </a:prstGeom>
          </p:spPr>
        </p:pic>
        <p:sp>
          <p:nvSpPr>
            <p:cNvPr id="18" name="TextBox 18"/>
            <p:cNvSpPr txBox="1"/>
            <p:nvPr/>
          </p:nvSpPr>
          <p:spPr>
            <a:xfrm>
              <a:off x="266765" y="236008"/>
              <a:ext cx="639949" cy="672888"/>
            </a:xfrm>
            <a:prstGeom prst="rect">
              <a:avLst/>
            </a:prstGeom>
          </p:spPr>
          <p:txBody>
            <a:bodyPr lIns="0" tIns="0" rIns="0" bIns="0" rtlCol="0" anchor="t">
              <a:spAutoFit/>
            </a:bodyPr>
            <a:lstStyle/>
            <a:p>
              <a:pPr algn="ctr">
                <a:lnSpc>
                  <a:spcPts val="4160"/>
                </a:lnSpc>
              </a:pPr>
              <a:r>
                <a:rPr lang="en-US" sz="3200" spc="160">
                  <a:solidFill>
                    <a:srgbClr val="FFFFFF"/>
                  </a:solidFill>
                  <a:latin typeface="Aileron Regular"/>
                </a:rPr>
                <a:t>2</a:t>
              </a:r>
            </a:p>
          </p:txBody>
        </p:sp>
      </p:grpSp>
      <p:grpSp>
        <p:nvGrpSpPr>
          <p:cNvPr id="19" name="Group 19"/>
          <p:cNvGrpSpPr/>
          <p:nvPr/>
        </p:nvGrpSpPr>
        <p:grpSpPr>
          <a:xfrm>
            <a:off x="4735928" y="5789629"/>
            <a:ext cx="880110" cy="880110"/>
            <a:chOff x="0" y="0"/>
            <a:chExt cx="1173480" cy="1173480"/>
          </a:xfrm>
        </p:grpSpPr>
        <p:pic>
          <p:nvPicPr>
            <p:cNvPr id="20"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173480" cy="1173480"/>
            </a:xfrm>
            <a:prstGeom prst="rect">
              <a:avLst/>
            </a:prstGeom>
          </p:spPr>
        </p:pic>
        <p:sp>
          <p:nvSpPr>
            <p:cNvPr id="21" name="TextBox 21"/>
            <p:cNvSpPr txBox="1"/>
            <p:nvPr/>
          </p:nvSpPr>
          <p:spPr>
            <a:xfrm>
              <a:off x="266765" y="236008"/>
              <a:ext cx="639949" cy="672888"/>
            </a:xfrm>
            <a:prstGeom prst="rect">
              <a:avLst/>
            </a:prstGeom>
          </p:spPr>
          <p:txBody>
            <a:bodyPr lIns="0" tIns="0" rIns="0" bIns="0" rtlCol="0" anchor="t">
              <a:spAutoFit/>
            </a:bodyPr>
            <a:lstStyle/>
            <a:p>
              <a:pPr algn="ctr">
                <a:lnSpc>
                  <a:spcPts val="4160"/>
                </a:lnSpc>
              </a:pPr>
              <a:r>
                <a:rPr lang="en-US" sz="3200" spc="160">
                  <a:solidFill>
                    <a:srgbClr val="FFFFFF"/>
                  </a:solidFill>
                  <a:latin typeface="Aileron Regular"/>
                </a:rPr>
                <a:t>3</a:t>
              </a:r>
            </a:p>
          </p:txBody>
        </p:sp>
      </p:grpSp>
      <p:grpSp>
        <p:nvGrpSpPr>
          <p:cNvPr id="22" name="Group 22"/>
          <p:cNvGrpSpPr/>
          <p:nvPr/>
        </p:nvGrpSpPr>
        <p:grpSpPr>
          <a:xfrm>
            <a:off x="4735928" y="7857400"/>
            <a:ext cx="880110" cy="880110"/>
            <a:chOff x="0" y="0"/>
            <a:chExt cx="1173480" cy="1173480"/>
          </a:xfrm>
        </p:grpSpPr>
        <p:pic>
          <p:nvPicPr>
            <p:cNvPr id="23" name="Picture 2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173480" cy="1173480"/>
            </a:xfrm>
            <a:prstGeom prst="rect">
              <a:avLst/>
            </a:prstGeom>
          </p:spPr>
        </p:pic>
        <p:sp>
          <p:nvSpPr>
            <p:cNvPr id="24" name="TextBox 24"/>
            <p:cNvSpPr txBox="1"/>
            <p:nvPr/>
          </p:nvSpPr>
          <p:spPr>
            <a:xfrm>
              <a:off x="266765" y="236008"/>
              <a:ext cx="639949" cy="672888"/>
            </a:xfrm>
            <a:prstGeom prst="rect">
              <a:avLst/>
            </a:prstGeom>
          </p:spPr>
          <p:txBody>
            <a:bodyPr lIns="0" tIns="0" rIns="0" bIns="0" rtlCol="0" anchor="t">
              <a:spAutoFit/>
            </a:bodyPr>
            <a:lstStyle/>
            <a:p>
              <a:pPr algn="ctr">
                <a:lnSpc>
                  <a:spcPts val="4160"/>
                </a:lnSpc>
              </a:pPr>
              <a:r>
                <a:rPr lang="en-US" sz="3200" spc="160">
                  <a:solidFill>
                    <a:srgbClr val="FFFFFF"/>
                  </a:solidFill>
                  <a:latin typeface="Aileron Regular"/>
                </a:rPr>
                <a:t>4</a:t>
              </a:r>
            </a:p>
          </p:txBody>
        </p:sp>
      </p:grpSp>
      <p:grpSp>
        <p:nvGrpSpPr>
          <p:cNvPr id="25" name="Group 25"/>
          <p:cNvGrpSpPr/>
          <p:nvPr/>
        </p:nvGrpSpPr>
        <p:grpSpPr>
          <a:xfrm>
            <a:off x="13852941" y="1630013"/>
            <a:ext cx="880110" cy="884440"/>
            <a:chOff x="0" y="0"/>
            <a:chExt cx="1173480" cy="1179253"/>
          </a:xfrm>
        </p:grpSpPr>
        <p:pic>
          <p:nvPicPr>
            <p:cNvPr id="26" name="Picture 2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44" r="244"/>
            <a:stretch>
              <a:fillRect/>
            </a:stretch>
          </p:blipFill>
          <p:spPr>
            <a:xfrm>
              <a:off x="0" y="0"/>
              <a:ext cx="1173480" cy="1179253"/>
            </a:xfrm>
            <a:prstGeom prst="rect">
              <a:avLst/>
            </a:prstGeom>
          </p:spPr>
        </p:pic>
        <p:sp>
          <p:nvSpPr>
            <p:cNvPr id="27" name="TextBox 27"/>
            <p:cNvSpPr txBox="1"/>
            <p:nvPr/>
          </p:nvSpPr>
          <p:spPr>
            <a:xfrm>
              <a:off x="266765" y="236008"/>
              <a:ext cx="639949" cy="678661"/>
            </a:xfrm>
            <a:prstGeom prst="rect">
              <a:avLst/>
            </a:prstGeom>
          </p:spPr>
          <p:txBody>
            <a:bodyPr lIns="0" tIns="0" rIns="0" bIns="0" rtlCol="0" anchor="t">
              <a:spAutoFit/>
            </a:bodyPr>
            <a:lstStyle/>
            <a:p>
              <a:pPr algn="ctr">
                <a:lnSpc>
                  <a:spcPts val="4160"/>
                </a:lnSpc>
              </a:pPr>
              <a:r>
                <a:rPr lang="en-US" sz="3200" spc="160">
                  <a:solidFill>
                    <a:srgbClr val="FFFFFF"/>
                  </a:solidFill>
                  <a:latin typeface="Aileron Regular"/>
                </a:rPr>
                <a:t>9</a:t>
              </a:r>
            </a:p>
          </p:txBody>
        </p:sp>
      </p:grpSp>
      <p:grpSp>
        <p:nvGrpSpPr>
          <p:cNvPr id="28" name="Group 28"/>
          <p:cNvGrpSpPr/>
          <p:nvPr/>
        </p:nvGrpSpPr>
        <p:grpSpPr>
          <a:xfrm>
            <a:off x="13852941" y="3847369"/>
            <a:ext cx="880110" cy="836295"/>
            <a:chOff x="0" y="0"/>
            <a:chExt cx="1173480" cy="1115060"/>
          </a:xfrm>
        </p:grpSpPr>
        <p:pic>
          <p:nvPicPr>
            <p:cNvPr id="29" name="Picture 2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489" b="2489"/>
            <a:stretch>
              <a:fillRect/>
            </a:stretch>
          </p:blipFill>
          <p:spPr>
            <a:xfrm>
              <a:off x="0" y="0"/>
              <a:ext cx="1173480" cy="1115060"/>
            </a:xfrm>
            <a:prstGeom prst="rect">
              <a:avLst/>
            </a:prstGeom>
          </p:spPr>
        </p:pic>
        <p:sp>
          <p:nvSpPr>
            <p:cNvPr id="30" name="TextBox 30"/>
            <p:cNvSpPr txBox="1"/>
            <p:nvPr/>
          </p:nvSpPr>
          <p:spPr>
            <a:xfrm>
              <a:off x="266765" y="236008"/>
              <a:ext cx="639949" cy="614468"/>
            </a:xfrm>
            <a:prstGeom prst="rect">
              <a:avLst/>
            </a:prstGeom>
          </p:spPr>
          <p:txBody>
            <a:bodyPr lIns="0" tIns="0" rIns="0" bIns="0" rtlCol="0" anchor="t">
              <a:spAutoFit/>
            </a:bodyPr>
            <a:lstStyle/>
            <a:p>
              <a:pPr algn="ctr">
                <a:lnSpc>
                  <a:spcPts val="3769"/>
                </a:lnSpc>
              </a:pPr>
              <a:r>
                <a:rPr lang="en-US" sz="2899" spc="144">
                  <a:solidFill>
                    <a:srgbClr val="FFFFFF"/>
                  </a:solidFill>
                  <a:latin typeface="Aileron Regular"/>
                </a:rPr>
                <a:t>10</a:t>
              </a:r>
            </a:p>
          </p:txBody>
        </p:sp>
      </p:grpSp>
      <p:grpSp>
        <p:nvGrpSpPr>
          <p:cNvPr id="31" name="Group 31"/>
          <p:cNvGrpSpPr/>
          <p:nvPr/>
        </p:nvGrpSpPr>
        <p:grpSpPr>
          <a:xfrm>
            <a:off x="13918981" y="5833444"/>
            <a:ext cx="880110" cy="836295"/>
            <a:chOff x="0" y="0"/>
            <a:chExt cx="1173480" cy="1115060"/>
          </a:xfrm>
        </p:grpSpPr>
        <p:pic>
          <p:nvPicPr>
            <p:cNvPr id="32" name="Picture 3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2489" b="2489"/>
            <a:stretch>
              <a:fillRect/>
            </a:stretch>
          </p:blipFill>
          <p:spPr>
            <a:xfrm>
              <a:off x="0" y="0"/>
              <a:ext cx="1173480" cy="1115060"/>
            </a:xfrm>
            <a:prstGeom prst="rect">
              <a:avLst/>
            </a:prstGeom>
          </p:spPr>
        </p:pic>
        <p:sp>
          <p:nvSpPr>
            <p:cNvPr id="33" name="TextBox 33"/>
            <p:cNvSpPr txBox="1"/>
            <p:nvPr/>
          </p:nvSpPr>
          <p:spPr>
            <a:xfrm>
              <a:off x="266765" y="236008"/>
              <a:ext cx="639949" cy="614468"/>
            </a:xfrm>
            <a:prstGeom prst="rect">
              <a:avLst/>
            </a:prstGeom>
          </p:spPr>
          <p:txBody>
            <a:bodyPr lIns="0" tIns="0" rIns="0" bIns="0" rtlCol="0" anchor="t">
              <a:spAutoFit/>
            </a:bodyPr>
            <a:lstStyle/>
            <a:p>
              <a:pPr algn="ctr">
                <a:lnSpc>
                  <a:spcPts val="3769"/>
                </a:lnSpc>
              </a:pPr>
              <a:r>
                <a:rPr lang="en-US" sz="2899" spc="144">
                  <a:solidFill>
                    <a:srgbClr val="FFFFFF"/>
                  </a:solidFill>
                  <a:latin typeface="Aileron Regular"/>
                </a:rPr>
                <a:t>11</a:t>
              </a:r>
            </a:p>
          </p:txBody>
        </p:sp>
      </p:grpSp>
      <p:grpSp>
        <p:nvGrpSpPr>
          <p:cNvPr id="34" name="Group 34"/>
          <p:cNvGrpSpPr/>
          <p:nvPr/>
        </p:nvGrpSpPr>
        <p:grpSpPr>
          <a:xfrm>
            <a:off x="209550" y="707231"/>
            <a:ext cx="4713156" cy="1982005"/>
            <a:chOff x="0" y="-28575"/>
            <a:chExt cx="6284207" cy="2642673"/>
          </a:xfrm>
        </p:grpSpPr>
        <p:sp>
          <p:nvSpPr>
            <p:cNvPr id="35" name="TextBox 35"/>
            <p:cNvSpPr txBox="1"/>
            <p:nvPr/>
          </p:nvSpPr>
          <p:spPr>
            <a:xfrm>
              <a:off x="0" y="-28575"/>
              <a:ext cx="6182607" cy="2176493"/>
            </a:xfrm>
            <a:prstGeom prst="rect">
              <a:avLst/>
            </a:prstGeom>
          </p:spPr>
          <p:txBody>
            <a:bodyPr wrap="square" lIns="0" tIns="0" rIns="0" bIns="0" rtlCol="0" anchor="t">
              <a:spAutoFit/>
            </a:bodyPr>
            <a:lstStyle/>
            <a:p>
              <a:pPr>
                <a:lnSpc>
                  <a:spcPts val="4189"/>
                </a:lnSpc>
              </a:pPr>
              <a:r>
                <a:rPr lang="en-US" sz="4200" b="1" spc="96">
                  <a:solidFill>
                    <a:srgbClr val="FFAD1D"/>
                  </a:solidFill>
                  <a:latin typeface="Garamond"/>
                </a:rPr>
                <a:t>11 MAJORS &amp; POTENTIAL MAJORS</a:t>
              </a:r>
            </a:p>
          </p:txBody>
        </p:sp>
        <p:sp>
          <p:nvSpPr>
            <p:cNvPr id="36" name="TextBox 36"/>
            <p:cNvSpPr txBox="1"/>
            <p:nvPr/>
          </p:nvSpPr>
          <p:spPr>
            <a:xfrm>
              <a:off x="0" y="2208852"/>
              <a:ext cx="6284207" cy="405246"/>
            </a:xfrm>
            <a:prstGeom prst="rect">
              <a:avLst/>
            </a:prstGeom>
          </p:spPr>
          <p:txBody>
            <a:bodyPr lIns="0" tIns="0" rIns="0" bIns="0" rtlCol="0" anchor="t">
              <a:spAutoFit/>
            </a:bodyPr>
            <a:lstStyle/>
            <a:p>
              <a:pPr>
                <a:lnSpc>
                  <a:spcPts val="2551"/>
                </a:lnSpc>
              </a:pPr>
              <a:endParaRPr/>
            </a:p>
          </p:txBody>
        </p:sp>
      </p:grpSp>
      <p:sp>
        <p:nvSpPr>
          <p:cNvPr id="37" name="AutoShape 37"/>
          <p:cNvSpPr/>
          <p:nvPr/>
        </p:nvSpPr>
        <p:spPr>
          <a:xfrm>
            <a:off x="0" y="10160000"/>
            <a:ext cx="2095500" cy="127000"/>
          </a:xfrm>
          <a:prstGeom prst="rect">
            <a:avLst/>
          </a:prstGeom>
          <a:solidFill>
            <a:srgbClr val="37C9EF"/>
          </a:solidFill>
        </p:spPr>
      </p:sp>
      <p:sp>
        <p:nvSpPr>
          <p:cNvPr id="38" name="AutoShape 38"/>
          <p:cNvSpPr/>
          <p:nvPr/>
        </p:nvSpPr>
        <p:spPr>
          <a:xfrm>
            <a:off x="9665214" y="114210"/>
            <a:ext cx="60325" cy="10287000"/>
          </a:xfrm>
          <a:prstGeom prst="rect">
            <a:avLst/>
          </a:prstGeom>
          <a:solidFill>
            <a:srgbClr val="FFFFFF"/>
          </a:solidFill>
        </p:spPr>
      </p:sp>
      <p:sp>
        <p:nvSpPr>
          <p:cNvPr id="39" name="AutoShape 39"/>
          <p:cNvSpPr/>
          <p:nvPr/>
        </p:nvSpPr>
        <p:spPr>
          <a:xfrm>
            <a:off x="2199519" y="-12790"/>
            <a:ext cx="16192500" cy="127000"/>
          </a:xfrm>
          <a:prstGeom prst="rect">
            <a:avLst/>
          </a:prstGeom>
          <a:solidFill>
            <a:srgbClr val="37C9EF"/>
          </a:solidFill>
        </p:spPr>
      </p:sp>
      <p:sp>
        <p:nvSpPr>
          <p:cNvPr id="40" name="TextBox 40"/>
          <p:cNvSpPr txBox="1"/>
          <p:nvPr/>
        </p:nvSpPr>
        <p:spPr>
          <a:xfrm>
            <a:off x="10295769" y="998652"/>
            <a:ext cx="3146962" cy="420500"/>
          </a:xfrm>
          <a:prstGeom prst="rect">
            <a:avLst/>
          </a:prstGeom>
        </p:spPr>
        <p:txBody>
          <a:bodyPr lIns="0" tIns="0" rIns="0" bIns="0" rtlCol="0" anchor="t">
            <a:spAutoFit/>
          </a:bodyPr>
          <a:lstStyle/>
          <a:p>
            <a:pPr>
              <a:lnSpc>
                <a:spcPts val="3450"/>
              </a:lnSpc>
            </a:pPr>
            <a:r>
              <a:rPr lang="en-US" sz="2300" b="1" spc="114">
                <a:solidFill>
                  <a:srgbClr val="FFFFFF"/>
                </a:solidFill>
                <a:latin typeface="Garamond"/>
              </a:rPr>
              <a:t>HISTORY</a:t>
            </a:r>
          </a:p>
        </p:txBody>
      </p:sp>
      <p:sp>
        <p:nvSpPr>
          <p:cNvPr id="41" name="TextBox 41"/>
          <p:cNvSpPr txBox="1"/>
          <p:nvPr/>
        </p:nvSpPr>
        <p:spPr>
          <a:xfrm>
            <a:off x="10295769" y="2596270"/>
            <a:ext cx="3584160" cy="868315"/>
          </a:xfrm>
          <a:prstGeom prst="rect">
            <a:avLst/>
          </a:prstGeom>
        </p:spPr>
        <p:txBody>
          <a:bodyPr lIns="0" tIns="0" rIns="0" bIns="0" rtlCol="0" anchor="t">
            <a:spAutoFit/>
          </a:bodyPr>
          <a:lstStyle/>
          <a:p>
            <a:pPr>
              <a:lnSpc>
                <a:spcPts val="3450"/>
              </a:lnSpc>
            </a:pPr>
            <a:r>
              <a:rPr lang="en-US" sz="2300" b="1" spc="114">
                <a:solidFill>
                  <a:srgbClr val="FFFFFF"/>
                </a:solidFill>
                <a:latin typeface="Garamond"/>
              </a:rPr>
              <a:t>INTEGRATED SCIENCE</a:t>
            </a:r>
          </a:p>
        </p:txBody>
      </p:sp>
      <p:sp>
        <p:nvSpPr>
          <p:cNvPr id="42" name="TextBox 42"/>
          <p:cNvSpPr txBox="1"/>
          <p:nvPr/>
        </p:nvSpPr>
        <p:spPr>
          <a:xfrm>
            <a:off x="10295769" y="4839888"/>
            <a:ext cx="3146962" cy="419474"/>
          </a:xfrm>
          <a:prstGeom prst="rect">
            <a:avLst/>
          </a:prstGeom>
        </p:spPr>
        <p:txBody>
          <a:bodyPr lIns="0" tIns="0" rIns="0" bIns="0" rtlCol="0" anchor="t">
            <a:spAutoFit/>
          </a:bodyPr>
          <a:lstStyle/>
          <a:p>
            <a:pPr>
              <a:lnSpc>
                <a:spcPts val="3450"/>
              </a:lnSpc>
            </a:pPr>
            <a:r>
              <a:rPr lang="en-US" sz="2300" b="1" spc="114">
                <a:solidFill>
                  <a:srgbClr val="FFFFFF"/>
                </a:solidFill>
                <a:latin typeface="Garamond"/>
              </a:rPr>
              <a:t>LITERATURE</a:t>
            </a:r>
          </a:p>
        </p:txBody>
      </p:sp>
      <p:grpSp>
        <p:nvGrpSpPr>
          <p:cNvPr id="43" name="Group 43"/>
          <p:cNvGrpSpPr/>
          <p:nvPr/>
        </p:nvGrpSpPr>
        <p:grpSpPr>
          <a:xfrm>
            <a:off x="9225159" y="769646"/>
            <a:ext cx="880110" cy="884440"/>
            <a:chOff x="0" y="0"/>
            <a:chExt cx="1173480" cy="1179253"/>
          </a:xfrm>
        </p:grpSpPr>
        <p:pic>
          <p:nvPicPr>
            <p:cNvPr id="44" name="Picture 4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44" r="244"/>
            <a:stretch>
              <a:fillRect/>
            </a:stretch>
          </p:blipFill>
          <p:spPr>
            <a:xfrm>
              <a:off x="0" y="0"/>
              <a:ext cx="1173480" cy="1179253"/>
            </a:xfrm>
            <a:prstGeom prst="rect">
              <a:avLst/>
            </a:prstGeom>
          </p:spPr>
        </p:pic>
        <p:sp>
          <p:nvSpPr>
            <p:cNvPr id="45" name="TextBox 45"/>
            <p:cNvSpPr txBox="1"/>
            <p:nvPr/>
          </p:nvSpPr>
          <p:spPr>
            <a:xfrm>
              <a:off x="266765" y="236008"/>
              <a:ext cx="639949" cy="678661"/>
            </a:xfrm>
            <a:prstGeom prst="rect">
              <a:avLst/>
            </a:prstGeom>
          </p:spPr>
          <p:txBody>
            <a:bodyPr lIns="0" tIns="0" rIns="0" bIns="0" rtlCol="0" anchor="t">
              <a:spAutoFit/>
            </a:bodyPr>
            <a:lstStyle/>
            <a:p>
              <a:pPr algn="ctr">
                <a:lnSpc>
                  <a:spcPts val="4160"/>
                </a:lnSpc>
              </a:pPr>
              <a:r>
                <a:rPr lang="en-US" sz="3200" spc="160">
                  <a:solidFill>
                    <a:srgbClr val="FFFFFF"/>
                  </a:solidFill>
                  <a:latin typeface="Aileron Regular"/>
                </a:rPr>
                <a:t>5</a:t>
              </a:r>
            </a:p>
          </p:txBody>
        </p:sp>
      </p:grpSp>
      <p:grpSp>
        <p:nvGrpSpPr>
          <p:cNvPr id="46" name="Group 46"/>
          <p:cNvGrpSpPr/>
          <p:nvPr/>
        </p:nvGrpSpPr>
        <p:grpSpPr>
          <a:xfrm>
            <a:off x="9225159" y="2567902"/>
            <a:ext cx="880110" cy="884440"/>
            <a:chOff x="0" y="0"/>
            <a:chExt cx="1173480" cy="1179253"/>
          </a:xfrm>
        </p:grpSpPr>
        <p:pic>
          <p:nvPicPr>
            <p:cNvPr id="47" name="Picture 4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44" r="244"/>
            <a:stretch>
              <a:fillRect/>
            </a:stretch>
          </p:blipFill>
          <p:spPr>
            <a:xfrm>
              <a:off x="0" y="0"/>
              <a:ext cx="1173480" cy="1179253"/>
            </a:xfrm>
            <a:prstGeom prst="rect">
              <a:avLst/>
            </a:prstGeom>
          </p:spPr>
        </p:pic>
        <p:sp>
          <p:nvSpPr>
            <p:cNvPr id="48" name="TextBox 48"/>
            <p:cNvSpPr txBox="1"/>
            <p:nvPr/>
          </p:nvSpPr>
          <p:spPr>
            <a:xfrm>
              <a:off x="266765" y="236008"/>
              <a:ext cx="639949" cy="678661"/>
            </a:xfrm>
            <a:prstGeom prst="rect">
              <a:avLst/>
            </a:prstGeom>
          </p:spPr>
          <p:txBody>
            <a:bodyPr lIns="0" tIns="0" rIns="0" bIns="0" rtlCol="0" anchor="t">
              <a:spAutoFit/>
            </a:bodyPr>
            <a:lstStyle/>
            <a:p>
              <a:pPr algn="ctr">
                <a:lnSpc>
                  <a:spcPts val="4160"/>
                </a:lnSpc>
              </a:pPr>
              <a:r>
                <a:rPr lang="en-US" sz="3200" spc="160">
                  <a:solidFill>
                    <a:srgbClr val="FFFFFF"/>
                  </a:solidFill>
                  <a:latin typeface="Aileron Regular"/>
                </a:rPr>
                <a:t>6</a:t>
              </a:r>
            </a:p>
          </p:txBody>
        </p:sp>
      </p:grpSp>
      <p:grpSp>
        <p:nvGrpSpPr>
          <p:cNvPr id="49" name="Group 49"/>
          <p:cNvGrpSpPr/>
          <p:nvPr/>
        </p:nvGrpSpPr>
        <p:grpSpPr>
          <a:xfrm>
            <a:off x="9225159" y="4635673"/>
            <a:ext cx="880110" cy="884440"/>
            <a:chOff x="0" y="0"/>
            <a:chExt cx="1173480" cy="1179253"/>
          </a:xfrm>
        </p:grpSpPr>
        <p:pic>
          <p:nvPicPr>
            <p:cNvPr id="50" name="Picture 5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44" r="244"/>
            <a:stretch>
              <a:fillRect/>
            </a:stretch>
          </p:blipFill>
          <p:spPr>
            <a:xfrm>
              <a:off x="0" y="0"/>
              <a:ext cx="1173480" cy="1179253"/>
            </a:xfrm>
            <a:prstGeom prst="rect">
              <a:avLst/>
            </a:prstGeom>
          </p:spPr>
        </p:pic>
        <p:sp>
          <p:nvSpPr>
            <p:cNvPr id="51" name="TextBox 51"/>
            <p:cNvSpPr txBox="1"/>
            <p:nvPr/>
          </p:nvSpPr>
          <p:spPr>
            <a:xfrm>
              <a:off x="266765" y="236008"/>
              <a:ext cx="639949" cy="678661"/>
            </a:xfrm>
            <a:prstGeom prst="rect">
              <a:avLst/>
            </a:prstGeom>
          </p:spPr>
          <p:txBody>
            <a:bodyPr lIns="0" tIns="0" rIns="0" bIns="0" rtlCol="0" anchor="t">
              <a:spAutoFit/>
            </a:bodyPr>
            <a:lstStyle/>
            <a:p>
              <a:pPr algn="ctr">
                <a:lnSpc>
                  <a:spcPts val="4160"/>
                </a:lnSpc>
              </a:pPr>
              <a:r>
                <a:rPr lang="en-US" sz="3200" spc="160">
                  <a:solidFill>
                    <a:srgbClr val="FFFFFF"/>
                  </a:solidFill>
                  <a:latin typeface="Aileron Regular"/>
                </a:rPr>
                <a:t>7</a:t>
              </a:r>
            </a:p>
          </p:txBody>
        </p:sp>
      </p:grpSp>
      <p:sp>
        <p:nvSpPr>
          <p:cNvPr id="55" name="TextBox 55"/>
          <p:cNvSpPr txBox="1"/>
          <p:nvPr/>
        </p:nvSpPr>
        <p:spPr>
          <a:xfrm>
            <a:off x="15251529" y="5834182"/>
            <a:ext cx="2575462" cy="868315"/>
          </a:xfrm>
          <a:prstGeom prst="rect">
            <a:avLst/>
          </a:prstGeom>
        </p:spPr>
        <p:txBody>
          <a:bodyPr lIns="0" tIns="0" rIns="0" bIns="0" rtlCol="0" anchor="t">
            <a:spAutoFit/>
          </a:bodyPr>
          <a:lstStyle/>
          <a:p>
            <a:pPr>
              <a:lnSpc>
                <a:spcPts val="3450"/>
              </a:lnSpc>
            </a:pPr>
            <a:r>
              <a:rPr lang="en-US" sz="2300" b="1" spc="114">
                <a:solidFill>
                  <a:srgbClr val="FFFFFF"/>
                </a:solidFill>
                <a:latin typeface="Garamond"/>
              </a:rPr>
              <a:t>MATHEMATICS</a:t>
            </a:r>
          </a:p>
          <a:p>
            <a:pPr>
              <a:lnSpc>
                <a:spcPts val="3450"/>
              </a:lnSpc>
            </a:pPr>
            <a:r>
              <a:rPr lang="en-US" sz="2300" b="1" spc="114">
                <a:solidFill>
                  <a:srgbClr val="FFFFFF"/>
                </a:solidFill>
                <a:latin typeface="Garamond"/>
              </a:rPr>
              <a:t>(potential)</a:t>
            </a:r>
          </a:p>
        </p:txBody>
      </p:sp>
      <p:grpSp>
        <p:nvGrpSpPr>
          <p:cNvPr id="56" name="Group 56"/>
          <p:cNvGrpSpPr/>
          <p:nvPr/>
        </p:nvGrpSpPr>
        <p:grpSpPr>
          <a:xfrm>
            <a:off x="9225159" y="6807399"/>
            <a:ext cx="880110" cy="884440"/>
            <a:chOff x="0" y="0"/>
            <a:chExt cx="1173480" cy="1179253"/>
          </a:xfrm>
        </p:grpSpPr>
        <p:pic>
          <p:nvPicPr>
            <p:cNvPr id="57" name="Picture 5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44" r="244"/>
            <a:stretch>
              <a:fillRect/>
            </a:stretch>
          </p:blipFill>
          <p:spPr>
            <a:xfrm>
              <a:off x="0" y="0"/>
              <a:ext cx="1173480" cy="1179253"/>
            </a:xfrm>
            <a:prstGeom prst="rect">
              <a:avLst/>
            </a:prstGeom>
          </p:spPr>
        </p:pic>
        <p:sp>
          <p:nvSpPr>
            <p:cNvPr id="58" name="TextBox 58"/>
            <p:cNvSpPr txBox="1"/>
            <p:nvPr/>
          </p:nvSpPr>
          <p:spPr>
            <a:xfrm>
              <a:off x="266765" y="236008"/>
              <a:ext cx="639949" cy="678661"/>
            </a:xfrm>
            <a:prstGeom prst="rect">
              <a:avLst/>
            </a:prstGeom>
          </p:spPr>
          <p:txBody>
            <a:bodyPr lIns="0" tIns="0" rIns="0" bIns="0" rtlCol="0" anchor="t">
              <a:spAutoFit/>
            </a:bodyPr>
            <a:lstStyle/>
            <a:p>
              <a:pPr algn="ctr">
                <a:lnSpc>
                  <a:spcPts val="4160"/>
                </a:lnSpc>
              </a:pPr>
              <a:r>
                <a:rPr lang="en-US" sz="3200" spc="160">
                  <a:solidFill>
                    <a:srgbClr val="FFFFFF"/>
                  </a:solidFill>
                  <a:latin typeface="Aileron Regular"/>
                </a:rPr>
                <a:t>8</a:t>
              </a:r>
            </a:p>
          </p:txBody>
        </p:sp>
      </p:grpSp>
      <p:sp>
        <p:nvSpPr>
          <p:cNvPr id="59" name="TextBox 59"/>
          <p:cNvSpPr txBox="1"/>
          <p:nvPr/>
        </p:nvSpPr>
        <p:spPr>
          <a:xfrm>
            <a:off x="10295769" y="7036406"/>
            <a:ext cx="3623212" cy="419474"/>
          </a:xfrm>
          <a:prstGeom prst="rect">
            <a:avLst/>
          </a:prstGeom>
        </p:spPr>
        <p:txBody>
          <a:bodyPr lIns="0" tIns="0" rIns="0" bIns="0" rtlCol="0" anchor="t">
            <a:spAutoFit/>
          </a:bodyPr>
          <a:lstStyle/>
          <a:p>
            <a:pPr>
              <a:lnSpc>
                <a:spcPts val="3450"/>
              </a:lnSpc>
            </a:pPr>
            <a:r>
              <a:rPr lang="en-US" sz="2300" b="1" spc="114">
                <a:solidFill>
                  <a:srgbClr val="FFFFFF"/>
                </a:solidFill>
                <a:latin typeface="Garamond"/>
              </a:rPr>
              <a:t>VIETNAM STUDIES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a:stretch>
            <a:fillRect/>
          </a:stretch>
        </p:blipFill>
        <p:spPr>
          <a:xfrm>
            <a:off x="-878404" y="1802699"/>
            <a:ext cx="10022404" cy="6681602"/>
          </a:xfrm>
          <a:prstGeom prst="rect">
            <a:avLst/>
          </a:prstGeom>
        </p:spPr>
      </p:pic>
      <p:sp>
        <p:nvSpPr>
          <p:cNvPr id="3" name="AutoShape 3"/>
          <p:cNvSpPr/>
          <p:nvPr/>
        </p:nvSpPr>
        <p:spPr>
          <a:xfrm rot="877649">
            <a:off x="7316485" y="-1268162"/>
            <a:ext cx="12251331" cy="13513775"/>
          </a:xfrm>
          <a:prstGeom prst="rect">
            <a:avLst/>
          </a:prstGeom>
          <a:solidFill>
            <a:srgbClr val="091867"/>
          </a:solidFill>
        </p:spPr>
      </p:sp>
      <p:sp>
        <p:nvSpPr>
          <p:cNvPr id="4" name="TextBox 4"/>
          <p:cNvSpPr txBox="1"/>
          <p:nvPr/>
        </p:nvSpPr>
        <p:spPr>
          <a:xfrm>
            <a:off x="8850487" y="1677353"/>
            <a:ext cx="8408813" cy="513773"/>
          </a:xfrm>
          <a:prstGeom prst="rect">
            <a:avLst/>
          </a:prstGeom>
        </p:spPr>
        <p:txBody>
          <a:bodyPr lIns="0" tIns="0" rIns="0" bIns="0" rtlCol="0" anchor="t">
            <a:spAutoFit/>
          </a:bodyPr>
          <a:lstStyle/>
          <a:p>
            <a:pPr algn="l">
              <a:lnSpc>
                <a:spcPts val="4079"/>
              </a:lnSpc>
            </a:pPr>
            <a:r>
              <a:rPr lang="en-US" sz="3350" b="1" spc="67">
                <a:solidFill>
                  <a:srgbClr val="FFAD1D"/>
                </a:solidFill>
                <a:latin typeface="Garamond"/>
              </a:rPr>
              <a:t>EXPERIENTIAL LEARNING</a:t>
            </a:r>
          </a:p>
        </p:txBody>
      </p:sp>
      <p:sp>
        <p:nvSpPr>
          <p:cNvPr id="5" name="TextBox 5"/>
          <p:cNvSpPr txBox="1"/>
          <p:nvPr/>
        </p:nvSpPr>
        <p:spPr>
          <a:xfrm>
            <a:off x="8850487" y="2564072"/>
            <a:ext cx="7784094" cy="4574522"/>
          </a:xfrm>
          <a:prstGeom prst="rect">
            <a:avLst/>
          </a:prstGeom>
        </p:spPr>
        <p:txBody>
          <a:bodyPr lIns="0" tIns="0" rIns="0" bIns="0" rtlCol="0" anchor="t">
            <a:spAutoFit/>
          </a:bodyPr>
          <a:lstStyle/>
          <a:p>
            <a:pPr algn="just">
              <a:lnSpc>
                <a:spcPts val="4479"/>
              </a:lnSpc>
            </a:pPr>
            <a:r>
              <a:rPr lang="en-US" sz="2800" spc="140">
                <a:solidFill>
                  <a:srgbClr val="FFFFFF"/>
                </a:solidFill>
                <a:latin typeface="Garamond"/>
              </a:rPr>
              <a:t>All students are required to complete some experiential learning (EL) credits. Students can choose to complete their EL on or off campus depending on the activity. Supporting their EL, all students take a one-semester, 90-minute per week corresponding class. The EL can fall in one of the following categories: Internship, Service Learning, or Guided Independent Research. </a:t>
            </a:r>
          </a:p>
        </p:txBody>
      </p:sp>
      <p:sp>
        <p:nvSpPr>
          <p:cNvPr id="6" name="AutoShape 6"/>
          <p:cNvSpPr/>
          <p:nvPr/>
        </p:nvSpPr>
        <p:spPr>
          <a:xfrm rot="5400000">
            <a:off x="6802372" y="5364864"/>
            <a:ext cx="9525" cy="6248400"/>
          </a:xfrm>
          <a:prstGeom prst="rect">
            <a:avLst/>
          </a:prstGeom>
          <a:solidFill>
            <a:srgbClr val="FFAD1D"/>
          </a:solidFill>
        </p:spPr>
      </p:sp>
      <p:pic>
        <p:nvPicPr>
          <p:cNvPr id="7" name="Picture 6" descr="A picture containing text, porcelain&#10;&#10;Description automatically generated">
            <a:extLst>
              <a:ext uri="{FF2B5EF4-FFF2-40B4-BE49-F238E27FC236}">
                <a16:creationId xmlns:a16="http://schemas.microsoft.com/office/drawing/2014/main" id="{F42255F7-19A6-4DB3-A231-AE630904D256}"/>
              </a:ext>
            </a:extLst>
          </p:cNvPr>
          <p:cNvPicPr>
            <a:picLocks noChangeAspect="1"/>
          </p:cNvPicPr>
          <p:nvPr/>
        </p:nvPicPr>
        <p:blipFill>
          <a:blip r:embed="rId3"/>
          <a:srcRect t="62" b="62"/>
          <a:stretch>
            <a:fillRect/>
          </a:stretch>
        </p:blipFill>
        <p:spPr>
          <a:xfrm>
            <a:off x="858766" y="564340"/>
            <a:ext cx="910808" cy="90966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r="882"/>
          <a:stretch>
            <a:fillRect/>
          </a:stretch>
        </p:blipFill>
        <p:spPr>
          <a:xfrm>
            <a:off x="0" y="-282571"/>
            <a:ext cx="9136737" cy="6141577"/>
          </a:xfrm>
          <a:prstGeom prst="rect">
            <a:avLst/>
          </a:prstGeom>
        </p:spPr>
      </p:pic>
      <p:grpSp>
        <p:nvGrpSpPr>
          <p:cNvPr id="3" name="Group 3"/>
          <p:cNvGrpSpPr/>
          <p:nvPr/>
        </p:nvGrpSpPr>
        <p:grpSpPr>
          <a:xfrm>
            <a:off x="-283655" y="3887378"/>
            <a:ext cx="9420392" cy="6839556"/>
            <a:chOff x="0" y="0"/>
            <a:chExt cx="1826707" cy="1326257"/>
          </a:xfrm>
        </p:grpSpPr>
        <p:sp>
          <p:nvSpPr>
            <p:cNvPr id="4" name="Freeform 4"/>
            <p:cNvSpPr/>
            <p:nvPr/>
          </p:nvSpPr>
          <p:spPr>
            <a:xfrm>
              <a:off x="0" y="0"/>
              <a:ext cx="1826707" cy="1326257"/>
            </a:xfrm>
            <a:custGeom>
              <a:avLst/>
              <a:gdLst/>
              <a:ahLst/>
              <a:cxnLst/>
              <a:rect l="l" t="t" r="r" b="b"/>
              <a:pathLst>
                <a:path w="1826707" h="1326257">
                  <a:moveTo>
                    <a:pt x="0" y="0"/>
                  </a:moveTo>
                  <a:lnTo>
                    <a:pt x="1826707" y="0"/>
                  </a:lnTo>
                  <a:lnTo>
                    <a:pt x="1826707" y="1326257"/>
                  </a:lnTo>
                  <a:lnTo>
                    <a:pt x="0" y="1326257"/>
                  </a:lnTo>
                  <a:close/>
                </a:path>
              </a:pathLst>
            </a:custGeom>
            <a:solidFill>
              <a:srgbClr val="00196E"/>
            </a:solidFill>
          </p:spPr>
        </p:sp>
      </p:grpSp>
      <p:grpSp>
        <p:nvGrpSpPr>
          <p:cNvPr id="5" name="Group 5"/>
          <p:cNvGrpSpPr/>
          <p:nvPr/>
        </p:nvGrpSpPr>
        <p:grpSpPr>
          <a:xfrm rot="5400000">
            <a:off x="11772886" y="5295471"/>
            <a:ext cx="11333645" cy="148253"/>
            <a:chOff x="0" y="0"/>
            <a:chExt cx="43690120" cy="571500"/>
          </a:xfrm>
        </p:grpSpPr>
        <p:sp>
          <p:nvSpPr>
            <p:cNvPr id="6" name="Freeform 6"/>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grpSp>
        <p:nvGrpSpPr>
          <p:cNvPr id="7" name="Group 7"/>
          <p:cNvGrpSpPr/>
          <p:nvPr/>
        </p:nvGrpSpPr>
        <p:grpSpPr>
          <a:xfrm rot="5400000">
            <a:off x="773370" y="3813252"/>
            <a:ext cx="1046645" cy="148253"/>
            <a:chOff x="0" y="0"/>
            <a:chExt cx="4034716" cy="571500"/>
          </a:xfrm>
        </p:grpSpPr>
        <p:sp>
          <p:nvSpPr>
            <p:cNvPr id="8" name="Freeform 8"/>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FFAD1D"/>
            </a:solidFill>
          </p:spPr>
        </p:sp>
      </p:grpSp>
      <p:grpSp>
        <p:nvGrpSpPr>
          <p:cNvPr id="9" name="Group 9"/>
          <p:cNvGrpSpPr/>
          <p:nvPr/>
        </p:nvGrpSpPr>
        <p:grpSpPr>
          <a:xfrm rot="5400000">
            <a:off x="16746874" y="9534693"/>
            <a:ext cx="1356361" cy="148253"/>
            <a:chOff x="0" y="0"/>
            <a:chExt cx="5228642" cy="571500"/>
          </a:xfrm>
        </p:grpSpPr>
        <p:sp>
          <p:nvSpPr>
            <p:cNvPr id="10" name="Freeform 10"/>
            <p:cNvSpPr/>
            <p:nvPr/>
          </p:nvSpPr>
          <p:spPr>
            <a:xfrm>
              <a:off x="0" y="255270"/>
              <a:ext cx="5228642" cy="69850"/>
            </a:xfrm>
            <a:custGeom>
              <a:avLst/>
              <a:gdLst/>
              <a:ahLst/>
              <a:cxnLst/>
              <a:rect l="l" t="t" r="r" b="b"/>
              <a:pathLst>
                <a:path w="5228642" h="69850">
                  <a:moveTo>
                    <a:pt x="4937812" y="0"/>
                  </a:moveTo>
                  <a:lnTo>
                    <a:pt x="0" y="0"/>
                  </a:lnTo>
                  <a:lnTo>
                    <a:pt x="0" y="69850"/>
                  </a:lnTo>
                  <a:lnTo>
                    <a:pt x="5228642" y="69850"/>
                  </a:lnTo>
                  <a:lnTo>
                    <a:pt x="5228642" y="0"/>
                  </a:lnTo>
                  <a:close/>
                </a:path>
              </a:pathLst>
            </a:custGeom>
            <a:solidFill>
              <a:srgbClr val="FFAD1D"/>
            </a:solidFill>
          </p:spPr>
        </p:sp>
      </p:grpSp>
      <p:sp>
        <p:nvSpPr>
          <p:cNvPr id="11" name="TextBox 11"/>
          <p:cNvSpPr txBox="1"/>
          <p:nvPr/>
        </p:nvSpPr>
        <p:spPr>
          <a:xfrm>
            <a:off x="9991701" y="601151"/>
            <a:ext cx="6890304" cy="7631320"/>
          </a:xfrm>
          <a:prstGeom prst="rect">
            <a:avLst/>
          </a:prstGeom>
        </p:spPr>
        <p:txBody>
          <a:bodyPr lIns="0" tIns="0" rIns="0" bIns="0" rtlCol="0" anchor="t">
            <a:spAutoFit/>
          </a:bodyPr>
          <a:lstStyle/>
          <a:p>
            <a:pPr>
              <a:lnSpc>
                <a:spcPts val="4995"/>
              </a:lnSpc>
            </a:pPr>
            <a:r>
              <a:rPr lang="en-US" sz="2700" spc="67">
                <a:solidFill>
                  <a:srgbClr val="00196E"/>
                </a:solidFill>
                <a:latin typeface="Garamond"/>
              </a:rPr>
              <a:t>Liberal Education. Fulbright’s undergraduate program is based on the American tradition of the liberal arts and sciences. Exploring across a range of disciplines, all students develop foundational knowledge and skills for a lifetime of learning, professional success, and civic engagement. Students concentrate their studies in a major topic of significant depth and interest, culminating in a final Capstone Project. Moreover, Fulbright’s curriculum transcends singular disciplines and provides students with transdisciplinary learning opportunities.</a:t>
            </a:r>
          </a:p>
        </p:txBody>
      </p:sp>
      <p:grpSp>
        <p:nvGrpSpPr>
          <p:cNvPr id="12" name="Group 12"/>
          <p:cNvGrpSpPr/>
          <p:nvPr/>
        </p:nvGrpSpPr>
        <p:grpSpPr>
          <a:xfrm rot="5400000">
            <a:off x="8527304" y="-275581"/>
            <a:ext cx="1233392" cy="148253"/>
            <a:chOff x="0" y="0"/>
            <a:chExt cx="4754608" cy="571500"/>
          </a:xfrm>
        </p:grpSpPr>
        <p:sp>
          <p:nvSpPr>
            <p:cNvPr id="13" name="Freeform 13"/>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FFAD1D"/>
            </a:solidFill>
          </p:spPr>
        </p:sp>
      </p:grpSp>
      <p:grpSp>
        <p:nvGrpSpPr>
          <p:cNvPr id="14" name="Group 14"/>
          <p:cNvGrpSpPr/>
          <p:nvPr/>
        </p:nvGrpSpPr>
        <p:grpSpPr>
          <a:xfrm rot="5400000">
            <a:off x="8527304" y="10429330"/>
            <a:ext cx="1233392" cy="148253"/>
            <a:chOff x="0" y="0"/>
            <a:chExt cx="4754608" cy="571500"/>
          </a:xfrm>
        </p:grpSpPr>
        <p:sp>
          <p:nvSpPr>
            <p:cNvPr id="15" name="Freeform 15"/>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sp>
      </p:grpSp>
      <p:sp>
        <p:nvSpPr>
          <p:cNvPr id="16" name="TextBox 16"/>
          <p:cNvSpPr txBox="1"/>
          <p:nvPr/>
        </p:nvSpPr>
        <p:spPr>
          <a:xfrm>
            <a:off x="3393835" y="4876480"/>
            <a:ext cx="6200705" cy="1089016"/>
          </a:xfrm>
          <a:prstGeom prst="rect">
            <a:avLst/>
          </a:prstGeom>
        </p:spPr>
        <p:txBody>
          <a:bodyPr lIns="0" tIns="0" rIns="0" bIns="0" rtlCol="0" anchor="t">
            <a:spAutoFit/>
          </a:bodyPr>
          <a:lstStyle/>
          <a:p>
            <a:pPr>
              <a:lnSpc>
                <a:spcPts val="4284"/>
              </a:lnSpc>
            </a:pPr>
            <a:r>
              <a:rPr lang="en-US" sz="3400" spc="30" dirty="0">
                <a:solidFill>
                  <a:srgbClr val="FFAD1D"/>
                </a:solidFill>
                <a:latin typeface="Cormorant Garamond Bold"/>
              </a:rPr>
              <a:t>CAPSTONE</a:t>
            </a:r>
          </a:p>
          <a:p>
            <a:pPr>
              <a:lnSpc>
                <a:spcPts val="4284"/>
              </a:lnSpc>
            </a:pPr>
            <a:r>
              <a:rPr lang="en-US" sz="3400" spc="30" dirty="0">
                <a:solidFill>
                  <a:srgbClr val="FFAD1D"/>
                </a:solidFill>
                <a:latin typeface="Cormorant Garamond Bold"/>
              </a:rPr>
              <a:t>PROJECT (optional)</a:t>
            </a:r>
          </a:p>
        </p:txBody>
      </p:sp>
      <p:sp>
        <p:nvSpPr>
          <p:cNvPr id="19" name="TextBox 46">
            <a:extLst>
              <a:ext uri="{FF2B5EF4-FFF2-40B4-BE49-F238E27FC236}">
                <a16:creationId xmlns:a16="http://schemas.microsoft.com/office/drawing/2014/main" id="{E5B2C053-B698-4FA4-8706-DF1D8B0E71F4}"/>
              </a:ext>
            </a:extLst>
          </p:cNvPr>
          <p:cNvSpPr txBox="1"/>
          <p:nvPr/>
        </p:nvSpPr>
        <p:spPr>
          <a:xfrm>
            <a:off x="11131060" y="9448660"/>
            <a:ext cx="5745020" cy="447045"/>
          </a:xfrm>
          <a:prstGeom prst="rect">
            <a:avLst/>
          </a:prstGeom>
        </p:spPr>
        <p:txBody>
          <a:bodyPr lIns="0" tIns="0" rIns="0" bIns="0" rtlCol="0" anchor="t">
            <a:spAutoFit/>
          </a:bodyPr>
          <a:lstStyle/>
          <a:p>
            <a:pPr algn="r">
              <a:lnSpc>
                <a:spcPts val="3640"/>
              </a:lnSpc>
            </a:pPr>
            <a:r>
              <a:rPr lang="en-US" sz="2800" spc="130">
                <a:solidFill>
                  <a:schemeClr val="tx2"/>
                </a:solidFill>
                <a:latin typeface="Garamond"/>
              </a:rPr>
              <a:t>UNDERGRADUATE PROGRAM</a:t>
            </a:r>
          </a:p>
        </p:txBody>
      </p:sp>
      <p:pic>
        <p:nvPicPr>
          <p:cNvPr id="17" name="Picture 16" descr="A picture containing text, porcelain&#10;&#10;Description automatically generated">
            <a:extLst>
              <a:ext uri="{FF2B5EF4-FFF2-40B4-BE49-F238E27FC236}">
                <a16:creationId xmlns:a16="http://schemas.microsoft.com/office/drawing/2014/main" id="{10F7A404-E0CE-4030-A08B-7C4241016F91}"/>
              </a:ext>
            </a:extLst>
          </p:cNvPr>
          <p:cNvPicPr>
            <a:picLocks noChangeAspect="1"/>
          </p:cNvPicPr>
          <p:nvPr/>
        </p:nvPicPr>
        <p:blipFill>
          <a:blip r:embed="rId3"/>
          <a:srcRect t="62" b="62"/>
          <a:stretch>
            <a:fillRect/>
          </a:stretch>
        </p:blipFill>
        <p:spPr>
          <a:xfrm>
            <a:off x="858766" y="564340"/>
            <a:ext cx="910808" cy="90966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FF42EAF-A468-4365-919F-468B26C9FC8A}"/>
              </a:ext>
            </a:extLst>
          </p:cNvPr>
          <p:cNvSpPr>
            <a:spLocks noGrp="1"/>
          </p:cNvSpPr>
          <p:nvPr>
            <p:ph type="sldNum" sz="quarter" idx="12"/>
          </p:nvPr>
        </p:nvSpPr>
        <p:spPr/>
        <p:txBody>
          <a:bodyPr/>
          <a:lstStyle/>
          <a:p>
            <a:pPr>
              <a:defRPr/>
            </a:pPr>
            <a:fld id="{A09D1AB7-4D55-4F3A-944A-7C42068520C2}" type="slidenum">
              <a:rPr lang="en-US" smtClean="0"/>
              <a:pPr>
                <a:defRPr/>
              </a:pPr>
              <a:t>2</a:t>
            </a:fld>
            <a:endParaRPr lang="en-US"/>
          </a:p>
        </p:txBody>
      </p:sp>
      <p:sp>
        <p:nvSpPr>
          <p:cNvPr id="4" name="Title 3">
            <a:extLst>
              <a:ext uri="{FF2B5EF4-FFF2-40B4-BE49-F238E27FC236}">
                <a16:creationId xmlns:a16="http://schemas.microsoft.com/office/drawing/2014/main" id="{F4729E7C-C625-413A-B36C-1383CFA38484}"/>
              </a:ext>
            </a:extLst>
          </p:cNvPr>
          <p:cNvSpPr>
            <a:spLocks noGrp="1"/>
          </p:cNvSpPr>
          <p:nvPr>
            <p:ph type="title"/>
          </p:nvPr>
        </p:nvSpPr>
        <p:spPr>
          <a:xfrm>
            <a:off x="939431" y="1996440"/>
            <a:ext cx="14303375" cy="1000158"/>
          </a:xfrm>
        </p:spPr>
        <p:txBody>
          <a:bodyPr>
            <a:normAutofit fontScale="90000"/>
          </a:bodyPr>
          <a:lstStyle/>
          <a:p>
            <a:r>
              <a:rPr lang="en-US" sz="6000" b="1" dirty="0">
                <a:solidFill>
                  <a:srgbClr val="FDAC34"/>
                </a:solidFill>
                <a:latin typeface="Palatino Linotype" panose="02040502050505030304" pitchFamily="18" charset="0"/>
                <a:cs typeface="Arial" panose="020B0604020202020204" pitchFamily="34" charset="0"/>
              </a:rPr>
              <a:t>FETP: 1994-2017 | FSPPM: 2017 </a:t>
            </a:r>
            <a:r>
              <a:rPr lang="en-US" sz="6000" dirty="0">
                <a:solidFill>
                  <a:srgbClr val="FDAC34"/>
                </a:solidFill>
                <a:latin typeface="Palatino Linotype" panose="02040502050505030304" pitchFamily="18" charset="0"/>
                <a:cs typeface="Arial" panose="020B0604020202020204" pitchFamily="34" charset="0"/>
              </a:rPr>
              <a:t>→</a:t>
            </a:r>
            <a:r>
              <a:rPr lang="vi-VN" sz="6000" b="1" dirty="0">
                <a:solidFill>
                  <a:srgbClr val="FDAC34"/>
                </a:solidFill>
                <a:latin typeface="Palatino Linotype" panose="02040502050505030304" pitchFamily="18" charset="0"/>
                <a:cs typeface="Arial" panose="020B0604020202020204" pitchFamily="34" charset="0"/>
              </a:rPr>
              <a:t> FUV</a:t>
            </a:r>
            <a:r>
              <a:rPr lang="en-US" sz="6000" dirty="0">
                <a:solidFill>
                  <a:srgbClr val="FDAC34"/>
                </a:solidFill>
                <a:latin typeface="Palatino Linotype" panose="02040502050505030304" pitchFamily="18" charset="0"/>
                <a:cs typeface="Arial" panose="020B0604020202020204" pitchFamily="34" charset="0"/>
              </a:rPr>
              <a:t> </a:t>
            </a:r>
            <a:endParaRPr lang="en-US" dirty="0"/>
          </a:p>
        </p:txBody>
      </p:sp>
      <p:sp>
        <p:nvSpPr>
          <p:cNvPr id="5" name="TextBox 4">
            <a:extLst>
              <a:ext uri="{FF2B5EF4-FFF2-40B4-BE49-F238E27FC236}">
                <a16:creationId xmlns:a16="http://schemas.microsoft.com/office/drawing/2014/main" id="{05A9B807-123F-49C4-B0B4-EA5DAAFD623F}"/>
              </a:ext>
            </a:extLst>
          </p:cNvPr>
          <p:cNvSpPr txBox="1"/>
          <p:nvPr/>
        </p:nvSpPr>
        <p:spPr>
          <a:xfrm>
            <a:off x="1244231" y="3483455"/>
            <a:ext cx="10033370" cy="5401479"/>
          </a:xfrm>
          <a:prstGeom prst="rect">
            <a:avLst/>
          </a:prstGeom>
          <a:noFill/>
        </p:spPr>
        <p:txBody>
          <a:bodyPr wrap="square" rtlCol="0">
            <a:spAutoFit/>
          </a:bodyPr>
          <a:lstStyle/>
          <a:p>
            <a:pPr indent="-428625">
              <a:spcBef>
                <a:spcPts val="1800"/>
              </a:spcBef>
              <a:buFont typeface="Wingdings" pitchFamily="2" charset="2"/>
              <a:buChar char="§"/>
            </a:pPr>
            <a:r>
              <a:rPr lang="en-US" sz="3600" b="1" dirty="0">
                <a:solidFill>
                  <a:srgbClr val="262C66"/>
                </a:solidFill>
                <a:latin typeface="Palatino Linotype" panose="02040502050505030304" pitchFamily="18" charset="0"/>
                <a:cs typeface="Times New Roman" panose="02020603050405020304" pitchFamily="18" charset="0"/>
              </a:rPr>
              <a:t>Major milestones</a:t>
            </a:r>
            <a:endParaRPr lang="vi-VN" sz="3600" b="1" dirty="0">
              <a:solidFill>
                <a:srgbClr val="262C66"/>
              </a:solidFill>
              <a:latin typeface="Palatino Linotype" panose="02040502050505030304" pitchFamily="18" charset="0"/>
              <a:cs typeface="Times New Roman" panose="02020603050405020304" pitchFamily="18" charset="0"/>
            </a:endParaRPr>
          </a:p>
          <a:p>
            <a:pPr marL="685800" lvl="2" indent="-428625">
              <a:spcBef>
                <a:spcPts val="1800"/>
              </a:spcBef>
              <a:buFont typeface="Wingdings" pitchFamily="2" charset="2"/>
              <a:buChar char="§"/>
            </a:pPr>
            <a:r>
              <a:rPr lang="en-US" sz="3300" b="1" dirty="0">
                <a:solidFill>
                  <a:srgbClr val="262C66"/>
                </a:solidFill>
                <a:latin typeface="Palatino Linotype" panose="02040502050505030304" pitchFamily="18" charset="0"/>
                <a:cs typeface="Times New Roman" panose="02020603050405020304" pitchFamily="18" charset="0"/>
              </a:rPr>
              <a:t>1988</a:t>
            </a:r>
            <a:r>
              <a:rPr lang="en-US" sz="3300" dirty="0">
                <a:solidFill>
                  <a:srgbClr val="262C66"/>
                </a:solidFill>
                <a:latin typeface="Palatino Linotype" panose="02040502050505030304" pitchFamily="18" charset="0"/>
                <a:cs typeface="Times New Roman" panose="02020603050405020304" pitchFamily="18" charset="0"/>
              </a:rPr>
              <a:t>: Vietnam Program at Harvard University</a:t>
            </a:r>
          </a:p>
          <a:p>
            <a:pPr marL="685800" lvl="2" indent="-428625">
              <a:spcBef>
                <a:spcPts val="1800"/>
              </a:spcBef>
              <a:buFont typeface="Wingdings" pitchFamily="2" charset="2"/>
              <a:buChar char="§"/>
            </a:pPr>
            <a:r>
              <a:rPr lang="en-US" sz="3300" b="1" dirty="0">
                <a:solidFill>
                  <a:srgbClr val="262C66"/>
                </a:solidFill>
                <a:latin typeface="Palatino Linotype" panose="02040502050505030304" pitchFamily="18" charset="0"/>
                <a:cs typeface="Times New Roman" panose="02020603050405020304" pitchFamily="18" charset="0"/>
              </a:rPr>
              <a:t>1995</a:t>
            </a:r>
            <a:r>
              <a:rPr lang="en-US" sz="3300" dirty="0">
                <a:solidFill>
                  <a:srgbClr val="262C66"/>
                </a:solidFill>
                <a:latin typeface="Palatino Linotype" panose="02040502050505030304" pitchFamily="18" charset="0"/>
                <a:cs typeface="Times New Roman" panose="02020603050405020304" pitchFamily="18" charset="0"/>
              </a:rPr>
              <a:t>: Normalization between US and Vietnam</a:t>
            </a:r>
          </a:p>
          <a:p>
            <a:pPr marL="257175" lvl="2">
              <a:spcBef>
                <a:spcPts val="1800"/>
              </a:spcBef>
            </a:pPr>
            <a:r>
              <a:rPr lang="en-US" sz="3300" dirty="0">
                <a:solidFill>
                  <a:srgbClr val="262C66"/>
                </a:solidFill>
                <a:latin typeface="Palatino Linotype" panose="02040502050505030304" pitchFamily="18" charset="0"/>
                <a:cs typeface="Times New Roman" panose="02020603050405020304" pitchFamily="18" charset="0"/>
              </a:rPr>
              <a:t>	</a:t>
            </a:r>
            <a:r>
              <a:rPr lang="en-US" sz="3300" b="1" dirty="0">
                <a:solidFill>
                  <a:srgbClr val="262C66"/>
                </a:solidFill>
                <a:latin typeface="Palatino Linotype" panose="02040502050505030304" pitchFamily="18" charset="0"/>
                <a:cs typeface="Times New Roman" panose="02020603050405020304" pitchFamily="18" charset="0"/>
              </a:rPr>
              <a:t>FETP</a:t>
            </a:r>
            <a:r>
              <a:rPr lang="en-US" sz="3300" dirty="0">
                <a:solidFill>
                  <a:srgbClr val="262C66"/>
                </a:solidFill>
                <a:latin typeface="Palatino Linotype" panose="02040502050505030304" pitchFamily="18" charset="0"/>
                <a:cs typeface="Times New Roman" panose="02020603050405020304" pitchFamily="18" charset="0"/>
              </a:rPr>
              <a:t> was established with the mission to 	support and promote economic reforms 	in Vietnam towards the market economy</a:t>
            </a:r>
            <a:endParaRPr lang="vi-VN" sz="3300" dirty="0">
              <a:solidFill>
                <a:srgbClr val="262C66"/>
              </a:solidFill>
              <a:latin typeface="Palatino Linotype" panose="02040502050505030304" pitchFamily="18" charset="0"/>
              <a:cs typeface="Times New Roman" panose="02020603050405020304" pitchFamily="18" charset="0"/>
            </a:endParaRPr>
          </a:p>
          <a:p>
            <a:pPr indent="-428625">
              <a:spcBef>
                <a:spcPts val="1800"/>
              </a:spcBef>
              <a:buFont typeface="Wingdings" pitchFamily="2" charset="2"/>
              <a:buChar char="§"/>
            </a:pPr>
            <a:r>
              <a:rPr lang="en-US" sz="3600" b="1" dirty="0">
                <a:solidFill>
                  <a:srgbClr val="262C66"/>
                </a:solidFill>
                <a:latin typeface="Palatino Linotype" panose="02040502050505030304" pitchFamily="18" charset="0"/>
                <a:cs typeface="Times New Roman" panose="02020603050405020304" pitchFamily="18" charset="0"/>
              </a:rPr>
              <a:t>Relationship with Harvard</a:t>
            </a:r>
            <a:endParaRPr lang="vi-VN" sz="3600" b="1" dirty="0">
              <a:solidFill>
                <a:srgbClr val="262C66"/>
              </a:solidFill>
              <a:latin typeface="Palatino Linotype" panose="02040502050505030304" pitchFamily="18" charset="0"/>
              <a:cs typeface="Times New Roman" panose="02020603050405020304" pitchFamily="18" charset="0"/>
            </a:endParaRPr>
          </a:p>
          <a:p>
            <a:pPr marL="685800" lvl="2" indent="-428625">
              <a:spcBef>
                <a:spcPts val="1800"/>
              </a:spcBef>
              <a:buFont typeface="Wingdings" pitchFamily="2" charset="2"/>
              <a:buChar char="§"/>
            </a:pPr>
            <a:r>
              <a:rPr lang="en-US" sz="3300" dirty="0">
                <a:solidFill>
                  <a:srgbClr val="262C66"/>
                </a:solidFill>
                <a:latin typeface="Palatino Linotype" panose="02040502050505030304" pitchFamily="18" charset="0"/>
                <a:cs typeface="Times New Roman" panose="02020603050405020304" pitchFamily="18" charset="0"/>
              </a:rPr>
              <a:t>Managed by Harvard </a:t>
            </a:r>
            <a:r>
              <a:rPr lang="vi-VN" sz="3300" dirty="0">
                <a:solidFill>
                  <a:srgbClr val="262C66"/>
                </a:solidFill>
                <a:latin typeface="Palatino Linotype" panose="02040502050505030304" pitchFamily="18" charset="0"/>
                <a:cs typeface="Times New Roman" panose="02020603050405020304" pitchFamily="18" charset="0"/>
              </a:rPr>
              <a:t>Kennedy</a:t>
            </a:r>
            <a:r>
              <a:rPr lang="en-US" sz="3300" dirty="0">
                <a:solidFill>
                  <a:srgbClr val="262C66"/>
                </a:solidFill>
                <a:latin typeface="Palatino Linotype" panose="02040502050505030304" pitchFamily="18" charset="0"/>
                <a:cs typeface="Times New Roman" panose="02020603050405020304" pitchFamily="18" charset="0"/>
              </a:rPr>
              <a:t> School until 2017</a:t>
            </a:r>
          </a:p>
        </p:txBody>
      </p:sp>
    </p:spTree>
    <p:extLst>
      <p:ext uri="{BB962C8B-B14F-4D97-AF65-F5344CB8AC3E}">
        <p14:creationId xmlns:p14="http://schemas.microsoft.com/office/powerpoint/2010/main" val="3842358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554853" y="2575234"/>
            <a:ext cx="14409314" cy="6180346"/>
          </a:xfrm>
          <a:prstGeom prst="rect">
            <a:avLst/>
          </a:prstGeom>
        </p:spPr>
        <p:txBody>
          <a:bodyPr wrap="square" lIns="0" tIns="0" rIns="0" bIns="0" rtlCol="0" anchor="t">
            <a:spAutoFit/>
          </a:bodyPr>
          <a:lstStyle/>
          <a:p>
            <a:pPr marL="571500" lvl="1" indent="-571500">
              <a:buFont typeface="Arial" panose="020B0604020202020204" pitchFamily="34" charset="0"/>
              <a:buChar char="•"/>
            </a:pPr>
            <a:r>
              <a:rPr lang="en-US" sz="4000" spc="140" dirty="0">
                <a:solidFill>
                  <a:srgbClr val="00196E"/>
                </a:solidFill>
                <a:latin typeface="Garamond"/>
              </a:rPr>
              <a:t>Signature interdisciplinary Core courses</a:t>
            </a:r>
          </a:p>
          <a:p>
            <a:pPr marL="571500" lvl="1" indent="-571500">
              <a:buFont typeface="Arial" panose="020B0604020202020204" pitchFamily="34" charset="0"/>
              <a:buChar char="•"/>
            </a:pPr>
            <a:r>
              <a:rPr lang="en-US" sz="4000" spc="140" dirty="0">
                <a:solidFill>
                  <a:srgbClr val="00196E"/>
                </a:solidFill>
                <a:latin typeface="Garamond"/>
              </a:rPr>
              <a:t>All courses were designed with student centered – active learning approach</a:t>
            </a:r>
          </a:p>
          <a:p>
            <a:pPr marL="571500" lvl="1" indent="-571500">
              <a:buFont typeface="Arial" panose="020B0604020202020204" pitchFamily="34" charset="0"/>
              <a:buChar char="•"/>
            </a:pPr>
            <a:r>
              <a:rPr lang="en-US" sz="4000" spc="140" dirty="0">
                <a:solidFill>
                  <a:srgbClr val="00196E"/>
                </a:solidFill>
                <a:latin typeface="Garamond"/>
              </a:rPr>
              <a:t>A </a:t>
            </a:r>
            <a:r>
              <a:rPr lang="vi-VN" sz="4000" spc="140" dirty="0">
                <a:solidFill>
                  <a:srgbClr val="00196E"/>
                </a:solidFill>
                <a:latin typeface="Garamond"/>
              </a:rPr>
              <a:t>range</a:t>
            </a:r>
            <a:r>
              <a:rPr lang="en-US" sz="4000" spc="140" dirty="0">
                <a:solidFill>
                  <a:srgbClr val="00196E"/>
                </a:solidFill>
                <a:latin typeface="Garamond"/>
              </a:rPr>
              <a:t> of courses focusing on Vietnam: Arts, Social sciences, History… Some are co-designed and co-taught by faculty of FUV and Princeton/Dartmouth/Utah</a:t>
            </a:r>
            <a:endParaRPr lang="en-US" sz="4000" dirty="0">
              <a:latin typeface="Garamond"/>
            </a:endParaRPr>
          </a:p>
          <a:p>
            <a:pPr marL="571500" lvl="1" indent="-571500">
              <a:buFont typeface="Arial" panose="020B0604020202020204" pitchFamily="34" charset="0"/>
              <a:buChar char="•"/>
            </a:pPr>
            <a:r>
              <a:rPr lang="en-US" sz="4000" spc="140" dirty="0">
                <a:solidFill>
                  <a:srgbClr val="00196E"/>
                </a:solidFill>
                <a:latin typeface="Garamond"/>
              </a:rPr>
              <a:t>NASPAA accredited master program in Public Policy and Management with strong relation to Vietnamese policy makers</a:t>
            </a:r>
          </a:p>
          <a:p>
            <a:pPr marL="571500" lvl="1" indent="-571500">
              <a:buFont typeface="Arial" panose="020B0604020202020204" pitchFamily="34" charset="0"/>
              <a:buChar char="•"/>
            </a:pPr>
            <a:r>
              <a:rPr lang="en-US" sz="4000" spc="140" dirty="0">
                <a:solidFill>
                  <a:srgbClr val="00196E"/>
                </a:solidFill>
                <a:latin typeface="Garamond"/>
              </a:rPr>
              <a:t>Started the accreditation process with NECHE</a:t>
            </a:r>
            <a:endParaRPr lang="en-US" sz="4000" dirty="0">
              <a:latin typeface="Garamond"/>
            </a:endParaRPr>
          </a:p>
          <a:p>
            <a:pPr>
              <a:lnSpc>
                <a:spcPct val="200000"/>
              </a:lnSpc>
            </a:pPr>
            <a:endParaRPr lang="en-US" sz="2400" dirty="0">
              <a:latin typeface="Garamond"/>
            </a:endParaRPr>
          </a:p>
        </p:txBody>
      </p:sp>
      <p:pic>
        <p:nvPicPr>
          <p:cNvPr id="641" name="Picture 49">
            <a:extLst>
              <a:ext uri="{FF2B5EF4-FFF2-40B4-BE49-F238E27FC236}">
                <a16:creationId xmlns:a16="http://schemas.microsoft.com/office/drawing/2014/main" id="{A19AC886-6A2E-4C13-96E8-EB14416F3B2A}"/>
              </a:ext>
            </a:extLst>
          </p:cNvPr>
          <p:cNvPicPr>
            <a:picLocks noChangeAspect="1"/>
          </p:cNvPicPr>
          <p:nvPr/>
        </p:nvPicPr>
        <p:blipFill>
          <a:blip r:embed="rId2"/>
          <a:srcRect/>
          <a:stretch>
            <a:fillRect/>
          </a:stretch>
        </p:blipFill>
        <p:spPr>
          <a:xfrm>
            <a:off x="778624" y="779390"/>
            <a:ext cx="1243966" cy="1243966"/>
          </a:xfrm>
          <a:prstGeom prst="rect">
            <a:avLst/>
          </a:prstGeom>
        </p:spPr>
      </p:pic>
      <p:sp>
        <p:nvSpPr>
          <p:cNvPr id="643" name="TextBox 45">
            <a:extLst>
              <a:ext uri="{FF2B5EF4-FFF2-40B4-BE49-F238E27FC236}">
                <a16:creationId xmlns:a16="http://schemas.microsoft.com/office/drawing/2014/main" id="{4A67B0E5-122A-40B3-B2AF-19E59AF2AD30}"/>
              </a:ext>
            </a:extLst>
          </p:cNvPr>
          <p:cNvSpPr txBox="1"/>
          <p:nvPr/>
        </p:nvSpPr>
        <p:spPr>
          <a:xfrm>
            <a:off x="2282005" y="1128161"/>
            <a:ext cx="10099142" cy="678134"/>
          </a:xfrm>
          <a:prstGeom prst="rect">
            <a:avLst/>
          </a:prstGeom>
        </p:spPr>
        <p:txBody>
          <a:bodyPr lIns="0" tIns="0" rIns="0" bIns="0" rtlCol="0" anchor="t">
            <a:spAutoFit/>
          </a:bodyPr>
          <a:lstStyle/>
          <a:p>
            <a:pPr>
              <a:lnSpc>
                <a:spcPts val="5502"/>
              </a:lnSpc>
            </a:pPr>
            <a:r>
              <a:rPr lang="en-US" sz="4200" b="1" spc="126" dirty="0">
                <a:solidFill>
                  <a:srgbClr val="00196E"/>
                </a:solidFill>
                <a:latin typeface="Garamond"/>
              </a:rPr>
              <a:t>What we have built</a:t>
            </a:r>
            <a:endParaRPr lang="en-US" dirty="0"/>
          </a:p>
        </p:txBody>
      </p:sp>
    </p:spTree>
    <p:extLst>
      <p:ext uri="{BB962C8B-B14F-4D97-AF65-F5344CB8AC3E}">
        <p14:creationId xmlns:p14="http://schemas.microsoft.com/office/powerpoint/2010/main" val="355319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554853" y="2575234"/>
            <a:ext cx="14409314" cy="4678204"/>
          </a:xfrm>
          <a:prstGeom prst="rect">
            <a:avLst/>
          </a:prstGeom>
        </p:spPr>
        <p:txBody>
          <a:bodyPr wrap="square" lIns="0" tIns="0" rIns="0" bIns="0" rtlCol="0" anchor="t">
            <a:spAutoFit/>
          </a:bodyPr>
          <a:lstStyle/>
          <a:p>
            <a:pPr marL="571500" lvl="1" indent="-571500">
              <a:buFont typeface="Arial" panose="020B0604020202020204" pitchFamily="34" charset="0"/>
              <a:buChar char="•"/>
            </a:pPr>
            <a:r>
              <a:rPr lang="en-US" sz="4000" spc="140" dirty="0">
                <a:solidFill>
                  <a:srgbClr val="00196E"/>
                </a:solidFill>
                <a:latin typeface="Garamond"/>
              </a:rPr>
              <a:t>Partnership for student/faculty exchange</a:t>
            </a:r>
          </a:p>
          <a:p>
            <a:pPr marL="571500" lvl="1" indent="-571500">
              <a:buFont typeface="Arial" panose="020B0604020202020204" pitchFamily="34" charset="0"/>
              <a:buChar char="•"/>
            </a:pPr>
            <a:r>
              <a:rPr lang="en-US" sz="4000" spc="140" dirty="0">
                <a:solidFill>
                  <a:srgbClr val="00196E"/>
                </a:solidFill>
                <a:latin typeface="Garamond"/>
              </a:rPr>
              <a:t>Research partners: Vietnam studies (Arts, Humanities, Social Sciences, Economics), Sustainable solutions for Mekong-Delta region</a:t>
            </a:r>
          </a:p>
          <a:p>
            <a:pPr marL="571500" lvl="1" indent="-571500">
              <a:buFont typeface="Arial" panose="020B0604020202020204" pitchFamily="34" charset="0"/>
              <a:buChar char="•"/>
            </a:pPr>
            <a:r>
              <a:rPr lang="vi-VN" sz="4000" spc="140" dirty="0">
                <a:solidFill>
                  <a:srgbClr val="00196E"/>
                </a:solidFill>
                <a:latin typeface="Garamond"/>
              </a:rPr>
              <a:t>Support for library </a:t>
            </a:r>
            <a:r>
              <a:rPr lang="en-US" sz="4000" spc="140" dirty="0">
                <a:solidFill>
                  <a:srgbClr val="00196E"/>
                </a:solidFill>
                <a:latin typeface="Garamond"/>
              </a:rPr>
              <a:t>resources (electronic database, books donation)</a:t>
            </a:r>
          </a:p>
          <a:p>
            <a:pPr marL="571500" lvl="1" indent="-571500">
              <a:buFont typeface="Arial" panose="020B0604020202020204" pitchFamily="34" charset="0"/>
              <a:buChar char="•"/>
            </a:pPr>
            <a:r>
              <a:rPr lang="en-US" sz="4000" spc="140" dirty="0">
                <a:solidFill>
                  <a:srgbClr val="00196E"/>
                </a:solidFill>
                <a:latin typeface="Garamond"/>
              </a:rPr>
              <a:t>Visiting faculty as collaborators and advisors</a:t>
            </a:r>
          </a:p>
          <a:p>
            <a:pPr marL="571500" lvl="1" indent="-571500">
              <a:buFont typeface="Arial" panose="020B0604020202020204" pitchFamily="34" charset="0"/>
              <a:buChar char="•"/>
            </a:pPr>
            <a:endParaRPr lang="en-US" sz="2400" dirty="0">
              <a:latin typeface="Garamond"/>
            </a:endParaRPr>
          </a:p>
        </p:txBody>
      </p:sp>
      <p:pic>
        <p:nvPicPr>
          <p:cNvPr id="641" name="Picture 49">
            <a:extLst>
              <a:ext uri="{FF2B5EF4-FFF2-40B4-BE49-F238E27FC236}">
                <a16:creationId xmlns:a16="http://schemas.microsoft.com/office/drawing/2014/main" id="{A19AC886-6A2E-4C13-96E8-EB14416F3B2A}"/>
              </a:ext>
            </a:extLst>
          </p:cNvPr>
          <p:cNvPicPr>
            <a:picLocks noChangeAspect="1"/>
          </p:cNvPicPr>
          <p:nvPr/>
        </p:nvPicPr>
        <p:blipFill>
          <a:blip r:embed="rId2"/>
          <a:srcRect/>
          <a:stretch>
            <a:fillRect/>
          </a:stretch>
        </p:blipFill>
        <p:spPr>
          <a:xfrm>
            <a:off x="778624" y="779390"/>
            <a:ext cx="1243966" cy="1243966"/>
          </a:xfrm>
          <a:prstGeom prst="rect">
            <a:avLst/>
          </a:prstGeom>
        </p:spPr>
      </p:pic>
      <p:sp>
        <p:nvSpPr>
          <p:cNvPr id="643" name="TextBox 45">
            <a:extLst>
              <a:ext uri="{FF2B5EF4-FFF2-40B4-BE49-F238E27FC236}">
                <a16:creationId xmlns:a16="http://schemas.microsoft.com/office/drawing/2014/main" id="{4A67B0E5-122A-40B3-B2AF-19E59AF2AD30}"/>
              </a:ext>
            </a:extLst>
          </p:cNvPr>
          <p:cNvSpPr txBox="1"/>
          <p:nvPr/>
        </p:nvSpPr>
        <p:spPr>
          <a:xfrm>
            <a:off x="2282005" y="1128161"/>
            <a:ext cx="10099142" cy="678134"/>
          </a:xfrm>
          <a:prstGeom prst="rect">
            <a:avLst/>
          </a:prstGeom>
        </p:spPr>
        <p:txBody>
          <a:bodyPr lIns="0" tIns="0" rIns="0" bIns="0" rtlCol="0" anchor="t">
            <a:spAutoFit/>
          </a:bodyPr>
          <a:lstStyle/>
          <a:p>
            <a:pPr>
              <a:lnSpc>
                <a:spcPts val="5502"/>
              </a:lnSpc>
            </a:pPr>
            <a:r>
              <a:rPr lang="en-US" sz="4200" b="1" spc="126" dirty="0">
                <a:solidFill>
                  <a:srgbClr val="00196E"/>
                </a:solidFill>
                <a:latin typeface="Garamond"/>
              </a:rPr>
              <a:t>What we are looking for</a:t>
            </a:r>
            <a:endParaRPr lang="en-US" dirty="0"/>
          </a:p>
        </p:txBody>
      </p:sp>
    </p:spTree>
    <p:extLst>
      <p:ext uri="{BB962C8B-B14F-4D97-AF65-F5344CB8AC3E}">
        <p14:creationId xmlns:p14="http://schemas.microsoft.com/office/powerpoint/2010/main" val="2468415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8271C5-3028-A635-A14D-D04B3714EA44}"/>
              </a:ext>
            </a:extLst>
          </p:cNvPr>
          <p:cNvPicPr>
            <a:picLocks noChangeAspect="1"/>
          </p:cNvPicPr>
          <p:nvPr/>
        </p:nvPicPr>
        <p:blipFill>
          <a:blip r:embed="rId2"/>
          <a:stretch>
            <a:fillRect/>
          </a:stretch>
        </p:blipFill>
        <p:spPr>
          <a:xfrm>
            <a:off x="1539240" y="1018387"/>
            <a:ext cx="15560040" cy="8440362"/>
          </a:xfrm>
          <a:prstGeom prst="rect">
            <a:avLst/>
          </a:prstGeom>
        </p:spPr>
      </p:pic>
    </p:spTree>
    <p:extLst>
      <p:ext uri="{BB962C8B-B14F-4D97-AF65-F5344CB8AC3E}">
        <p14:creationId xmlns:p14="http://schemas.microsoft.com/office/powerpoint/2010/main" val="1821132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22975C-B3D3-3471-1D22-727F0B99EB05}"/>
              </a:ext>
            </a:extLst>
          </p:cNvPr>
          <p:cNvPicPr>
            <a:picLocks noChangeAspect="1"/>
          </p:cNvPicPr>
          <p:nvPr/>
        </p:nvPicPr>
        <p:blipFill>
          <a:blip r:embed="rId2"/>
          <a:stretch>
            <a:fillRect/>
          </a:stretch>
        </p:blipFill>
        <p:spPr>
          <a:xfrm>
            <a:off x="1127136" y="746760"/>
            <a:ext cx="16048344" cy="8801495"/>
          </a:xfrm>
          <a:prstGeom prst="rect">
            <a:avLst/>
          </a:prstGeom>
        </p:spPr>
      </p:pic>
    </p:spTree>
    <p:extLst>
      <p:ext uri="{BB962C8B-B14F-4D97-AF65-F5344CB8AC3E}">
        <p14:creationId xmlns:p14="http://schemas.microsoft.com/office/powerpoint/2010/main" val="840724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8C94EC-56FA-E2FF-FE9C-5B1BB2C48CDA}"/>
              </a:ext>
            </a:extLst>
          </p:cNvPr>
          <p:cNvPicPr>
            <a:picLocks noChangeAspect="1"/>
          </p:cNvPicPr>
          <p:nvPr/>
        </p:nvPicPr>
        <p:blipFill>
          <a:blip r:embed="rId2"/>
          <a:stretch>
            <a:fillRect/>
          </a:stretch>
        </p:blipFill>
        <p:spPr>
          <a:xfrm>
            <a:off x="1341120" y="1087440"/>
            <a:ext cx="15560040" cy="8088353"/>
          </a:xfrm>
          <a:prstGeom prst="rect">
            <a:avLst/>
          </a:prstGeom>
        </p:spPr>
      </p:pic>
    </p:spTree>
    <p:extLst>
      <p:ext uri="{BB962C8B-B14F-4D97-AF65-F5344CB8AC3E}">
        <p14:creationId xmlns:p14="http://schemas.microsoft.com/office/powerpoint/2010/main" val="960586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345D6E-D656-2FDA-C395-6DE03F506A85}"/>
              </a:ext>
            </a:extLst>
          </p:cNvPr>
          <p:cNvPicPr>
            <a:picLocks noChangeAspect="1"/>
          </p:cNvPicPr>
          <p:nvPr/>
        </p:nvPicPr>
        <p:blipFill>
          <a:blip r:embed="rId2"/>
          <a:stretch>
            <a:fillRect/>
          </a:stretch>
        </p:blipFill>
        <p:spPr>
          <a:xfrm>
            <a:off x="807720" y="401228"/>
            <a:ext cx="16413479" cy="9337162"/>
          </a:xfrm>
          <a:prstGeom prst="rect">
            <a:avLst/>
          </a:prstGeom>
        </p:spPr>
      </p:pic>
    </p:spTree>
    <p:extLst>
      <p:ext uri="{BB962C8B-B14F-4D97-AF65-F5344CB8AC3E}">
        <p14:creationId xmlns:p14="http://schemas.microsoft.com/office/powerpoint/2010/main" val="2652982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195891" y="2605937"/>
            <a:ext cx="15326436" cy="6093976"/>
          </a:xfrm>
          <a:prstGeom prst="rect">
            <a:avLst/>
          </a:prstGeom>
        </p:spPr>
        <p:txBody>
          <a:bodyPr wrap="square" lIns="0" tIns="0" rIns="0" bIns="0" rtlCol="0" anchor="t">
            <a:spAutoFit/>
          </a:bodyPr>
          <a:lstStyle/>
          <a:p>
            <a:pPr marL="1861185" lvl="1" indent="-685800">
              <a:buFont typeface="Arial" panose="020B0604020202020204" pitchFamily="34" charset="0"/>
              <a:buChar char="•"/>
            </a:pPr>
            <a:r>
              <a:rPr lang="en-US" sz="4400" spc="140" dirty="0">
                <a:solidFill>
                  <a:srgbClr val="00196E"/>
                </a:solidFill>
                <a:latin typeface="Garamond"/>
              </a:rPr>
              <a:t>A foundational education in the liberal arts and sciences that leads to specialized study through a major.</a:t>
            </a:r>
          </a:p>
          <a:p>
            <a:pPr marL="1175385" lvl="1"/>
            <a:endParaRPr lang="en-US" sz="4400" spc="140" dirty="0">
              <a:solidFill>
                <a:srgbClr val="00196E"/>
              </a:solidFill>
              <a:latin typeface="Garamond"/>
            </a:endParaRPr>
          </a:p>
          <a:p>
            <a:pPr marL="1861185" lvl="1" indent="-685800">
              <a:buFont typeface="Arial" panose="020B0604020202020204" pitchFamily="34" charset="0"/>
              <a:buChar char="•"/>
            </a:pPr>
            <a:r>
              <a:rPr lang="en-US" sz="4400" spc="140" dirty="0">
                <a:solidFill>
                  <a:srgbClr val="00196E"/>
                </a:solidFill>
                <a:latin typeface="Garamond"/>
              </a:rPr>
              <a:t>Focused exploration of important questions, using well-honed methods of thinking across disciplines to address complex twenty-first-century challenges.</a:t>
            </a:r>
          </a:p>
          <a:p>
            <a:pPr marL="1175385" lvl="1"/>
            <a:endParaRPr lang="en-US" sz="4400" spc="140" dirty="0">
              <a:solidFill>
                <a:srgbClr val="00196E"/>
              </a:solidFill>
              <a:latin typeface="Garamond"/>
            </a:endParaRPr>
          </a:p>
          <a:p>
            <a:pPr marL="1861185" lvl="1" indent="-685800">
              <a:buFont typeface="Arial" panose="020B0604020202020204" pitchFamily="34" charset="0"/>
              <a:buChar char="•"/>
            </a:pPr>
            <a:r>
              <a:rPr lang="en-US" sz="4400" spc="140" dirty="0">
                <a:solidFill>
                  <a:srgbClr val="00196E"/>
                </a:solidFill>
                <a:latin typeface="Garamond"/>
              </a:rPr>
              <a:t>An emphasis on local challenges and opportunities for the development of Vietnam in a global context.</a:t>
            </a:r>
            <a:endParaRPr lang="en-US" sz="3200" dirty="0">
              <a:latin typeface="Garamond"/>
            </a:endParaRPr>
          </a:p>
        </p:txBody>
      </p:sp>
      <p:pic>
        <p:nvPicPr>
          <p:cNvPr id="641" name="Picture 49">
            <a:extLst>
              <a:ext uri="{FF2B5EF4-FFF2-40B4-BE49-F238E27FC236}">
                <a16:creationId xmlns:a16="http://schemas.microsoft.com/office/drawing/2014/main" id="{A19AC886-6A2E-4C13-96E8-EB14416F3B2A}"/>
              </a:ext>
            </a:extLst>
          </p:cNvPr>
          <p:cNvPicPr>
            <a:picLocks noChangeAspect="1"/>
          </p:cNvPicPr>
          <p:nvPr/>
        </p:nvPicPr>
        <p:blipFill>
          <a:blip r:embed="rId2"/>
          <a:srcRect/>
          <a:stretch>
            <a:fillRect/>
          </a:stretch>
        </p:blipFill>
        <p:spPr>
          <a:xfrm>
            <a:off x="778624" y="779390"/>
            <a:ext cx="1243966" cy="1243966"/>
          </a:xfrm>
          <a:prstGeom prst="rect">
            <a:avLst/>
          </a:prstGeom>
        </p:spPr>
      </p:pic>
      <p:sp>
        <p:nvSpPr>
          <p:cNvPr id="643" name="TextBox 45">
            <a:extLst>
              <a:ext uri="{FF2B5EF4-FFF2-40B4-BE49-F238E27FC236}">
                <a16:creationId xmlns:a16="http://schemas.microsoft.com/office/drawing/2014/main" id="{4A67B0E5-122A-40B3-B2AF-19E59AF2AD30}"/>
              </a:ext>
            </a:extLst>
          </p:cNvPr>
          <p:cNvSpPr txBox="1"/>
          <p:nvPr/>
        </p:nvSpPr>
        <p:spPr>
          <a:xfrm>
            <a:off x="2282004" y="1128161"/>
            <a:ext cx="10800949" cy="678134"/>
          </a:xfrm>
          <a:prstGeom prst="rect">
            <a:avLst/>
          </a:prstGeom>
        </p:spPr>
        <p:txBody>
          <a:bodyPr wrap="square" lIns="0" tIns="0" rIns="0" bIns="0" rtlCol="0" anchor="t">
            <a:spAutoFit/>
          </a:bodyPr>
          <a:lstStyle/>
          <a:p>
            <a:pPr>
              <a:lnSpc>
                <a:spcPts val="5502"/>
              </a:lnSpc>
            </a:pPr>
            <a:r>
              <a:rPr lang="en-US" sz="4200" b="1" spc="126">
                <a:solidFill>
                  <a:srgbClr val="00196E"/>
                </a:solidFill>
                <a:latin typeface="Garamond"/>
              </a:rPr>
              <a:t>LEARNING OUTCOMES - KNOWLEDGE</a:t>
            </a:r>
            <a:endParaRPr lang="en-US"/>
          </a:p>
        </p:txBody>
      </p:sp>
    </p:spTree>
    <p:extLst>
      <p:ext uri="{BB962C8B-B14F-4D97-AF65-F5344CB8AC3E}">
        <p14:creationId xmlns:p14="http://schemas.microsoft.com/office/powerpoint/2010/main" val="3941761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067745" y="2545520"/>
            <a:ext cx="16032900" cy="6463308"/>
          </a:xfrm>
          <a:prstGeom prst="rect">
            <a:avLst/>
          </a:prstGeom>
        </p:spPr>
        <p:txBody>
          <a:bodyPr wrap="square" lIns="0" tIns="0" rIns="0" bIns="0" rtlCol="0" anchor="t">
            <a:spAutoFit/>
          </a:bodyPr>
          <a:lstStyle/>
          <a:p>
            <a:pPr marL="603885" lvl="1"/>
            <a:r>
              <a:rPr lang="en-US" sz="3200" b="1" i="1" spc="140" dirty="0">
                <a:solidFill>
                  <a:srgbClr val="00196E"/>
                </a:solidFill>
                <a:latin typeface="Garamond"/>
              </a:rPr>
              <a:t>Innovative and Creative Thinking</a:t>
            </a:r>
            <a:r>
              <a:rPr lang="en-US" sz="3200" b="1" spc="140" dirty="0">
                <a:solidFill>
                  <a:srgbClr val="00196E"/>
                </a:solidFill>
                <a:latin typeface="Garamond"/>
              </a:rPr>
              <a:t> </a:t>
            </a:r>
          </a:p>
          <a:p>
            <a:pPr marL="1518285" lvl="2" indent="-457200">
              <a:buFont typeface="Arial" panose="020B0604020202020204" pitchFamily="34" charset="0"/>
              <a:buChar char="•"/>
            </a:pPr>
            <a:r>
              <a:rPr lang="en-US" sz="2800" spc="140" dirty="0">
                <a:solidFill>
                  <a:srgbClr val="00196E"/>
                </a:solidFill>
                <a:latin typeface="Garamond"/>
              </a:rPr>
              <a:t>Synthesize existing ideas and expertise in original ways, characterized by a high degree of innovation and creativity.</a:t>
            </a:r>
          </a:p>
          <a:p>
            <a:pPr marL="1061085" lvl="2"/>
            <a:endParaRPr lang="en-US" sz="2800" spc="140" dirty="0">
              <a:solidFill>
                <a:srgbClr val="00196E"/>
              </a:solidFill>
              <a:latin typeface="Garamond"/>
            </a:endParaRPr>
          </a:p>
          <a:p>
            <a:pPr marL="603885" lvl="1"/>
            <a:r>
              <a:rPr lang="en-US" sz="3200" b="1" i="1" spc="140" dirty="0">
                <a:solidFill>
                  <a:srgbClr val="00196E"/>
                </a:solidFill>
                <a:latin typeface="Garamond"/>
              </a:rPr>
              <a:t>Analytical Reasoning</a:t>
            </a:r>
            <a:r>
              <a:rPr lang="en-US" sz="3200" b="1" spc="140" dirty="0">
                <a:solidFill>
                  <a:srgbClr val="00196E"/>
                </a:solidFill>
                <a:latin typeface="Garamond"/>
              </a:rPr>
              <a:t> </a:t>
            </a:r>
          </a:p>
          <a:p>
            <a:pPr marL="1518285" lvl="2" indent="-457200">
              <a:buFont typeface="Arial" panose="020B0604020202020204" pitchFamily="34" charset="0"/>
              <a:buChar char="•"/>
            </a:pPr>
            <a:r>
              <a:rPr lang="en-US" sz="2800" spc="140" dirty="0">
                <a:solidFill>
                  <a:srgbClr val="00196E"/>
                </a:solidFill>
                <a:latin typeface="Garamond"/>
              </a:rPr>
              <a:t>Explore issues and ideas through careful analysis of evidence, resulting in informed conclusions and judgments.</a:t>
            </a:r>
          </a:p>
          <a:p>
            <a:pPr marL="1061085" lvl="2"/>
            <a:endParaRPr lang="en-US" sz="2800" spc="140" dirty="0">
              <a:solidFill>
                <a:srgbClr val="00196E"/>
              </a:solidFill>
              <a:latin typeface="Garamond"/>
            </a:endParaRPr>
          </a:p>
          <a:p>
            <a:pPr marL="603885" lvl="1"/>
            <a:r>
              <a:rPr lang="en-US" sz="3200" b="1" i="1" spc="140" dirty="0">
                <a:solidFill>
                  <a:srgbClr val="00196E"/>
                </a:solidFill>
                <a:latin typeface="Garamond"/>
              </a:rPr>
              <a:t>Critical Thinking</a:t>
            </a:r>
            <a:r>
              <a:rPr lang="en-US" sz="3200" b="1" spc="140" dirty="0">
                <a:solidFill>
                  <a:srgbClr val="00196E"/>
                </a:solidFill>
                <a:latin typeface="Garamond"/>
              </a:rPr>
              <a:t> </a:t>
            </a:r>
          </a:p>
          <a:p>
            <a:pPr marL="1518285" lvl="2" indent="-457200">
              <a:buFont typeface="Arial" panose="020B0604020202020204" pitchFamily="34" charset="0"/>
              <a:buChar char="•"/>
            </a:pPr>
            <a:r>
              <a:rPr lang="en-US" sz="2800" spc="140" dirty="0">
                <a:solidFill>
                  <a:srgbClr val="00196E"/>
                </a:solidFill>
                <a:latin typeface="Garamond"/>
              </a:rPr>
              <a:t>Comprehensively explore and assess ideas to formulate sound conclusions and new questions.</a:t>
            </a:r>
          </a:p>
          <a:p>
            <a:pPr marL="1061085" lvl="2"/>
            <a:endParaRPr lang="en-US" sz="2800" spc="140" dirty="0">
              <a:solidFill>
                <a:srgbClr val="00196E"/>
              </a:solidFill>
              <a:latin typeface="Garamond"/>
            </a:endParaRPr>
          </a:p>
          <a:p>
            <a:pPr marL="603885" lvl="1"/>
            <a:r>
              <a:rPr lang="en-US" sz="3200" b="1" i="1" spc="140" dirty="0">
                <a:solidFill>
                  <a:srgbClr val="00196E"/>
                </a:solidFill>
                <a:latin typeface="Garamond"/>
              </a:rPr>
              <a:t>Effective Communication</a:t>
            </a:r>
            <a:r>
              <a:rPr lang="en-US" sz="3200" b="1" spc="140" dirty="0">
                <a:solidFill>
                  <a:srgbClr val="00196E"/>
                </a:solidFill>
                <a:latin typeface="Garamond"/>
              </a:rPr>
              <a:t> </a:t>
            </a:r>
          </a:p>
          <a:p>
            <a:pPr marL="1518285" lvl="2" indent="-457200">
              <a:buFont typeface="Arial" panose="020B0604020202020204" pitchFamily="34" charset="0"/>
              <a:buChar char="•"/>
            </a:pPr>
            <a:r>
              <a:rPr lang="en-US" sz="2800" spc="140" dirty="0">
                <a:solidFill>
                  <a:srgbClr val="00196E"/>
                </a:solidFill>
                <a:latin typeface="Garamond"/>
              </a:rPr>
              <a:t>Clearly and intentionally convey information to increase knowledge, foster broader understanding, and inspire change in listeners.</a:t>
            </a:r>
            <a:endParaRPr lang="en-US" sz="2800" dirty="0">
              <a:latin typeface="Garamond"/>
            </a:endParaRPr>
          </a:p>
        </p:txBody>
      </p:sp>
      <p:pic>
        <p:nvPicPr>
          <p:cNvPr id="641" name="Picture 49">
            <a:extLst>
              <a:ext uri="{FF2B5EF4-FFF2-40B4-BE49-F238E27FC236}">
                <a16:creationId xmlns:a16="http://schemas.microsoft.com/office/drawing/2014/main" id="{A19AC886-6A2E-4C13-96E8-EB14416F3B2A}"/>
              </a:ext>
            </a:extLst>
          </p:cNvPr>
          <p:cNvPicPr>
            <a:picLocks noChangeAspect="1"/>
          </p:cNvPicPr>
          <p:nvPr/>
        </p:nvPicPr>
        <p:blipFill>
          <a:blip r:embed="rId2"/>
          <a:srcRect/>
          <a:stretch>
            <a:fillRect/>
          </a:stretch>
        </p:blipFill>
        <p:spPr>
          <a:xfrm>
            <a:off x="778624" y="779390"/>
            <a:ext cx="1243966" cy="1243966"/>
          </a:xfrm>
          <a:prstGeom prst="rect">
            <a:avLst/>
          </a:prstGeom>
        </p:spPr>
      </p:pic>
      <p:sp>
        <p:nvSpPr>
          <p:cNvPr id="643" name="TextBox 45">
            <a:extLst>
              <a:ext uri="{FF2B5EF4-FFF2-40B4-BE49-F238E27FC236}">
                <a16:creationId xmlns:a16="http://schemas.microsoft.com/office/drawing/2014/main" id="{4A67B0E5-122A-40B3-B2AF-19E59AF2AD30}"/>
              </a:ext>
            </a:extLst>
          </p:cNvPr>
          <p:cNvSpPr txBox="1"/>
          <p:nvPr/>
        </p:nvSpPr>
        <p:spPr>
          <a:xfrm>
            <a:off x="2282005" y="1128161"/>
            <a:ext cx="10099142" cy="678134"/>
          </a:xfrm>
          <a:prstGeom prst="rect">
            <a:avLst/>
          </a:prstGeom>
        </p:spPr>
        <p:txBody>
          <a:bodyPr lIns="0" tIns="0" rIns="0" bIns="0" rtlCol="0" anchor="t">
            <a:spAutoFit/>
          </a:bodyPr>
          <a:lstStyle/>
          <a:p>
            <a:pPr>
              <a:lnSpc>
                <a:spcPts val="5502"/>
              </a:lnSpc>
            </a:pPr>
            <a:r>
              <a:rPr lang="en-US" sz="4200" b="1" spc="126">
                <a:solidFill>
                  <a:srgbClr val="00196E"/>
                </a:solidFill>
                <a:latin typeface="Garamond"/>
              </a:rPr>
              <a:t>LEARNING OUTCOMES - SKILLS</a:t>
            </a:r>
            <a:endParaRPr lang="en-US"/>
          </a:p>
        </p:txBody>
      </p:sp>
    </p:spTree>
    <p:extLst>
      <p:ext uri="{BB962C8B-B14F-4D97-AF65-F5344CB8AC3E}">
        <p14:creationId xmlns:p14="http://schemas.microsoft.com/office/powerpoint/2010/main" val="4236233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400607" y="2612355"/>
            <a:ext cx="15505432" cy="6278642"/>
          </a:xfrm>
          <a:prstGeom prst="rect">
            <a:avLst/>
          </a:prstGeom>
        </p:spPr>
        <p:txBody>
          <a:bodyPr wrap="square" lIns="0" tIns="0" rIns="0" bIns="0" rtlCol="0" anchor="t">
            <a:spAutoFit/>
          </a:bodyPr>
          <a:lstStyle/>
          <a:p>
            <a:pPr marL="603885" lvl="1"/>
            <a:r>
              <a:rPr lang="en-US" sz="3200" b="1" i="1" spc="140" dirty="0">
                <a:solidFill>
                  <a:srgbClr val="00196E"/>
                </a:solidFill>
                <a:latin typeface="Garamond"/>
              </a:rPr>
              <a:t>Civic Engagement</a:t>
            </a:r>
          </a:p>
          <a:p>
            <a:pPr marL="1175385" lvl="1" indent="-571500">
              <a:buFont typeface="Arial" panose="020B0604020202020204" pitchFamily="34" charset="0"/>
              <a:buChar char="•"/>
            </a:pPr>
            <a:r>
              <a:rPr lang="en-US" sz="2800" spc="140" dirty="0">
                <a:solidFill>
                  <a:srgbClr val="00196E"/>
                </a:solidFill>
                <a:latin typeface="Garamond"/>
              </a:rPr>
              <a:t>Make a difference in the civic life of our communities through activities informed by personal and public concerns.</a:t>
            </a:r>
          </a:p>
          <a:p>
            <a:pPr marL="603885" lvl="1"/>
            <a:endParaRPr lang="en-US" sz="2800" spc="140" dirty="0">
              <a:solidFill>
                <a:srgbClr val="00196E"/>
              </a:solidFill>
              <a:latin typeface="Garamond"/>
            </a:endParaRPr>
          </a:p>
          <a:p>
            <a:pPr marL="603885" lvl="1"/>
            <a:r>
              <a:rPr lang="en-US" sz="3200" b="1" i="1" spc="140" dirty="0">
                <a:solidFill>
                  <a:srgbClr val="00196E"/>
                </a:solidFill>
                <a:latin typeface="Garamond"/>
              </a:rPr>
              <a:t>Lifelong Learning</a:t>
            </a:r>
          </a:p>
          <a:p>
            <a:pPr marL="1175385" lvl="1" indent="-571500">
              <a:buFont typeface="Arial" panose="020B0604020202020204" pitchFamily="34" charset="0"/>
              <a:buChar char="•"/>
            </a:pPr>
            <a:r>
              <a:rPr lang="en-US" sz="2800" spc="140" dirty="0">
                <a:solidFill>
                  <a:srgbClr val="00196E"/>
                </a:solidFill>
                <a:latin typeface="Garamond"/>
              </a:rPr>
              <a:t>Develop questions and skills for purposeful and continuous learning, with the aim of enhancing knowledge.</a:t>
            </a:r>
          </a:p>
          <a:p>
            <a:pPr marL="603885" lvl="1"/>
            <a:endParaRPr lang="en-US" sz="2800" spc="140" dirty="0">
              <a:solidFill>
                <a:srgbClr val="00196E"/>
              </a:solidFill>
              <a:latin typeface="Garamond"/>
            </a:endParaRPr>
          </a:p>
          <a:p>
            <a:pPr marL="603885" lvl="1"/>
            <a:r>
              <a:rPr lang="en-US" sz="3200" b="1" i="1" spc="140" dirty="0">
                <a:solidFill>
                  <a:srgbClr val="00196E"/>
                </a:solidFill>
                <a:latin typeface="Garamond"/>
              </a:rPr>
              <a:t>Ethical Reasoning</a:t>
            </a:r>
          </a:p>
          <a:p>
            <a:pPr marL="1175385" lvl="1" indent="-571500">
              <a:buFont typeface="Arial" panose="020B0604020202020204" pitchFamily="34" charset="0"/>
              <a:buChar char="•"/>
            </a:pPr>
            <a:r>
              <a:rPr lang="en-US" sz="2800" spc="140" dirty="0">
                <a:solidFill>
                  <a:srgbClr val="00196E"/>
                </a:solidFill>
                <a:latin typeface="Garamond"/>
              </a:rPr>
              <a:t>Shape inquiries about human conduct through assessment of personal values and social and cultural contexts.</a:t>
            </a:r>
          </a:p>
          <a:p>
            <a:pPr marL="603885" lvl="1"/>
            <a:endParaRPr lang="en-US" sz="2800" spc="140" dirty="0">
              <a:solidFill>
                <a:srgbClr val="00196E"/>
              </a:solidFill>
              <a:latin typeface="Garamond"/>
            </a:endParaRPr>
          </a:p>
          <a:p>
            <a:pPr marL="603885" lvl="1"/>
            <a:r>
              <a:rPr lang="en-US" sz="3200" b="1" i="1" spc="140" dirty="0">
                <a:solidFill>
                  <a:srgbClr val="00196E"/>
                </a:solidFill>
                <a:latin typeface="Garamond"/>
              </a:rPr>
              <a:t>Collaboration</a:t>
            </a:r>
          </a:p>
          <a:p>
            <a:pPr marL="1175385" lvl="1" indent="-571500">
              <a:buFont typeface="Arial" panose="020B0604020202020204" pitchFamily="34" charset="0"/>
              <a:buChar char="•"/>
            </a:pPr>
            <a:r>
              <a:rPr lang="en-US" sz="2800" spc="140" dirty="0">
                <a:solidFill>
                  <a:srgbClr val="00196E"/>
                </a:solidFill>
                <a:latin typeface="Garamond"/>
              </a:rPr>
              <a:t>Demonstrate effective approaches and attitudes to working successfully as part of a team.</a:t>
            </a:r>
            <a:endParaRPr lang="en-US" dirty="0">
              <a:latin typeface="Garamond"/>
            </a:endParaRPr>
          </a:p>
        </p:txBody>
      </p:sp>
      <p:pic>
        <p:nvPicPr>
          <p:cNvPr id="641" name="Picture 49">
            <a:extLst>
              <a:ext uri="{FF2B5EF4-FFF2-40B4-BE49-F238E27FC236}">
                <a16:creationId xmlns:a16="http://schemas.microsoft.com/office/drawing/2014/main" id="{A19AC886-6A2E-4C13-96E8-EB14416F3B2A}"/>
              </a:ext>
            </a:extLst>
          </p:cNvPr>
          <p:cNvPicPr>
            <a:picLocks noChangeAspect="1"/>
          </p:cNvPicPr>
          <p:nvPr/>
        </p:nvPicPr>
        <p:blipFill>
          <a:blip r:embed="rId2"/>
          <a:srcRect/>
          <a:stretch>
            <a:fillRect/>
          </a:stretch>
        </p:blipFill>
        <p:spPr>
          <a:xfrm>
            <a:off x="778624" y="779390"/>
            <a:ext cx="1243966" cy="1243966"/>
          </a:xfrm>
          <a:prstGeom prst="rect">
            <a:avLst/>
          </a:prstGeom>
        </p:spPr>
      </p:pic>
      <p:sp>
        <p:nvSpPr>
          <p:cNvPr id="643" name="TextBox 45">
            <a:extLst>
              <a:ext uri="{FF2B5EF4-FFF2-40B4-BE49-F238E27FC236}">
                <a16:creationId xmlns:a16="http://schemas.microsoft.com/office/drawing/2014/main" id="{4A67B0E5-122A-40B3-B2AF-19E59AF2AD30}"/>
              </a:ext>
            </a:extLst>
          </p:cNvPr>
          <p:cNvSpPr txBox="1"/>
          <p:nvPr/>
        </p:nvSpPr>
        <p:spPr>
          <a:xfrm>
            <a:off x="2282005" y="1128161"/>
            <a:ext cx="10099142" cy="678134"/>
          </a:xfrm>
          <a:prstGeom prst="rect">
            <a:avLst/>
          </a:prstGeom>
        </p:spPr>
        <p:txBody>
          <a:bodyPr lIns="0" tIns="0" rIns="0" bIns="0" rtlCol="0" anchor="t">
            <a:spAutoFit/>
          </a:bodyPr>
          <a:lstStyle/>
          <a:p>
            <a:pPr>
              <a:lnSpc>
                <a:spcPts val="5502"/>
              </a:lnSpc>
            </a:pPr>
            <a:r>
              <a:rPr lang="en-US" sz="4200" b="1" spc="126" dirty="0">
                <a:solidFill>
                  <a:srgbClr val="00196E"/>
                </a:solidFill>
                <a:latin typeface="Garamond"/>
              </a:rPr>
              <a:t>LEARNING OUTCOMES - MINDSETS</a:t>
            </a:r>
            <a:endParaRPr lang="en-US" dirty="0"/>
          </a:p>
        </p:txBody>
      </p:sp>
    </p:spTree>
    <p:extLst>
      <p:ext uri="{BB962C8B-B14F-4D97-AF65-F5344CB8AC3E}">
        <p14:creationId xmlns:p14="http://schemas.microsoft.com/office/powerpoint/2010/main" val="40654410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E70B7DC-4DB1-459E-97C8-193EFC12D97C}"/>
              </a:ext>
            </a:extLst>
          </p:cNvPr>
          <p:cNvPicPr>
            <a:picLocks noChangeAspect="1"/>
          </p:cNvPicPr>
          <p:nvPr/>
        </p:nvPicPr>
        <p:blipFill rotWithShape="1">
          <a:blip r:embed="rId2"/>
          <a:srcRect t="19"/>
          <a:stretch/>
        </p:blipFill>
        <p:spPr>
          <a:xfrm>
            <a:off x="20" y="1923"/>
            <a:ext cx="18287980" cy="10285077"/>
          </a:xfrm>
          <a:prstGeom prst="rect">
            <a:avLst/>
          </a:prstGeom>
        </p:spPr>
      </p:pic>
    </p:spTree>
    <p:extLst>
      <p:ext uri="{BB962C8B-B14F-4D97-AF65-F5344CB8AC3E}">
        <p14:creationId xmlns:p14="http://schemas.microsoft.com/office/powerpoint/2010/main" val="2818106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wearing a suit and tie sitting in a chair&#10;&#10;Description generated with very high confidence">
            <a:extLst>
              <a:ext uri="{FF2B5EF4-FFF2-40B4-BE49-F238E27FC236}">
                <a16:creationId xmlns:a16="http://schemas.microsoft.com/office/drawing/2014/main" id="{E1451C57-7AF0-4C8E-980C-4AAD7390E229}"/>
              </a:ext>
            </a:extLst>
          </p:cNvPr>
          <p:cNvPicPr>
            <a:picLocks noChangeAspect="1"/>
          </p:cNvPicPr>
          <p:nvPr/>
        </p:nvPicPr>
        <p:blipFill>
          <a:blip r:embed="rId3"/>
          <a:stretch>
            <a:fillRect/>
          </a:stretch>
        </p:blipFill>
        <p:spPr>
          <a:xfrm>
            <a:off x="1971675" y="276225"/>
            <a:ext cx="14344650" cy="9563100"/>
          </a:xfrm>
          <a:prstGeom prst="rect">
            <a:avLst/>
          </a:prstGeom>
        </p:spPr>
      </p:pic>
      <p:sp>
        <p:nvSpPr>
          <p:cNvPr id="16" name="Text Placeholder 1">
            <a:extLst>
              <a:ext uri="{FF2B5EF4-FFF2-40B4-BE49-F238E27FC236}">
                <a16:creationId xmlns:a16="http://schemas.microsoft.com/office/drawing/2014/main" id="{ACE37797-5F03-42C6-BE79-3E412A9920ED}"/>
              </a:ext>
            </a:extLst>
          </p:cNvPr>
          <p:cNvSpPr txBox="1">
            <a:spLocks/>
          </p:cNvSpPr>
          <p:nvPr/>
        </p:nvSpPr>
        <p:spPr>
          <a:xfrm>
            <a:off x="2131541" y="8498360"/>
            <a:ext cx="14012561" cy="1204785"/>
          </a:xfrm>
          <a:prstGeom prst="rect">
            <a:avLst/>
          </a:prstGeom>
          <a:solidFill>
            <a:srgbClr val="262C66">
              <a:alpha val="88000"/>
            </a:srgbClr>
          </a:solidFill>
        </p:spPr>
        <p:txBody>
          <a:bodyPr/>
          <a:lstStyle>
            <a:lvl1pPr marL="0" indent="0" algn="l" defTabSz="914400" rtl="0" eaLnBrk="1" latinLnBrk="0" hangingPunct="1">
              <a:lnSpc>
                <a:spcPct val="100000"/>
              </a:lnSpc>
              <a:spcBef>
                <a:spcPts val="1000"/>
              </a:spcBef>
              <a:spcAft>
                <a:spcPts val="600"/>
              </a:spcAft>
              <a:buFont typeface="Arial"/>
              <a:buNone/>
              <a:defRPr sz="1800" kern="1200">
                <a:solidFill>
                  <a:srgbClr val="384149"/>
                </a:solidFill>
                <a:latin typeface="Arial" charset="0"/>
                <a:ea typeface="Arial" charset="0"/>
                <a:cs typeface="Arial" charset="0"/>
              </a:defRPr>
            </a:lvl1pPr>
            <a:lvl2pPr marL="466725" indent="-173038" algn="l" defTabSz="914400" rtl="0" eaLnBrk="1" latinLnBrk="0" hangingPunct="1">
              <a:lnSpc>
                <a:spcPct val="100000"/>
              </a:lnSpc>
              <a:spcBef>
                <a:spcPts val="0"/>
              </a:spcBef>
              <a:spcAft>
                <a:spcPts val="600"/>
              </a:spcAft>
              <a:buClr>
                <a:srgbClr val="00A79F"/>
              </a:buClr>
              <a:buFont typeface=".HelveticaNeueDeskInterface-Regular" charset="0"/>
              <a:buChar char="»"/>
              <a:tabLst/>
              <a:defRPr sz="1800" kern="1200">
                <a:solidFill>
                  <a:srgbClr val="384149"/>
                </a:solidFill>
                <a:latin typeface="Arial" charset="0"/>
                <a:ea typeface="Arial" charset="0"/>
                <a:cs typeface="Arial" charset="0"/>
              </a:defRPr>
            </a:lvl2pPr>
            <a:lvl3pPr marL="801688" indent="-160338" algn="l" defTabSz="914400" rtl="0" eaLnBrk="1" latinLnBrk="0" hangingPunct="1">
              <a:lnSpc>
                <a:spcPct val="100000"/>
              </a:lnSpc>
              <a:spcBef>
                <a:spcPts val="0"/>
              </a:spcBef>
              <a:spcAft>
                <a:spcPts val="600"/>
              </a:spcAft>
              <a:buFont typeface="Arial" charset="0"/>
              <a:buChar char="•"/>
              <a:tabLst/>
              <a:defRPr sz="1600" kern="1200">
                <a:solidFill>
                  <a:srgbClr val="384149"/>
                </a:solidFill>
                <a:latin typeface="Arial" charset="0"/>
                <a:ea typeface="Arial" charset="0"/>
                <a:cs typeface="Arial" charset="0"/>
              </a:defRPr>
            </a:lvl3pPr>
            <a:lvl4pPr marL="1201738" indent="-173038" algn="l" defTabSz="914400" rtl="0" eaLnBrk="1" latinLnBrk="0" hangingPunct="1">
              <a:lnSpc>
                <a:spcPct val="100000"/>
              </a:lnSpc>
              <a:spcBef>
                <a:spcPts val="0"/>
              </a:spcBef>
              <a:spcAft>
                <a:spcPts val="600"/>
              </a:spcAft>
              <a:buFont typeface="Arial" charset="0"/>
              <a:buChar char="•"/>
              <a:tabLst/>
              <a:defRPr sz="1400" kern="1200">
                <a:solidFill>
                  <a:srgbClr val="384149"/>
                </a:solidFill>
                <a:latin typeface="Arial" charset="0"/>
                <a:ea typeface="Arial" charset="0"/>
                <a:cs typeface="Arial" charset="0"/>
              </a:defRPr>
            </a:lvl4pPr>
            <a:lvl5pPr marL="1557338" indent="-169863" algn="l" defTabSz="914400" rtl="0" eaLnBrk="1" latinLnBrk="0" hangingPunct="1">
              <a:lnSpc>
                <a:spcPct val="100000"/>
              </a:lnSpc>
              <a:spcBef>
                <a:spcPts val="0"/>
              </a:spcBef>
              <a:spcAft>
                <a:spcPts val="400"/>
              </a:spcAft>
              <a:buFont typeface=".HelveticaNeueDeskInterface-Regular" charset="0"/>
              <a:buChar char="-"/>
              <a:tabLst/>
              <a:defRPr sz="1400" kern="1200" baseline="0">
                <a:solidFill>
                  <a:srgbClr val="384149"/>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3300" b="1" dirty="0">
                <a:solidFill>
                  <a:schemeClr val="bg1"/>
                </a:solidFill>
                <a:latin typeface="Palatino Linotype" panose="02040502050505030304" pitchFamily="18" charset="0"/>
              </a:rPr>
              <a:t>2013: The Fulbright University Vietnam project was mentioned in the Joint Statement of President Truong Tan Sang and President Obama</a:t>
            </a:r>
          </a:p>
        </p:txBody>
      </p:sp>
    </p:spTree>
    <p:extLst>
      <p:ext uri="{BB962C8B-B14F-4D97-AF65-F5344CB8AC3E}">
        <p14:creationId xmlns:p14="http://schemas.microsoft.com/office/powerpoint/2010/main" val="38534960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222F9AD-6325-44D7-BDD8-AE3E054C509B}"/>
              </a:ext>
            </a:extLst>
          </p:cNvPr>
          <p:cNvPicPr>
            <a:picLocks noChangeAspect="1"/>
          </p:cNvPicPr>
          <p:nvPr/>
        </p:nvPicPr>
        <p:blipFill rotWithShape="1">
          <a:blip r:embed="rId2"/>
          <a:srcRect l="870" r="-1" b="-1"/>
          <a:stretch/>
        </p:blipFill>
        <p:spPr>
          <a:xfrm>
            <a:off x="20" y="1923"/>
            <a:ext cx="18287980" cy="10285077"/>
          </a:xfrm>
          <a:prstGeom prst="rect">
            <a:avLst/>
          </a:prstGeom>
        </p:spPr>
      </p:pic>
    </p:spTree>
    <p:extLst>
      <p:ext uri="{BB962C8B-B14F-4D97-AF65-F5344CB8AC3E}">
        <p14:creationId xmlns:p14="http://schemas.microsoft.com/office/powerpoint/2010/main" val="3722507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CD2CE59-70A5-4727-90AF-25B75B1F0EA4}"/>
              </a:ext>
            </a:extLst>
          </p:cNvPr>
          <p:cNvPicPr>
            <a:picLocks noChangeAspect="1"/>
          </p:cNvPicPr>
          <p:nvPr/>
        </p:nvPicPr>
        <p:blipFill rotWithShape="1">
          <a:blip r:embed="rId2"/>
          <a:srcRect l="426" r="1" b="1"/>
          <a:stretch/>
        </p:blipFill>
        <p:spPr>
          <a:xfrm>
            <a:off x="20" y="1923"/>
            <a:ext cx="18287980" cy="10285077"/>
          </a:xfrm>
          <a:prstGeom prst="rect">
            <a:avLst/>
          </a:prstGeom>
        </p:spPr>
      </p:pic>
    </p:spTree>
    <p:extLst>
      <p:ext uri="{BB962C8B-B14F-4D97-AF65-F5344CB8AC3E}">
        <p14:creationId xmlns:p14="http://schemas.microsoft.com/office/powerpoint/2010/main" val="12679986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D3D2FF8-B54B-4E9C-B85C-7F726EB58A25}"/>
              </a:ext>
            </a:extLst>
          </p:cNvPr>
          <p:cNvPicPr>
            <a:picLocks noChangeAspect="1"/>
          </p:cNvPicPr>
          <p:nvPr/>
        </p:nvPicPr>
        <p:blipFill rotWithShape="1">
          <a:blip r:embed="rId2"/>
          <a:srcRect b="19"/>
          <a:stretch/>
        </p:blipFill>
        <p:spPr>
          <a:xfrm>
            <a:off x="20" y="1923"/>
            <a:ext cx="18287980" cy="10285077"/>
          </a:xfrm>
          <a:prstGeom prst="rect">
            <a:avLst/>
          </a:prstGeom>
        </p:spPr>
      </p:pic>
    </p:spTree>
    <p:extLst>
      <p:ext uri="{BB962C8B-B14F-4D97-AF65-F5344CB8AC3E}">
        <p14:creationId xmlns:p14="http://schemas.microsoft.com/office/powerpoint/2010/main" val="42897577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E362924-8B99-49F8-B6DC-6F25A7CDFB42}"/>
              </a:ext>
            </a:extLst>
          </p:cNvPr>
          <p:cNvPicPr>
            <a:picLocks noChangeAspect="1"/>
          </p:cNvPicPr>
          <p:nvPr/>
        </p:nvPicPr>
        <p:blipFill rotWithShape="1">
          <a:blip r:embed="rId2"/>
          <a:srcRect l="426" r="1" b="1"/>
          <a:stretch/>
        </p:blipFill>
        <p:spPr>
          <a:xfrm>
            <a:off x="20" y="1923"/>
            <a:ext cx="18287980" cy="10285077"/>
          </a:xfrm>
          <a:prstGeom prst="rect">
            <a:avLst/>
          </a:prstGeom>
        </p:spPr>
      </p:pic>
    </p:spTree>
    <p:extLst>
      <p:ext uri="{BB962C8B-B14F-4D97-AF65-F5344CB8AC3E}">
        <p14:creationId xmlns:p14="http://schemas.microsoft.com/office/powerpoint/2010/main" val="15423844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Timeline&#10;&#10;Description automatically generated with medium confidence">
            <a:extLst>
              <a:ext uri="{FF2B5EF4-FFF2-40B4-BE49-F238E27FC236}">
                <a16:creationId xmlns:a16="http://schemas.microsoft.com/office/drawing/2014/main" id="{FBB2993A-EB8F-4F06-A075-2AC4F11C97BC}"/>
              </a:ext>
            </a:extLst>
          </p:cNvPr>
          <p:cNvPicPr>
            <a:picLocks noChangeAspect="1"/>
          </p:cNvPicPr>
          <p:nvPr/>
        </p:nvPicPr>
        <p:blipFill rotWithShape="1">
          <a:blip r:embed="rId2"/>
          <a:srcRect b="19"/>
          <a:stretch/>
        </p:blipFill>
        <p:spPr>
          <a:xfrm>
            <a:off x="20" y="1923"/>
            <a:ext cx="18287980" cy="10285077"/>
          </a:xfrm>
          <a:prstGeom prst="rect">
            <a:avLst/>
          </a:prstGeom>
        </p:spPr>
      </p:pic>
    </p:spTree>
    <p:extLst>
      <p:ext uri="{BB962C8B-B14F-4D97-AF65-F5344CB8AC3E}">
        <p14:creationId xmlns:p14="http://schemas.microsoft.com/office/powerpoint/2010/main" val="961993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87D6887-0182-429B-9A55-38520F72AF28}"/>
              </a:ext>
            </a:extLst>
          </p:cNvPr>
          <p:cNvPicPr>
            <a:picLocks noChangeAspect="1"/>
          </p:cNvPicPr>
          <p:nvPr/>
        </p:nvPicPr>
        <p:blipFill rotWithShape="1">
          <a:blip r:embed="rId2"/>
          <a:srcRect b="19"/>
          <a:stretch/>
        </p:blipFill>
        <p:spPr>
          <a:xfrm>
            <a:off x="20" y="1923"/>
            <a:ext cx="18287980" cy="10285077"/>
          </a:xfrm>
          <a:prstGeom prst="rect">
            <a:avLst/>
          </a:prstGeom>
        </p:spPr>
      </p:pic>
    </p:spTree>
    <p:extLst>
      <p:ext uri="{BB962C8B-B14F-4D97-AF65-F5344CB8AC3E}">
        <p14:creationId xmlns:p14="http://schemas.microsoft.com/office/powerpoint/2010/main" val="18571648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Graphical user interface, website&#10;&#10;Description automatically generated">
            <a:extLst>
              <a:ext uri="{FF2B5EF4-FFF2-40B4-BE49-F238E27FC236}">
                <a16:creationId xmlns:a16="http://schemas.microsoft.com/office/drawing/2014/main" id="{66B7049B-33C8-47F5-A034-02FC607DC71E}"/>
              </a:ext>
            </a:extLst>
          </p:cNvPr>
          <p:cNvPicPr>
            <a:picLocks noChangeAspect="1"/>
          </p:cNvPicPr>
          <p:nvPr/>
        </p:nvPicPr>
        <p:blipFill rotWithShape="1">
          <a:blip r:embed="rId2"/>
          <a:srcRect l="426" r="1" b="1"/>
          <a:stretch/>
        </p:blipFill>
        <p:spPr>
          <a:xfrm>
            <a:off x="20" y="1923"/>
            <a:ext cx="18287980" cy="10285077"/>
          </a:xfrm>
          <a:prstGeom prst="rect">
            <a:avLst/>
          </a:prstGeom>
        </p:spPr>
      </p:pic>
    </p:spTree>
    <p:extLst>
      <p:ext uri="{BB962C8B-B14F-4D97-AF65-F5344CB8AC3E}">
        <p14:creationId xmlns:p14="http://schemas.microsoft.com/office/powerpoint/2010/main" val="11740027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AFD437D-5E87-48DA-9F75-6E0102B8FF23}"/>
              </a:ext>
            </a:extLst>
          </p:cNvPr>
          <p:cNvPicPr>
            <a:picLocks noChangeAspect="1"/>
          </p:cNvPicPr>
          <p:nvPr/>
        </p:nvPicPr>
        <p:blipFill rotWithShape="1">
          <a:blip r:embed="rId2"/>
          <a:srcRect b="19"/>
          <a:stretch/>
        </p:blipFill>
        <p:spPr>
          <a:xfrm>
            <a:off x="20" y="1923"/>
            <a:ext cx="18287980" cy="10285077"/>
          </a:xfrm>
          <a:prstGeom prst="rect">
            <a:avLst/>
          </a:prstGeom>
        </p:spPr>
      </p:pic>
    </p:spTree>
    <p:extLst>
      <p:ext uri="{BB962C8B-B14F-4D97-AF65-F5344CB8AC3E}">
        <p14:creationId xmlns:p14="http://schemas.microsoft.com/office/powerpoint/2010/main" val="403780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C96CF4D-8E9D-4405-B062-E43712335EBF}"/>
              </a:ext>
            </a:extLst>
          </p:cNvPr>
          <p:cNvPicPr>
            <a:picLocks noChangeAspect="1"/>
          </p:cNvPicPr>
          <p:nvPr/>
        </p:nvPicPr>
        <p:blipFill rotWithShape="1">
          <a:blip r:embed="rId2"/>
          <a:srcRect r="427" b="1"/>
          <a:stretch/>
        </p:blipFill>
        <p:spPr>
          <a:xfrm>
            <a:off x="20" y="1923"/>
            <a:ext cx="18287980" cy="10285077"/>
          </a:xfrm>
          <a:prstGeom prst="rect">
            <a:avLst/>
          </a:prstGeom>
        </p:spPr>
      </p:pic>
    </p:spTree>
    <p:extLst>
      <p:ext uri="{BB962C8B-B14F-4D97-AF65-F5344CB8AC3E}">
        <p14:creationId xmlns:p14="http://schemas.microsoft.com/office/powerpoint/2010/main" val="730107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wearing a suit and tie sitting in a chair&#10;&#10;Description generated with very high confidence">
            <a:extLst>
              <a:ext uri="{FF2B5EF4-FFF2-40B4-BE49-F238E27FC236}">
                <a16:creationId xmlns:a16="http://schemas.microsoft.com/office/drawing/2014/main" id="{E6212991-2B18-4C2E-8295-49553B5A152B}"/>
              </a:ext>
            </a:extLst>
          </p:cNvPr>
          <p:cNvPicPr>
            <a:picLocks noGrp="1" noChangeAspect="1"/>
          </p:cNvPicPr>
          <p:nvPr>
            <p:ph type="pic" sz="quarter" idx="10"/>
          </p:nvPr>
        </p:nvPicPr>
        <p:blipFill>
          <a:blip r:embed="rId2"/>
          <a:srcRect t="4977" b="4977"/>
          <a:stretch>
            <a:fillRect/>
          </a:stretch>
        </p:blipFill>
        <p:spPr/>
      </p:pic>
      <p:sp>
        <p:nvSpPr>
          <p:cNvPr id="6" name="Text Placeholder 1">
            <a:extLst>
              <a:ext uri="{FF2B5EF4-FFF2-40B4-BE49-F238E27FC236}">
                <a16:creationId xmlns:a16="http://schemas.microsoft.com/office/drawing/2014/main" id="{C5178197-784F-427A-B709-4E7BE642BCAA}"/>
              </a:ext>
            </a:extLst>
          </p:cNvPr>
          <p:cNvSpPr txBox="1">
            <a:spLocks/>
          </p:cNvSpPr>
          <p:nvPr/>
        </p:nvSpPr>
        <p:spPr>
          <a:xfrm>
            <a:off x="3892378" y="8424218"/>
            <a:ext cx="10898660" cy="1742304"/>
          </a:xfrm>
          <a:prstGeom prst="rect">
            <a:avLst/>
          </a:prstGeom>
          <a:solidFill>
            <a:srgbClr val="262C66">
              <a:alpha val="88000"/>
            </a:srgbClr>
          </a:solidFill>
        </p:spPr>
        <p:txBody>
          <a:bodyPr/>
          <a:lstStyle>
            <a:lvl1pPr marL="0" indent="0" algn="l" defTabSz="914400" rtl="0" eaLnBrk="1" latinLnBrk="0" hangingPunct="1">
              <a:lnSpc>
                <a:spcPct val="100000"/>
              </a:lnSpc>
              <a:spcBef>
                <a:spcPts val="1000"/>
              </a:spcBef>
              <a:spcAft>
                <a:spcPts val="600"/>
              </a:spcAft>
              <a:buFont typeface="Arial"/>
              <a:buNone/>
              <a:defRPr sz="1800" kern="1200">
                <a:solidFill>
                  <a:srgbClr val="384149"/>
                </a:solidFill>
                <a:latin typeface="Arial" charset="0"/>
                <a:ea typeface="Arial" charset="0"/>
                <a:cs typeface="Arial" charset="0"/>
              </a:defRPr>
            </a:lvl1pPr>
            <a:lvl2pPr marL="466725" indent="-173038" algn="l" defTabSz="914400" rtl="0" eaLnBrk="1" latinLnBrk="0" hangingPunct="1">
              <a:lnSpc>
                <a:spcPct val="100000"/>
              </a:lnSpc>
              <a:spcBef>
                <a:spcPts val="0"/>
              </a:spcBef>
              <a:spcAft>
                <a:spcPts val="600"/>
              </a:spcAft>
              <a:buClr>
                <a:srgbClr val="00A79F"/>
              </a:buClr>
              <a:buFont typeface=".HelveticaNeueDeskInterface-Regular" charset="0"/>
              <a:buChar char="»"/>
              <a:tabLst/>
              <a:defRPr sz="1800" kern="1200">
                <a:solidFill>
                  <a:srgbClr val="384149"/>
                </a:solidFill>
                <a:latin typeface="Arial" charset="0"/>
                <a:ea typeface="Arial" charset="0"/>
                <a:cs typeface="Arial" charset="0"/>
              </a:defRPr>
            </a:lvl2pPr>
            <a:lvl3pPr marL="801688" indent="-160338" algn="l" defTabSz="914400" rtl="0" eaLnBrk="1" latinLnBrk="0" hangingPunct="1">
              <a:lnSpc>
                <a:spcPct val="100000"/>
              </a:lnSpc>
              <a:spcBef>
                <a:spcPts val="0"/>
              </a:spcBef>
              <a:spcAft>
                <a:spcPts val="600"/>
              </a:spcAft>
              <a:buFont typeface="Arial" charset="0"/>
              <a:buChar char="•"/>
              <a:tabLst/>
              <a:defRPr sz="1600" kern="1200">
                <a:solidFill>
                  <a:srgbClr val="384149"/>
                </a:solidFill>
                <a:latin typeface="Arial" charset="0"/>
                <a:ea typeface="Arial" charset="0"/>
                <a:cs typeface="Arial" charset="0"/>
              </a:defRPr>
            </a:lvl3pPr>
            <a:lvl4pPr marL="1201738" indent="-173038" algn="l" defTabSz="914400" rtl="0" eaLnBrk="1" latinLnBrk="0" hangingPunct="1">
              <a:lnSpc>
                <a:spcPct val="100000"/>
              </a:lnSpc>
              <a:spcBef>
                <a:spcPts val="0"/>
              </a:spcBef>
              <a:spcAft>
                <a:spcPts val="600"/>
              </a:spcAft>
              <a:buFont typeface="Arial" charset="0"/>
              <a:buChar char="•"/>
              <a:tabLst/>
              <a:defRPr sz="1400" kern="1200">
                <a:solidFill>
                  <a:srgbClr val="384149"/>
                </a:solidFill>
                <a:latin typeface="Arial" charset="0"/>
                <a:ea typeface="Arial" charset="0"/>
                <a:cs typeface="Arial" charset="0"/>
              </a:defRPr>
            </a:lvl4pPr>
            <a:lvl5pPr marL="1557338" indent="-169863" algn="l" defTabSz="914400" rtl="0" eaLnBrk="1" latinLnBrk="0" hangingPunct="1">
              <a:lnSpc>
                <a:spcPct val="100000"/>
              </a:lnSpc>
              <a:spcBef>
                <a:spcPts val="0"/>
              </a:spcBef>
              <a:spcAft>
                <a:spcPts val="400"/>
              </a:spcAft>
              <a:buFont typeface=".HelveticaNeueDeskInterface-Regular" charset="0"/>
              <a:buChar char="-"/>
              <a:tabLst/>
              <a:defRPr sz="1400" kern="1200" baseline="0">
                <a:solidFill>
                  <a:srgbClr val="384149"/>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800" b="1">
                <a:solidFill>
                  <a:schemeClr val="bg1"/>
                </a:solidFill>
                <a:latin typeface="Palatino Linotype" panose="02040502050505030304" pitchFamily="18" charset="0"/>
              </a:rPr>
              <a:t>2015: FUV received “investment license” in Saigon Hi-tech Park</a:t>
            </a:r>
            <a:endParaRPr lang="en-GB" sz="4800" b="1"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681122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163" b="6163"/>
          <a:stretch>
            <a:fillRect/>
          </a:stretch>
        </p:blipFill>
        <p:spPr>
          <a:xfrm>
            <a:off x="0" y="0"/>
            <a:ext cx="18288000" cy="10287000"/>
          </a:xfrm>
        </p:spPr>
      </p:pic>
      <p:sp>
        <p:nvSpPr>
          <p:cNvPr id="4" name="Text Placeholder 1">
            <a:extLst>
              <a:ext uri="{FF2B5EF4-FFF2-40B4-BE49-F238E27FC236}">
                <a16:creationId xmlns:a16="http://schemas.microsoft.com/office/drawing/2014/main" id="{4B781351-95A9-4CDD-9AD4-510ACB076E32}"/>
              </a:ext>
            </a:extLst>
          </p:cNvPr>
          <p:cNvSpPr txBox="1">
            <a:spLocks/>
          </p:cNvSpPr>
          <p:nvPr/>
        </p:nvSpPr>
        <p:spPr>
          <a:xfrm>
            <a:off x="1157409" y="7237976"/>
            <a:ext cx="9268605" cy="2400294"/>
          </a:xfrm>
          <a:prstGeom prst="rect">
            <a:avLst/>
          </a:prstGeom>
          <a:solidFill>
            <a:srgbClr val="262C66">
              <a:alpha val="88000"/>
            </a:srgbClr>
          </a:solidFill>
        </p:spPr>
        <p:txBody>
          <a:bodyPr/>
          <a:lstStyle>
            <a:lvl1pPr marL="0" indent="0" algn="l" defTabSz="914400" rtl="0" eaLnBrk="1" latinLnBrk="0" hangingPunct="1">
              <a:lnSpc>
                <a:spcPct val="100000"/>
              </a:lnSpc>
              <a:spcBef>
                <a:spcPts val="1000"/>
              </a:spcBef>
              <a:spcAft>
                <a:spcPts val="600"/>
              </a:spcAft>
              <a:buFont typeface="Arial"/>
              <a:buNone/>
              <a:defRPr sz="1800" kern="1200">
                <a:solidFill>
                  <a:srgbClr val="384149"/>
                </a:solidFill>
                <a:latin typeface="Arial" charset="0"/>
                <a:ea typeface="Arial" charset="0"/>
                <a:cs typeface="Arial" charset="0"/>
              </a:defRPr>
            </a:lvl1pPr>
            <a:lvl2pPr marL="466725" indent="-173038" algn="l" defTabSz="914400" rtl="0" eaLnBrk="1" latinLnBrk="0" hangingPunct="1">
              <a:lnSpc>
                <a:spcPct val="100000"/>
              </a:lnSpc>
              <a:spcBef>
                <a:spcPts val="0"/>
              </a:spcBef>
              <a:spcAft>
                <a:spcPts val="600"/>
              </a:spcAft>
              <a:buClr>
                <a:srgbClr val="00A79F"/>
              </a:buClr>
              <a:buFont typeface=".HelveticaNeueDeskInterface-Regular" charset="0"/>
              <a:buChar char="»"/>
              <a:tabLst/>
              <a:defRPr sz="1800" kern="1200">
                <a:solidFill>
                  <a:srgbClr val="384149"/>
                </a:solidFill>
                <a:latin typeface="Arial" charset="0"/>
                <a:ea typeface="Arial" charset="0"/>
                <a:cs typeface="Arial" charset="0"/>
              </a:defRPr>
            </a:lvl2pPr>
            <a:lvl3pPr marL="801688" indent="-160338" algn="l" defTabSz="914400" rtl="0" eaLnBrk="1" latinLnBrk="0" hangingPunct="1">
              <a:lnSpc>
                <a:spcPct val="100000"/>
              </a:lnSpc>
              <a:spcBef>
                <a:spcPts val="0"/>
              </a:spcBef>
              <a:spcAft>
                <a:spcPts val="600"/>
              </a:spcAft>
              <a:buFont typeface="Arial" charset="0"/>
              <a:buChar char="•"/>
              <a:tabLst/>
              <a:defRPr sz="1600" kern="1200">
                <a:solidFill>
                  <a:srgbClr val="384149"/>
                </a:solidFill>
                <a:latin typeface="Arial" charset="0"/>
                <a:ea typeface="Arial" charset="0"/>
                <a:cs typeface="Arial" charset="0"/>
              </a:defRPr>
            </a:lvl3pPr>
            <a:lvl4pPr marL="1201738" indent="-173038" algn="l" defTabSz="914400" rtl="0" eaLnBrk="1" latinLnBrk="0" hangingPunct="1">
              <a:lnSpc>
                <a:spcPct val="100000"/>
              </a:lnSpc>
              <a:spcBef>
                <a:spcPts val="0"/>
              </a:spcBef>
              <a:spcAft>
                <a:spcPts val="600"/>
              </a:spcAft>
              <a:buFont typeface="Arial" charset="0"/>
              <a:buChar char="•"/>
              <a:tabLst/>
              <a:defRPr sz="1400" kern="1200">
                <a:solidFill>
                  <a:srgbClr val="384149"/>
                </a:solidFill>
                <a:latin typeface="Arial" charset="0"/>
                <a:ea typeface="Arial" charset="0"/>
                <a:cs typeface="Arial" charset="0"/>
              </a:defRPr>
            </a:lvl4pPr>
            <a:lvl5pPr marL="1557338" indent="-169863" algn="l" defTabSz="914400" rtl="0" eaLnBrk="1" latinLnBrk="0" hangingPunct="1">
              <a:lnSpc>
                <a:spcPct val="100000"/>
              </a:lnSpc>
              <a:spcBef>
                <a:spcPts val="0"/>
              </a:spcBef>
              <a:spcAft>
                <a:spcPts val="400"/>
              </a:spcAft>
              <a:buFont typeface=".HelveticaNeueDeskInterface-Regular" charset="0"/>
              <a:buChar char="-"/>
              <a:tabLst/>
              <a:defRPr sz="1400" kern="1200" baseline="0">
                <a:solidFill>
                  <a:srgbClr val="384149"/>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800" b="1">
                <a:solidFill>
                  <a:schemeClr val="bg1"/>
                </a:solidFill>
                <a:latin typeface="Palatino Linotype" panose="02040502050505030304" pitchFamily="18" charset="0"/>
              </a:rPr>
              <a:t>2016: Fulbright University Vietnam was officially established on May 16, 2016</a:t>
            </a:r>
            <a:endParaRPr lang="vi-VN" sz="4800" b="1"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4201166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2D8A0DC-7BD4-4FCA-8E1E-F3D4392FC8CC}"/>
              </a:ext>
            </a:extLst>
          </p:cNvPr>
          <p:cNvPicPr>
            <a:picLocks noChangeAspect="1"/>
          </p:cNvPicPr>
          <p:nvPr/>
        </p:nvPicPr>
        <p:blipFill>
          <a:blip r:embed="rId2"/>
          <a:stretch>
            <a:fillRect/>
          </a:stretch>
        </p:blipFill>
        <p:spPr>
          <a:xfrm>
            <a:off x="-155330" y="477269"/>
            <a:ext cx="14129237" cy="9332461"/>
          </a:xfrm>
          <a:prstGeom prst="rect">
            <a:avLst/>
          </a:prstGeom>
        </p:spPr>
      </p:pic>
      <p:sp>
        <p:nvSpPr>
          <p:cNvPr id="3" name="TextBox 2">
            <a:extLst>
              <a:ext uri="{FF2B5EF4-FFF2-40B4-BE49-F238E27FC236}">
                <a16:creationId xmlns:a16="http://schemas.microsoft.com/office/drawing/2014/main" id="{1FCCE0B5-8EEC-493F-8C0D-FC2282673C45}"/>
              </a:ext>
            </a:extLst>
          </p:cNvPr>
          <p:cNvSpPr txBox="1"/>
          <p:nvPr/>
        </p:nvSpPr>
        <p:spPr>
          <a:xfrm>
            <a:off x="14146823" y="767862"/>
            <a:ext cx="3725007" cy="7478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00196E"/>
                </a:solidFill>
                <a:latin typeface="Garamond"/>
              </a:rPr>
              <a:t>"We’re very excited that…the new Fulbright University Vietnam will open in Ho Chi Minh City — this nation’s first independent, non-profit university — where there will be full academic freedom and scholarships for those in need."</a:t>
            </a:r>
          </a:p>
          <a:p>
            <a:r>
              <a:rPr lang="en-US" sz="3200">
                <a:solidFill>
                  <a:srgbClr val="00196E"/>
                </a:solidFill>
                <a:latin typeface="Garamond"/>
              </a:rPr>
              <a:t>— President Barack Obama, </a:t>
            </a:r>
            <a:r>
              <a:rPr lang="en-US" sz="3200" i="1">
                <a:solidFill>
                  <a:srgbClr val="00196E"/>
                </a:solidFill>
                <a:latin typeface="Garamond"/>
              </a:rPr>
              <a:t>Hanoi, May 24, 2016</a:t>
            </a:r>
          </a:p>
        </p:txBody>
      </p:sp>
    </p:spTree>
    <p:extLst>
      <p:ext uri="{BB962C8B-B14F-4D97-AF65-F5344CB8AC3E}">
        <p14:creationId xmlns:p14="http://schemas.microsoft.com/office/powerpoint/2010/main" val="507169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65554A-E958-4F1E-94F7-80BB13CE897A}"/>
              </a:ext>
            </a:extLst>
          </p:cNvPr>
          <p:cNvPicPr>
            <a:picLocks noChangeAspect="1"/>
          </p:cNvPicPr>
          <p:nvPr/>
        </p:nvPicPr>
        <p:blipFill>
          <a:blip r:embed="rId2"/>
          <a:stretch>
            <a:fillRect/>
          </a:stretch>
        </p:blipFill>
        <p:spPr>
          <a:xfrm>
            <a:off x="4908464" y="965201"/>
            <a:ext cx="8471072" cy="8356599"/>
          </a:xfrm>
          <a:prstGeom prst="rect">
            <a:avLst/>
          </a:prstGeom>
        </p:spPr>
      </p:pic>
      <p:sp>
        <p:nvSpPr>
          <p:cNvPr id="7" name="Text Placeholder 1">
            <a:extLst>
              <a:ext uri="{FF2B5EF4-FFF2-40B4-BE49-F238E27FC236}">
                <a16:creationId xmlns:a16="http://schemas.microsoft.com/office/drawing/2014/main" id="{5FC46DBF-14AB-4E6A-9F18-25D44F6113B5}"/>
              </a:ext>
            </a:extLst>
          </p:cNvPr>
          <p:cNvSpPr txBox="1">
            <a:spLocks/>
          </p:cNvSpPr>
          <p:nvPr/>
        </p:nvSpPr>
        <p:spPr>
          <a:xfrm>
            <a:off x="715517" y="7599405"/>
            <a:ext cx="5180090" cy="1967505"/>
          </a:xfrm>
          <a:prstGeom prst="rect">
            <a:avLst/>
          </a:prstGeom>
          <a:solidFill>
            <a:srgbClr val="262C66">
              <a:alpha val="88000"/>
            </a:srgbClr>
          </a:solidFill>
        </p:spPr>
        <p:txBody>
          <a:bodyPr/>
          <a:lstStyle>
            <a:lvl1pPr marL="0" indent="0" algn="l" defTabSz="914400" rtl="0" eaLnBrk="1" latinLnBrk="0" hangingPunct="1">
              <a:lnSpc>
                <a:spcPct val="100000"/>
              </a:lnSpc>
              <a:spcBef>
                <a:spcPts val="1000"/>
              </a:spcBef>
              <a:spcAft>
                <a:spcPts val="600"/>
              </a:spcAft>
              <a:buFont typeface="Arial"/>
              <a:buNone/>
              <a:defRPr sz="1800" kern="1200">
                <a:solidFill>
                  <a:srgbClr val="384149"/>
                </a:solidFill>
                <a:latin typeface="Arial" charset="0"/>
                <a:ea typeface="Arial" charset="0"/>
                <a:cs typeface="Arial" charset="0"/>
              </a:defRPr>
            </a:lvl1pPr>
            <a:lvl2pPr marL="466725" indent="-173038" algn="l" defTabSz="914400" rtl="0" eaLnBrk="1" latinLnBrk="0" hangingPunct="1">
              <a:lnSpc>
                <a:spcPct val="100000"/>
              </a:lnSpc>
              <a:spcBef>
                <a:spcPts val="0"/>
              </a:spcBef>
              <a:spcAft>
                <a:spcPts val="600"/>
              </a:spcAft>
              <a:buClr>
                <a:srgbClr val="00A79F"/>
              </a:buClr>
              <a:buFont typeface=".HelveticaNeueDeskInterface-Regular" charset="0"/>
              <a:buChar char="»"/>
              <a:tabLst/>
              <a:defRPr sz="1800" kern="1200">
                <a:solidFill>
                  <a:srgbClr val="384149"/>
                </a:solidFill>
                <a:latin typeface="Arial" charset="0"/>
                <a:ea typeface="Arial" charset="0"/>
                <a:cs typeface="Arial" charset="0"/>
              </a:defRPr>
            </a:lvl2pPr>
            <a:lvl3pPr marL="801688" indent="-160338" algn="l" defTabSz="914400" rtl="0" eaLnBrk="1" latinLnBrk="0" hangingPunct="1">
              <a:lnSpc>
                <a:spcPct val="100000"/>
              </a:lnSpc>
              <a:spcBef>
                <a:spcPts val="0"/>
              </a:spcBef>
              <a:spcAft>
                <a:spcPts val="600"/>
              </a:spcAft>
              <a:buFont typeface="Arial" charset="0"/>
              <a:buChar char="•"/>
              <a:tabLst/>
              <a:defRPr sz="1600" kern="1200">
                <a:solidFill>
                  <a:srgbClr val="384149"/>
                </a:solidFill>
                <a:latin typeface="Arial" charset="0"/>
                <a:ea typeface="Arial" charset="0"/>
                <a:cs typeface="Arial" charset="0"/>
              </a:defRPr>
            </a:lvl3pPr>
            <a:lvl4pPr marL="1201738" indent="-173038" algn="l" defTabSz="914400" rtl="0" eaLnBrk="1" latinLnBrk="0" hangingPunct="1">
              <a:lnSpc>
                <a:spcPct val="100000"/>
              </a:lnSpc>
              <a:spcBef>
                <a:spcPts val="0"/>
              </a:spcBef>
              <a:spcAft>
                <a:spcPts val="600"/>
              </a:spcAft>
              <a:buFont typeface="Arial" charset="0"/>
              <a:buChar char="•"/>
              <a:tabLst/>
              <a:defRPr sz="1400" kern="1200">
                <a:solidFill>
                  <a:srgbClr val="384149"/>
                </a:solidFill>
                <a:latin typeface="Arial" charset="0"/>
                <a:ea typeface="Arial" charset="0"/>
                <a:cs typeface="Arial" charset="0"/>
              </a:defRPr>
            </a:lvl4pPr>
            <a:lvl5pPr marL="1557338" indent="-169863" algn="l" defTabSz="914400" rtl="0" eaLnBrk="1" latinLnBrk="0" hangingPunct="1">
              <a:lnSpc>
                <a:spcPct val="100000"/>
              </a:lnSpc>
              <a:spcBef>
                <a:spcPts val="0"/>
              </a:spcBef>
              <a:spcAft>
                <a:spcPts val="400"/>
              </a:spcAft>
              <a:buFont typeface=".HelveticaNeueDeskInterface-Regular" charset="0"/>
              <a:buChar char="-"/>
              <a:tabLst/>
              <a:defRPr sz="1400" kern="1200" baseline="0">
                <a:solidFill>
                  <a:srgbClr val="384149"/>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3600" b="1" dirty="0">
                <a:solidFill>
                  <a:schemeClr val="bg1"/>
                </a:solidFill>
                <a:latin typeface="Palatino Linotype" panose="02040502050505030304" pitchFamily="18" charset="0"/>
              </a:rPr>
              <a:t>2017: FUV was granted an operating license on June 2, 2017</a:t>
            </a:r>
            <a:endParaRPr lang="vi-VN" sz="3600" b="1"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457984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2">
            <a:extLst>
              <a:ext uri="{FF2B5EF4-FFF2-40B4-BE49-F238E27FC236}">
                <a16:creationId xmlns:a16="http://schemas.microsoft.com/office/drawing/2014/main" id="{1F89BB03-B5B0-4E73-B719-2E84F59DFAA7}"/>
              </a:ext>
            </a:extLst>
          </p:cNvPr>
          <p:cNvGraphicFramePr/>
          <p:nvPr>
            <p:extLst>
              <p:ext uri="{D42A27DB-BD31-4B8C-83A1-F6EECF244321}">
                <p14:modId xmlns:p14="http://schemas.microsoft.com/office/powerpoint/2010/main" val="603723760"/>
              </p:ext>
            </p:extLst>
          </p:nvPr>
        </p:nvGraphicFramePr>
        <p:xfrm>
          <a:off x="1940553" y="2647030"/>
          <a:ext cx="14720830" cy="71221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926" name="Picture 49">
            <a:extLst>
              <a:ext uri="{FF2B5EF4-FFF2-40B4-BE49-F238E27FC236}">
                <a16:creationId xmlns:a16="http://schemas.microsoft.com/office/drawing/2014/main" id="{A2333814-F57A-4F35-99D9-29829B6D0E91}"/>
              </a:ext>
            </a:extLst>
          </p:cNvPr>
          <p:cNvPicPr>
            <a:picLocks noChangeAspect="1"/>
          </p:cNvPicPr>
          <p:nvPr/>
        </p:nvPicPr>
        <p:blipFill>
          <a:blip r:embed="rId7"/>
          <a:srcRect/>
          <a:stretch>
            <a:fillRect/>
          </a:stretch>
        </p:blipFill>
        <p:spPr>
          <a:xfrm>
            <a:off x="778624" y="520310"/>
            <a:ext cx="1701166" cy="1701166"/>
          </a:xfrm>
          <a:prstGeom prst="rect">
            <a:avLst/>
          </a:prstGeom>
        </p:spPr>
      </p:pic>
      <p:sp>
        <p:nvSpPr>
          <p:cNvPr id="1927" name="TextBox 45">
            <a:extLst>
              <a:ext uri="{FF2B5EF4-FFF2-40B4-BE49-F238E27FC236}">
                <a16:creationId xmlns:a16="http://schemas.microsoft.com/office/drawing/2014/main" id="{AAE5B31A-61BD-4B57-A7F6-E8AF033687E6}"/>
              </a:ext>
            </a:extLst>
          </p:cNvPr>
          <p:cNvSpPr txBox="1"/>
          <p:nvPr/>
        </p:nvSpPr>
        <p:spPr>
          <a:xfrm>
            <a:off x="2750342" y="1006241"/>
            <a:ext cx="13543382" cy="678134"/>
          </a:xfrm>
          <a:prstGeom prst="rect">
            <a:avLst/>
          </a:prstGeom>
        </p:spPr>
        <p:txBody>
          <a:bodyPr wrap="square" lIns="0" tIns="0" rIns="0" bIns="0" rtlCol="0" anchor="t">
            <a:spAutoFit/>
          </a:bodyPr>
          <a:lstStyle/>
          <a:p>
            <a:pPr>
              <a:lnSpc>
                <a:spcPts val="5502"/>
              </a:lnSpc>
            </a:pPr>
            <a:r>
              <a:rPr lang="en-US" sz="4200" b="1" spc="126">
                <a:solidFill>
                  <a:srgbClr val="00196E"/>
                </a:solidFill>
                <a:latin typeface="Garamond"/>
              </a:rPr>
              <a:t>Fulbright Undergraduate Program 2013 - 2017</a:t>
            </a:r>
            <a:endParaRPr lang="en-US"/>
          </a:p>
        </p:txBody>
      </p:sp>
    </p:spTree>
    <p:extLst>
      <p:ext uri="{BB962C8B-B14F-4D97-AF65-F5344CB8AC3E}">
        <p14:creationId xmlns:p14="http://schemas.microsoft.com/office/powerpoint/2010/main" val="610125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196E"/>
        </a:solidFill>
        <a:effectLst/>
      </p:bgPr>
    </p:bg>
    <p:spTree>
      <p:nvGrpSpPr>
        <p:cNvPr id="1" name=""/>
        <p:cNvGrpSpPr/>
        <p:nvPr/>
      </p:nvGrpSpPr>
      <p:grpSpPr>
        <a:xfrm>
          <a:off x="0" y="0"/>
          <a:ext cx="0" cy="0"/>
          <a:chOff x="0" y="0"/>
          <a:chExt cx="0" cy="0"/>
        </a:xfrm>
      </p:grpSpPr>
      <p:grpSp>
        <p:nvGrpSpPr>
          <p:cNvPr id="2" name="Group 2"/>
          <p:cNvGrpSpPr/>
          <p:nvPr/>
        </p:nvGrpSpPr>
        <p:grpSpPr>
          <a:xfrm>
            <a:off x="-289160" y="-297922"/>
            <a:ext cx="18866320" cy="7060672"/>
            <a:chOff x="0" y="0"/>
            <a:chExt cx="25155093" cy="9414230"/>
          </a:xfrm>
        </p:grpSpPr>
        <p:pic>
          <p:nvPicPr>
            <p:cNvPr id="3" name="Picture 3"/>
            <p:cNvPicPr>
              <a:picLocks noChangeAspect="1"/>
            </p:cNvPicPr>
            <p:nvPr/>
          </p:nvPicPr>
          <p:blipFill>
            <a:blip r:embed="rId2"/>
            <a:srcRect t="18277" b="54124"/>
            <a:stretch>
              <a:fillRect/>
            </a:stretch>
          </p:blipFill>
          <p:spPr>
            <a:xfrm>
              <a:off x="0" y="0"/>
              <a:ext cx="25155093" cy="4643615"/>
            </a:xfrm>
            <a:prstGeom prst="rect">
              <a:avLst/>
            </a:prstGeom>
          </p:spPr>
        </p:pic>
        <p:pic>
          <p:nvPicPr>
            <p:cNvPr id="4" name="Picture 4"/>
            <p:cNvPicPr>
              <a:picLocks noChangeAspect="1"/>
            </p:cNvPicPr>
            <p:nvPr/>
          </p:nvPicPr>
          <p:blipFill>
            <a:blip r:embed="rId3"/>
            <a:srcRect t="4216" b="33937"/>
            <a:stretch>
              <a:fillRect/>
            </a:stretch>
          </p:blipFill>
          <p:spPr>
            <a:xfrm>
              <a:off x="0" y="4770615"/>
              <a:ext cx="12514047" cy="4643615"/>
            </a:xfrm>
            <a:prstGeom prst="rect">
              <a:avLst/>
            </a:prstGeom>
          </p:spPr>
        </p:pic>
        <p:pic>
          <p:nvPicPr>
            <p:cNvPr id="5" name="Picture 5"/>
            <p:cNvPicPr>
              <a:picLocks noChangeAspect="1"/>
            </p:cNvPicPr>
            <p:nvPr/>
          </p:nvPicPr>
          <p:blipFill>
            <a:blip r:embed="rId4"/>
            <a:srcRect t="20314" b="20314"/>
            <a:stretch>
              <a:fillRect/>
            </a:stretch>
          </p:blipFill>
          <p:spPr>
            <a:xfrm>
              <a:off x="12641047" y="4770615"/>
              <a:ext cx="12514047" cy="4643615"/>
            </a:xfrm>
            <a:prstGeom prst="rect">
              <a:avLst/>
            </a:prstGeom>
          </p:spPr>
        </p:pic>
      </p:grpSp>
      <p:sp>
        <p:nvSpPr>
          <p:cNvPr id="6" name="TextBox 6"/>
          <p:cNvSpPr txBox="1"/>
          <p:nvPr/>
        </p:nvSpPr>
        <p:spPr>
          <a:xfrm>
            <a:off x="1448034" y="7344156"/>
            <a:ext cx="4717837" cy="1042529"/>
          </a:xfrm>
          <a:prstGeom prst="rect">
            <a:avLst/>
          </a:prstGeom>
        </p:spPr>
        <p:txBody>
          <a:bodyPr lIns="0" tIns="0" rIns="0" bIns="0" rtlCol="0" anchor="t">
            <a:spAutoFit/>
          </a:bodyPr>
          <a:lstStyle/>
          <a:p>
            <a:pPr algn="r">
              <a:lnSpc>
                <a:spcPts val="4079"/>
              </a:lnSpc>
            </a:pPr>
            <a:r>
              <a:rPr lang="en-US" sz="3600" b="1" spc="340">
                <a:solidFill>
                  <a:srgbClr val="FFAD1D"/>
                </a:solidFill>
                <a:latin typeface="Garamond"/>
              </a:rPr>
              <a:t>LEARNING HOW TO LEARN.</a:t>
            </a:r>
          </a:p>
        </p:txBody>
      </p:sp>
      <p:sp>
        <p:nvSpPr>
          <p:cNvPr id="7" name="TextBox 7"/>
          <p:cNvSpPr txBox="1"/>
          <p:nvPr/>
        </p:nvSpPr>
        <p:spPr>
          <a:xfrm>
            <a:off x="6691612" y="7239381"/>
            <a:ext cx="10148353" cy="2264851"/>
          </a:xfrm>
          <a:prstGeom prst="rect">
            <a:avLst/>
          </a:prstGeom>
        </p:spPr>
        <p:txBody>
          <a:bodyPr lIns="0" tIns="0" rIns="0" bIns="0" rtlCol="0" anchor="t">
            <a:spAutoFit/>
          </a:bodyPr>
          <a:lstStyle/>
          <a:p>
            <a:pPr marL="603885" indent="-603885" algn="just">
              <a:lnSpc>
                <a:spcPts val="4479"/>
              </a:lnSpc>
            </a:pPr>
            <a:r>
              <a:rPr lang="en-US" sz="3200" spc="140" dirty="0">
                <a:solidFill>
                  <a:srgbClr val="FFFFFF"/>
                </a:solidFill>
                <a:latin typeface="Garamond"/>
              </a:rPr>
              <a:t>The first co-</a:t>
            </a:r>
            <a:r>
              <a:rPr lang="en-US" sz="3200" spc="140" err="1">
                <a:solidFill>
                  <a:srgbClr val="FFFFFF"/>
                </a:solidFill>
                <a:latin typeface="Garamond"/>
              </a:rPr>
              <a:t>hort</a:t>
            </a:r>
            <a:r>
              <a:rPr lang="en-US" sz="3200" spc="140" dirty="0">
                <a:solidFill>
                  <a:srgbClr val="FFFFFF"/>
                </a:solidFill>
                <a:latin typeface="Garamond"/>
              </a:rPr>
              <a:t> of the Undergraduate (UG) Program was recruited in May 2018 for the Co-Design Year ​2018-2019, inclusive of ​54 Co-Designers </a:t>
            </a:r>
            <a:r>
              <a:rPr lang="en-US" sz="3200" spc="140">
                <a:solidFill>
                  <a:srgbClr val="FFFFFF"/>
                </a:solidFill>
                <a:latin typeface="Garamond"/>
              </a:rPr>
              <a:t>and 17 </a:t>
            </a:r>
            <a:r>
              <a:rPr lang="en-US" sz="3200" spc="140" dirty="0">
                <a:solidFill>
                  <a:srgbClr val="FFFFFF"/>
                </a:solidFill>
                <a:latin typeface="Garamond"/>
              </a:rPr>
              <a:t>founding faculty, administrations and staff.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6131c57-d65d-4a16-bace-72eebe1ddfdc" xsi:nil="true"/>
    <ma2f44d0b79e43659e3d006303320574 xmlns="20d2f7bc-9eb8-4b87-a6cc-94912856914a">
      <Terms xmlns="http://schemas.microsoft.com/office/infopath/2007/PartnerControls"/>
    </ma2f44d0b79e43659e3d006303320574>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2B8FACB763D1349BC776E7E1803EC82" ma:contentTypeVersion="16" ma:contentTypeDescription="Create a new document." ma:contentTypeScope="" ma:versionID="b4a387835f837627a2c1e707ddd757a9">
  <xsd:schema xmlns:xsd="http://www.w3.org/2001/XMLSchema" xmlns:xs="http://www.w3.org/2001/XMLSchema" xmlns:p="http://schemas.microsoft.com/office/2006/metadata/properties" xmlns:ns2="86131c57-d65d-4a16-bace-72eebe1ddfdc" xmlns:ns3="20d2f7bc-9eb8-4b87-a6cc-94912856914a" targetNamespace="http://schemas.microsoft.com/office/2006/metadata/properties" ma:root="true" ma:fieldsID="d7ab28a07b3488ac1d828bb4225ccf99" ns2:_="" ns3:_="">
    <xsd:import namespace="86131c57-d65d-4a16-bace-72eebe1ddfdc"/>
    <xsd:import namespace="20d2f7bc-9eb8-4b87-a6cc-94912856914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GenerationTime" minOccurs="0"/>
                <xsd:element ref="ns3:MediaServiceEventHashCode" minOccurs="0"/>
                <xsd:element ref="ns3:ma2f44d0b79e43659e3d006303320574" minOccurs="0"/>
                <xsd:element ref="ns2:TaxCatchAll" minOccurs="0"/>
                <xsd:element ref="ns3:MediaServiceOCR"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131c57-d65d-4a16-bace-72eebe1ddfd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50e5a3c2-794c-4aa8-a84c-3b4b6a1f794e}" ma:internalName="TaxCatchAll" ma:showField="CatchAllData" ma:web="86131c57-d65d-4a16-bace-72eebe1ddfd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0d2f7bc-9eb8-4b87-a6cc-94912856914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a2f44d0b79e43659e3d006303320574" ma:index="18" nillable="true" ma:taxonomy="true" ma:internalName="ma2f44d0b79e43659e3d006303320574" ma:taxonomyFieldName="Metadata" ma:displayName="Metadata" ma:default="" ma:fieldId="{6a2f44d0-b79e-4365-9e3d-006303320574}" ma:taxonomyMulti="true" ma:sspId="4cc9baf1-2242-4b80-bb54-c429c4464fe7" ma:termSetId="f05632e8-5b88-4da2-92de-6da66a272f08" ma:anchorId="00000000-0000-0000-0000-000000000000"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9C13D3-6DEB-4BEB-ACAF-801EA07D0A78}">
  <ds:schemaRefs>
    <ds:schemaRef ds:uri="http://schemas.microsoft.com/office/2006/metadata/properties"/>
    <ds:schemaRef ds:uri="http://schemas.microsoft.com/office/infopath/2007/PartnerControls"/>
    <ds:schemaRef ds:uri="86131c57-d65d-4a16-bace-72eebe1ddfdc"/>
    <ds:schemaRef ds:uri="20d2f7bc-9eb8-4b87-a6cc-94912856914a"/>
  </ds:schemaRefs>
</ds:datastoreItem>
</file>

<file path=customXml/itemProps2.xml><?xml version="1.0" encoding="utf-8"?>
<ds:datastoreItem xmlns:ds="http://schemas.openxmlformats.org/officeDocument/2006/customXml" ds:itemID="{C13205DE-B23E-40D3-A903-A8E154084248}">
  <ds:schemaRefs>
    <ds:schemaRef ds:uri="http://schemas.microsoft.com/sharepoint/v3/contenttype/forms"/>
  </ds:schemaRefs>
</ds:datastoreItem>
</file>

<file path=customXml/itemProps3.xml><?xml version="1.0" encoding="utf-8"?>
<ds:datastoreItem xmlns:ds="http://schemas.openxmlformats.org/officeDocument/2006/customXml" ds:itemID="{AE0A7066-5FA7-4F58-A6B9-EC62AA1C7A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131c57-d65d-4a16-bace-72eebe1ddfdc"/>
    <ds:schemaRef ds:uri="20d2f7bc-9eb8-4b87-a6cc-9491285691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2321</TotalTime>
  <Words>1244</Words>
  <Application>Microsoft Office PowerPoint</Application>
  <PresentationFormat>Custom</PresentationFormat>
  <Paragraphs>182</Paragraphs>
  <Slides>38</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Calibri</vt:lpstr>
      <vt:lpstr>Aileron Regular</vt:lpstr>
      <vt:lpstr>Cormorant Garamond Medium</vt:lpstr>
      <vt:lpstr>Cormorant Garamond Bold Bold</vt:lpstr>
      <vt:lpstr>Wingdings</vt:lpstr>
      <vt:lpstr>Palatino Linotype</vt:lpstr>
      <vt:lpstr>Arial</vt:lpstr>
      <vt:lpstr>Garamond</vt:lpstr>
      <vt:lpstr>Cormorant Garamond Bold</vt:lpstr>
      <vt:lpstr>Office Theme</vt:lpstr>
      <vt:lpstr>PowerPoint Presentation</vt:lpstr>
      <vt:lpstr>FETP: 1994-2017 | FSPPM: 2017 → FUV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UG Introductory Mar24</dc:title>
  <cp:lastModifiedBy>Tran Vinh Linh</cp:lastModifiedBy>
  <cp:revision>541</cp:revision>
  <dcterms:created xsi:type="dcterms:W3CDTF">2006-08-16T00:00:00Z</dcterms:created>
  <dcterms:modified xsi:type="dcterms:W3CDTF">2022-06-01T00:16:10Z</dcterms:modified>
  <dc:identifier>DAEZkWtYbkc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0x010100E2B8FACB763D1349BC776E7E1803EC82</vt:lpwstr>
  </property>
  <property fmtid="{D5CDD505-2E9C-101B-9397-08002B2CF9AE}" pid="3" name="MSIP_Label_1317ed1e-11a1-41d7-8b96-bb3dd8f99fc4_Enabled">
    <vt:lpwstr>true</vt:lpwstr>
  </property>
  <property fmtid="{D5CDD505-2E9C-101B-9397-08002B2CF9AE}" pid="4" name="MSIP_Label_1317ed1e-11a1-41d7-8b96-bb3dd8f99fc4_SetDate">
    <vt:lpwstr>2022-04-26T12:12:37Z</vt:lpwstr>
  </property>
  <property fmtid="{D5CDD505-2E9C-101B-9397-08002B2CF9AE}" pid="5" name="MSIP_Label_1317ed1e-11a1-41d7-8b96-bb3dd8f99fc4_Method">
    <vt:lpwstr>Privileged</vt:lpwstr>
  </property>
  <property fmtid="{D5CDD505-2E9C-101B-9397-08002B2CF9AE}" pid="6" name="MSIP_Label_1317ed1e-11a1-41d7-8b96-bb3dd8f99fc4_Name">
    <vt:lpwstr>Public</vt:lpwstr>
  </property>
  <property fmtid="{D5CDD505-2E9C-101B-9397-08002B2CF9AE}" pid="7" name="MSIP_Label_1317ed1e-11a1-41d7-8b96-bb3dd8f99fc4_SiteId">
    <vt:lpwstr>ee63425f-af72-4a58-82e7-e451cc92646a</vt:lpwstr>
  </property>
  <property fmtid="{D5CDD505-2E9C-101B-9397-08002B2CF9AE}" pid="8" name="MSIP_Label_1317ed1e-11a1-41d7-8b96-bb3dd8f99fc4_ActionId">
    <vt:lpwstr>ba730787-0048-4d66-bdfb-de164baa03aa</vt:lpwstr>
  </property>
  <property fmtid="{D5CDD505-2E9C-101B-9397-08002B2CF9AE}" pid="9" name="MSIP_Label_1317ed1e-11a1-41d7-8b96-bb3dd8f99fc4_ContentBits">
    <vt:lpwstr>0</vt:lpwstr>
  </property>
  <property fmtid="{D5CDD505-2E9C-101B-9397-08002B2CF9AE}" pid="10" name="Metadata">
    <vt:lpwstr/>
  </property>
</Properties>
</file>