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53" r:id="rId2"/>
    <p:sldId id="2058" r:id="rId3"/>
    <p:sldId id="2060" r:id="rId4"/>
    <p:sldId id="2062" r:id="rId5"/>
    <p:sldId id="2065" r:id="rId6"/>
    <p:sldId id="480" r:id="rId7"/>
    <p:sldId id="2201" r:id="rId8"/>
    <p:sldId id="391" r:id="rId9"/>
    <p:sldId id="2207" r:id="rId10"/>
    <p:sldId id="281" r:id="rId11"/>
    <p:sldId id="2061" r:id="rId12"/>
    <p:sldId id="2064" r:id="rId13"/>
    <p:sldId id="536" r:id="rId14"/>
    <p:sldId id="54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6F3F"/>
    <a:srgbClr val="C6D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85442" autoAdjust="0"/>
  </p:normalViewPr>
  <p:slideViewPr>
    <p:cSldViewPr snapToGrid="0">
      <p:cViewPr varScale="1">
        <p:scale>
          <a:sx n="108" d="100"/>
          <a:sy n="108" d="100"/>
        </p:scale>
        <p:origin x="1024"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77628-E39C-4737-B74F-30B4430059D2}" type="datetimeFigureOut">
              <a:rPr lang="en-US" smtClean="0"/>
              <a:t>6/3/22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A7A1D-19C1-401F-8FCC-B09392E89B15}" type="slidenum">
              <a:rPr lang="en-US" smtClean="0"/>
              <a:t>‹#›</a:t>
            </a:fld>
            <a:endParaRPr lang="en-US"/>
          </a:p>
        </p:txBody>
      </p:sp>
    </p:spTree>
    <p:extLst>
      <p:ext uri="{BB962C8B-B14F-4D97-AF65-F5344CB8AC3E}">
        <p14:creationId xmlns:p14="http://schemas.microsoft.com/office/powerpoint/2010/main" val="280700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eb.williams.edu/Mathematics/devadoss/careerpath.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42584270-3229-468F-85E8-DAEC4FA9BDC9}" type="slidenum">
              <a:rPr lang="zh-CN" altLang="en-US" smtClean="0"/>
              <a:t>1</a:t>
            </a:fld>
            <a:endParaRPr lang="zh-CN" altLang="en-US"/>
          </a:p>
        </p:txBody>
      </p:sp>
    </p:spTree>
    <p:extLst>
      <p:ext uri="{BB962C8B-B14F-4D97-AF65-F5344CB8AC3E}">
        <p14:creationId xmlns:p14="http://schemas.microsoft.com/office/powerpoint/2010/main" val="335106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81A7A1D-19C1-401F-8FCC-B09392E89B15}" type="slidenum">
              <a:rPr lang="en-US" smtClean="0"/>
              <a:t>2</a:t>
            </a:fld>
            <a:endParaRPr lang="en-US"/>
          </a:p>
        </p:txBody>
      </p:sp>
    </p:spTree>
    <p:extLst>
      <p:ext uri="{BB962C8B-B14F-4D97-AF65-F5344CB8AC3E}">
        <p14:creationId xmlns:p14="http://schemas.microsoft.com/office/powerpoint/2010/main" val="130740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81A7A1D-19C1-401F-8FCC-B09392E89B15}" type="slidenum">
              <a:rPr lang="en-US" smtClean="0"/>
              <a:t>3</a:t>
            </a:fld>
            <a:endParaRPr lang="en-US"/>
          </a:p>
        </p:txBody>
      </p:sp>
    </p:spTree>
    <p:extLst>
      <p:ext uri="{BB962C8B-B14F-4D97-AF65-F5344CB8AC3E}">
        <p14:creationId xmlns:p14="http://schemas.microsoft.com/office/powerpoint/2010/main" val="157195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a:solidFill>
                  <a:schemeClr val="tx1"/>
                </a:solidFill>
                <a:effectLst/>
                <a:latin typeface="+mn-lt"/>
                <a:ea typeface="+mn-ea"/>
                <a:cs typeface="+mn-cs"/>
              </a:rPr>
              <a:t>A 21</a:t>
            </a:r>
            <a:r>
              <a:rPr lang="en-US" altLang="zh-CN" sz="1200" b="1" i="0" kern="1200" baseline="30000" dirty="0">
                <a:solidFill>
                  <a:schemeClr val="tx1"/>
                </a:solidFill>
                <a:effectLst/>
                <a:latin typeface="+mn-lt"/>
                <a:ea typeface="+mn-ea"/>
                <a:cs typeface="+mn-cs"/>
              </a:rPr>
              <a:t>st</a:t>
            </a:r>
            <a:r>
              <a:rPr lang="en-US" altLang="zh-CN" sz="1200" b="1" i="0" kern="1200" dirty="0">
                <a:solidFill>
                  <a:schemeClr val="tx1"/>
                </a:solidFill>
                <a:effectLst/>
                <a:latin typeface="+mn-lt"/>
                <a:ea typeface="+mn-ea"/>
                <a:cs typeface="+mn-cs"/>
              </a:rPr>
              <a:t> Century Curriculum</a:t>
            </a:r>
          </a:p>
          <a:p>
            <a:r>
              <a:rPr lang="en-US" altLang="zh-CN" sz="1200" b="0" i="0" kern="1200" dirty="0">
                <a:solidFill>
                  <a:schemeClr val="tx1"/>
                </a:solidFill>
                <a:effectLst/>
                <a:latin typeface="+mn-lt"/>
                <a:ea typeface="+mn-ea"/>
                <a:cs typeface="+mn-cs"/>
              </a:rPr>
              <a:t>The Duke Kunshan curriculum begins from liberal arts principles and is imbued with the hallmarks of a Duke education blended with Chinese tradition:  interdisciplinary approaches, engagement with research questions, problem-based and team-based learning, and opportunities for students to craft individual pathways and deepen their intellectual engagement over time.  It is a kind of education that builds critical and problem-solving skills, simultaneously conferring a broad base of knowledge and fostering the ability to interrogate that knowledge and apply it flexibly. It is also deeply cross-cultural in its orientation: Duke Kunshan gives all participants the continual experience of learning to see from multiple points of view and to work together across cultural boundaries—a crucial skill for the future.</a:t>
            </a:r>
          </a:p>
          <a:p>
            <a:r>
              <a:rPr lang="en-US" altLang="zh-CN" sz="1200" b="1" i="0" kern="1200" dirty="0">
                <a:solidFill>
                  <a:schemeClr val="tx1"/>
                </a:solidFill>
                <a:effectLst/>
                <a:latin typeface="+mn-lt"/>
                <a:ea typeface="+mn-ea"/>
                <a:cs typeface="+mn-cs"/>
              </a:rPr>
              <a:t>A Liberal Arts College Experience</a:t>
            </a:r>
          </a:p>
          <a:p>
            <a:r>
              <a:rPr lang="en-US" altLang="zh-CN" sz="1200" b="0" i="0" kern="1200" dirty="0">
                <a:solidFill>
                  <a:schemeClr val="tx1"/>
                </a:solidFill>
                <a:effectLst/>
                <a:latin typeface="+mn-lt"/>
                <a:ea typeface="+mn-ea"/>
                <a:cs typeface="+mn-cs"/>
              </a:rPr>
              <a:t>The small-scale residential setting at Duke Kunshan offers significant opportunities for innovative and integrated forms of learning, an especially close connection between faculty and students, and the intermixing of students with different interests. In addition, Duke Kunshan offers creative alignments between its undergraduate curriculum and selected areas of research strength at Duke Kunshan and at Duke. Liberal arts colleges provide direct access to research opportunities for undergraduates – they leverage their small size, commitment to teaching to provide opportunities for one-on-one and small team-based scholarly mentoring. In the United States, liberal arts colleges disproportionately produce students who go on to earn PhD’s. Duke Kunshan offers the same kinds of focus on discovery and the co-creation of knowledge as at liberal arts colleges with the added dimension of research centers on site and connections to a major research university in the United States and to Wuhan University in China.</a:t>
            </a:r>
          </a:p>
        </p:txBody>
      </p:sp>
      <p:sp>
        <p:nvSpPr>
          <p:cNvPr id="4" name="灯片编号占位符 3"/>
          <p:cNvSpPr>
            <a:spLocks noGrp="1"/>
          </p:cNvSpPr>
          <p:nvPr>
            <p:ph type="sldNum" sz="quarter" idx="5"/>
          </p:nvPr>
        </p:nvSpPr>
        <p:spPr/>
        <p:txBody>
          <a:bodyPr/>
          <a:lstStyle/>
          <a:p>
            <a:fld id="{F81A7A1D-19C1-401F-8FCC-B09392E89B15}" type="slidenum">
              <a:rPr lang="en-US" smtClean="0"/>
              <a:t>4</a:t>
            </a:fld>
            <a:endParaRPr lang="en-US"/>
          </a:p>
        </p:txBody>
      </p:sp>
    </p:spTree>
    <p:extLst>
      <p:ext uri="{BB962C8B-B14F-4D97-AF65-F5344CB8AC3E}">
        <p14:creationId xmlns:p14="http://schemas.microsoft.com/office/powerpoint/2010/main" val="212693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CD139D5A-4208-DF49-ABB5-4B6DC7F2AD70}" type="slidenum">
              <a:rPr kumimoji="1" lang="zh-CN" altLang="en-US" smtClean="0"/>
              <a:t>6</a:t>
            </a:fld>
            <a:endParaRPr kumimoji="1" lang="zh-CN" altLang="en-US"/>
          </a:p>
        </p:txBody>
      </p:sp>
    </p:spTree>
    <p:extLst>
      <p:ext uri="{BB962C8B-B14F-4D97-AF65-F5344CB8AC3E}">
        <p14:creationId xmlns:p14="http://schemas.microsoft.com/office/powerpoint/2010/main" val="316874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These seven principles are expressed throughout the curriculum, and constitute its overarching goals:</a:t>
            </a:r>
          </a:p>
          <a:p>
            <a:r>
              <a:rPr lang="en-US" altLang="zh-CN" sz="1200" b="1" i="0" kern="1200" dirty="0">
                <a:solidFill>
                  <a:schemeClr val="tx1"/>
                </a:solidFill>
                <a:effectLst/>
                <a:latin typeface="+mn-lt"/>
                <a:ea typeface="+mn-ea"/>
                <a:cs typeface="+mn-cs"/>
              </a:rPr>
              <a:t>Rooted Globalism: </a:t>
            </a:r>
            <a:r>
              <a:rPr lang="en-US" altLang="zh-CN" sz="1200" b="0" i="1" kern="1200" dirty="0">
                <a:solidFill>
                  <a:schemeClr val="tx1"/>
                </a:solidFill>
                <a:effectLst/>
                <a:latin typeface="+mn-lt"/>
                <a:ea typeface="+mn-ea"/>
                <a:cs typeface="+mn-cs"/>
              </a:rPr>
              <a:t>To cultivate informed and engaged citizens who are knowledgeable about each other’s histories, traditions of thought and affiliations; and skilled in navigating among local, national and global identities and commitments</a:t>
            </a:r>
            <a:r>
              <a:rPr lang="en-US" altLang="zh-CN" sz="1200" b="1" i="1"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Collaborative Problem-Solving: </a:t>
            </a:r>
            <a:r>
              <a:rPr lang="en-US" altLang="zh-CN" sz="1200" b="0" i="1" kern="1200" dirty="0">
                <a:solidFill>
                  <a:schemeClr val="tx1"/>
                </a:solidFill>
                <a:effectLst/>
                <a:latin typeface="+mn-lt"/>
                <a:ea typeface="+mn-ea"/>
                <a:cs typeface="+mn-cs"/>
              </a:rPr>
              <a:t>To instill the habits of collaboration and the ability to synthesize disparate insights in solving complex challenges.</a:t>
            </a:r>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Research and Practice</a:t>
            </a:r>
            <a:r>
              <a:rPr lang="en-US" altLang="zh-CN" sz="1200" b="0" i="0" kern="1200" dirty="0">
                <a:solidFill>
                  <a:schemeClr val="tx1"/>
                </a:solidFill>
                <a:effectLst/>
                <a:latin typeface="+mn-lt"/>
                <a:ea typeface="+mn-ea"/>
                <a:cs typeface="+mn-cs"/>
              </a:rPr>
              <a:t>: </a:t>
            </a:r>
            <a:r>
              <a:rPr lang="en-US" altLang="zh-CN" sz="1200" b="0" i="1" kern="1200" dirty="0">
                <a:solidFill>
                  <a:schemeClr val="tx1"/>
                </a:solidFill>
                <a:effectLst/>
                <a:latin typeface="+mn-lt"/>
                <a:ea typeface="+mn-ea"/>
                <a:cs typeface="+mn-cs"/>
              </a:rPr>
              <a:t>To enhance the ability to forge links between theory and practice in the many-sided and rapidly changing world of human need.</a:t>
            </a:r>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Lucid Communication: </a:t>
            </a:r>
            <a:r>
              <a:rPr lang="en-US" altLang="zh-CN" sz="1200" b="0" i="1" kern="1200" dirty="0">
                <a:solidFill>
                  <a:schemeClr val="tx1"/>
                </a:solidFill>
                <a:effectLst/>
                <a:latin typeface="+mn-lt"/>
                <a:ea typeface="+mn-ea"/>
                <a:cs typeface="+mn-cs"/>
              </a:rPr>
              <a:t>To develop the ability to communicate effectively, both orally and in writing, and to listen attentively to different viewpoints in coming to mature judgments.</a:t>
            </a:r>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Independence and Creativity: </a:t>
            </a:r>
            <a:r>
              <a:rPr lang="en-US" altLang="zh-CN" sz="1200" b="0" i="1" kern="1200" dirty="0">
                <a:solidFill>
                  <a:schemeClr val="tx1"/>
                </a:solidFill>
                <a:effectLst/>
                <a:latin typeface="+mn-lt"/>
                <a:ea typeface="+mn-ea"/>
                <a:cs typeface="+mn-cs"/>
              </a:rPr>
              <a:t>To nurture free inquiry, deep reflection and a drive to ask interesting questions and find compelling answers.</a:t>
            </a:r>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Wise Leadership</a:t>
            </a:r>
            <a:r>
              <a:rPr lang="en-US" altLang="zh-CN" sz="1200" b="0" i="0" kern="1200" dirty="0">
                <a:solidFill>
                  <a:schemeClr val="tx1"/>
                </a:solidFill>
                <a:effectLst/>
                <a:latin typeface="+mn-lt"/>
                <a:ea typeface="+mn-ea"/>
                <a:cs typeface="+mn-cs"/>
              </a:rPr>
              <a:t>: </a:t>
            </a:r>
            <a:r>
              <a:rPr lang="en-US" altLang="zh-CN" sz="1200" b="0" i="1" kern="1200" dirty="0">
                <a:solidFill>
                  <a:schemeClr val="tx1"/>
                </a:solidFill>
                <a:effectLst/>
                <a:latin typeface="+mn-lt"/>
                <a:ea typeface="+mn-ea"/>
                <a:cs typeface="+mn-cs"/>
              </a:rPr>
              <a:t>To shape thinkers and doers who possess the moral compass to guide communities and institutions toward a common good and who have the wisdom and technical competence to deal effectively with complexity.</a:t>
            </a:r>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A Purposeful Life: </a:t>
            </a:r>
            <a:r>
              <a:rPr lang="en-US" altLang="zh-CN" sz="1200" b="0" i="1" kern="1200" dirty="0">
                <a:solidFill>
                  <a:schemeClr val="tx1"/>
                </a:solidFill>
                <a:effectLst/>
                <a:latin typeface="+mn-lt"/>
                <a:ea typeface="+mn-ea"/>
                <a:cs typeface="+mn-cs"/>
              </a:rPr>
              <a:t>To form reflective scholars who test their core beliefs, connect their course of study to big questions of meaning, and who build the capacity for lifelong learning and exploration.</a:t>
            </a:r>
            <a:endParaRPr lang="en-US" altLang="zh-CN" sz="1200" b="0" i="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CD139D5A-4208-DF49-ABB5-4B6DC7F2AD70}" type="slidenum">
              <a:rPr kumimoji="1" lang="zh-CN" altLang="en-US" smtClean="0"/>
              <a:t>7</a:t>
            </a:fld>
            <a:endParaRPr kumimoji="1" lang="zh-CN" altLang="en-US"/>
          </a:p>
        </p:txBody>
      </p:sp>
    </p:spTree>
    <p:extLst>
      <p:ext uri="{BB962C8B-B14F-4D97-AF65-F5344CB8AC3E}">
        <p14:creationId xmlns:p14="http://schemas.microsoft.com/office/powerpoint/2010/main" val="89477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A1A1A"/>
                </a:solidFill>
              </a:rPr>
              <a:t>Diagram: </a:t>
            </a:r>
            <a:r>
              <a:rPr lang="en-US" dirty="0">
                <a:hlinkClick r:id="rId3"/>
              </a:rPr>
              <a:t>https://web.williams.edu/Mathematics/devadoss/careerpath.html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The left side of the circle is broken into 15 parts, each representing a grouping of all majors available at Williams. For example, "Cultural Studies" includes such majors as Anthropology, Sociology, and Asian Studies. The right side of the circle is similarly broken into 15 parts, each representing a grouping of possible careers chosen by Williams alums.</a:t>
            </a:r>
            <a:endParaRPr lang="en-US" dirty="0"/>
          </a:p>
          <a:p>
            <a:endParaRPr lang="en-US" dirty="0"/>
          </a:p>
        </p:txBody>
      </p:sp>
      <p:sp>
        <p:nvSpPr>
          <p:cNvPr id="4" name="Slide Number Placeholder 3"/>
          <p:cNvSpPr>
            <a:spLocks noGrp="1"/>
          </p:cNvSpPr>
          <p:nvPr>
            <p:ph type="sldNum" sz="quarter" idx="5"/>
          </p:nvPr>
        </p:nvSpPr>
        <p:spPr/>
        <p:txBody>
          <a:bodyPr/>
          <a:lstStyle/>
          <a:p>
            <a:fld id="{F81A7A1D-19C1-401F-8FCC-B09392E89B15}" type="slidenum">
              <a:rPr lang="en-US" smtClean="0"/>
              <a:t>9</a:t>
            </a:fld>
            <a:endParaRPr lang="en-US"/>
          </a:p>
        </p:txBody>
      </p:sp>
    </p:spTree>
    <p:extLst>
      <p:ext uri="{BB962C8B-B14F-4D97-AF65-F5344CB8AC3E}">
        <p14:creationId xmlns:p14="http://schemas.microsoft.com/office/powerpoint/2010/main" val="117680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Common Core courses </a:t>
            </a:r>
            <a:r>
              <a:rPr lang="en-US" sz="1200" b="0" i="0" u="none" strike="noStrike" kern="1200" baseline="0" dirty="0">
                <a:solidFill>
                  <a:schemeClr val="tx1"/>
                </a:solidFill>
                <a:latin typeface="+mn-lt"/>
                <a:ea typeface="+mn-ea"/>
                <a:cs typeface="+mn-cs"/>
              </a:rPr>
              <a:t>required of all students focus on big questions and critical challenges and students take one per year for three years</a:t>
            </a:r>
            <a:r>
              <a:rPr lang="en-US" sz="1200" b="1"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Language courses </a:t>
            </a:r>
            <a:r>
              <a:rPr lang="en-US" sz="1200" b="0" i="0" u="none" strike="noStrike" kern="1200" baseline="0" dirty="0">
                <a:solidFill>
                  <a:schemeClr val="tx1"/>
                </a:solidFill>
                <a:latin typeface="+mn-lt"/>
                <a:ea typeface="+mn-ea"/>
                <a:cs typeface="+mn-cs"/>
              </a:rPr>
              <a:t>required in English, Chinese or potentially a third language.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Divisional areas of knowledge </a:t>
            </a:r>
            <a:r>
              <a:rPr lang="en-US" sz="1200" b="0" i="0" u="none" strike="noStrike" kern="1200" baseline="0" dirty="0">
                <a:solidFill>
                  <a:schemeClr val="tx1"/>
                </a:solidFill>
                <a:latin typeface="+mn-lt"/>
                <a:ea typeface="+mn-ea"/>
                <a:cs typeface="+mn-cs"/>
              </a:rPr>
              <a:t>organize the faculty and the curriculum – Natural Sciences; Social Sciences; and Arts and Humanities – rather than traditional majors or departments.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Majors that have interdisciplinary and disciplinary components</a:t>
            </a:r>
            <a:r>
              <a:rPr lang="en-US" sz="1200" b="0" i="0" u="none" strike="noStrike" kern="1200" baseline="0" dirty="0">
                <a:solidFill>
                  <a:schemeClr val="tx1"/>
                </a:solidFill>
                <a:latin typeface="+mn-lt"/>
                <a:ea typeface="+mn-ea"/>
                <a:cs typeface="+mn-cs"/>
              </a:rPr>
              <a:t>, with the former serving as the entry point and primary definition of a students’ academic community and the latter providing specialized training, as well as </a:t>
            </a:r>
            <a:r>
              <a:rPr lang="en-US" sz="1200" b="1" i="0" u="none" strike="noStrike" kern="1200" baseline="0" dirty="0">
                <a:solidFill>
                  <a:schemeClr val="tx1"/>
                </a:solidFill>
                <a:latin typeface="+mn-lt"/>
                <a:ea typeface="+mn-ea"/>
                <a:cs typeface="+mn-cs"/>
              </a:rPr>
              <a:t>divisional foundation courses </a:t>
            </a:r>
            <a:r>
              <a:rPr lang="en-US" sz="1200" b="0" i="0" u="none" strike="noStrike" kern="1200" baseline="0" dirty="0">
                <a:solidFill>
                  <a:schemeClr val="tx1"/>
                </a:solidFill>
                <a:latin typeface="+mn-lt"/>
                <a:ea typeface="+mn-ea"/>
                <a:cs typeface="+mn-cs"/>
              </a:rPr>
              <a:t>that prepare students for advanced study and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Signature work </a:t>
            </a:r>
            <a:r>
              <a:rPr lang="en-US" sz="1200" b="0" i="0" u="none" strike="noStrike" kern="1200" baseline="0" dirty="0">
                <a:solidFill>
                  <a:schemeClr val="tx1"/>
                </a:solidFill>
                <a:latin typeface="+mn-lt"/>
                <a:ea typeface="+mn-ea"/>
                <a:cs typeface="+mn-cs"/>
              </a:rPr>
              <a:t>that focuses on a question, problem or issue and includes independent research, a senior thesis or creative production.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Electives </a:t>
            </a:r>
            <a:r>
              <a:rPr lang="en-US" sz="1200" b="0" i="0" u="none" strike="noStrike" kern="1200" baseline="0" dirty="0">
                <a:solidFill>
                  <a:schemeClr val="tx1"/>
                </a:solidFill>
                <a:latin typeface="+mn-lt"/>
                <a:ea typeface="+mn-ea"/>
                <a:cs typeface="+mn-cs"/>
              </a:rPr>
              <a:t>that broaden students’ educational experience via simple distributional requirements and additionally enable them either to develop greater specialized knowledge or to further increase the breadth of their study.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Experiential opportunities </a:t>
            </a:r>
            <a:r>
              <a:rPr lang="en-US" sz="1200" b="0" i="0" u="none" strike="noStrike" kern="1200" baseline="0" dirty="0">
                <a:solidFill>
                  <a:schemeClr val="tx1"/>
                </a:solidFill>
                <a:latin typeface="+mn-lt"/>
                <a:ea typeface="+mn-ea"/>
                <a:cs typeface="+mn-cs"/>
              </a:rPr>
              <a:t>that align the formal curriculum with </a:t>
            </a:r>
            <a:r>
              <a:rPr lang="en-US" sz="1200" b="0" i="0" u="none" strike="noStrike" kern="1200" baseline="0" dirty="0" err="1">
                <a:solidFill>
                  <a:schemeClr val="tx1"/>
                </a:solidFill>
                <a:latin typeface="+mn-lt"/>
                <a:ea typeface="+mn-ea"/>
                <a:cs typeface="+mn-cs"/>
              </a:rPr>
              <a:t>practica</a:t>
            </a:r>
            <a:r>
              <a:rPr lang="en-US" sz="1200" b="0" i="0" u="none" strike="noStrike" kern="1200" baseline="0" dirty="0">
                <a:solidFill>
                  <a:schemeClr val="tx1"/>
                </a:solidFill>
                <a:latin typeface="+mn-lt"/>
                <a:ea typeface="+mn-ea"/>
                <a:cs typeface="+mn-cs"/>
              </a:rPr>
              <a:t>, internships and other hands-on offerings are required and available as electives. </a:t>
            </a:r>
          </a:p>
          <a:p>
            <a:endParaRPr lang="en-US" dirty="0"/>
          </a:p>
        </p:txBody>
      </p:sp>
      <p:sp>
        <p:nvSpPr>
          <p:cNvPr id="4" name="Slide Number Placeholder 3"/>
          <p:cNvSpPr>
            <a:spLocks noGrp="1"/>
          </p:cNvSpPr>
          <p:nvPr>
            <p:ph type="sldNum" sz="quarter" idx="5"/>
          </p:nvPr>
        </p:nvSpPr>
        <p:spPr/>
        <p:txBody>
          <a:bodyPr/>
          <a:lstStyle/>
          <a:p>
            <a:fld id="{C4ECD908-63BD-5443-A324-3107E389BE73}" type="slidenum">
              <a:rPr lang="en-US" smtClean="0"/>
              <a:t>10</a:t>
            </a:fld>
            <a:endParaRPr lang="en-US"/>
          </a:p>
        </p:txBody>
      </p:sp>
    </p:spTree>
    <p:extLst>
      <p:ext uri="{BB962C8B-B14F-4D97-AF65-F5344CB8AC3E}">
        <p14:creationId xmlns:p14="http://schemas.microsoft.com/office/powerpoint/2010/main" val="375660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465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白底正文页-深色LOGO">
    <p:spTree>
      <p:nvGrpSpPr>
        <p:cNvPr id="1" name=""/>
        <p:cNvGrpSpPr/>
        <p:nvPr/>
      </p:nvGrpSpPr>
      <p:grpSpPr>
        <a:xfrm>
          <a:off x="0" y="0"/>
          <a:ext cx="0" cy="0"/>
          <a:chOff x="0" y="0"/>
          <a:chExt cx="0" cy="0"/>
        </a:xfrm>
      </p:grpSpPr>
      <p:pic>
        <p:nvPicPr>
          <p:cNvPr id="7" name="图片 8" descr="DKU Logo_whitebackdrop">
            <a:extLst>
              <a:ext uri="{FF2B5EF4-FFF2-40B4-BE49-F238E27FC236}">
                <a16:creationId xmlns:a16="http://schemas.microsoft.com/office/drawing/2014/main" id="{9406C660-D565-8546-B068-2695B38C44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7997" y="6061507"/>
            <a:ext cx="1523595" cy="489310"/>
          </a:xfrm>
          <a:prstGeom prst="rect">
            <a:avLst/>
          </a:prstGeom>
        </p:spPr>
      </p:pic>
    </p:spTree>
    <p:extLst>
      <p:ext uri="{BB962C8B-B14F-4D97-AF65-F5344CB8AC3E}">
        <p14:creationId xmlns:p14="http://schemas.microsoft.com/office/powerpoint/2010/main" val="46631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F4001-D610-3246-BCCC-19080176825B}"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775C2-A7A1-A247-BAF6-AD8481E509F5}" type="slidenum">
              <a:rPr lang="en-US" smtClean="0"/>
              <a:t>‹#›</a:t>
            </a:fld>
            <a:endParaRPr lang="en-US"/>
          </a:p>
        </p:txBody>
      </p:sp>
    </p:spTree>
    <p:extLst>
      <p:ext uri="{BB962C8B-B14F-4D97-AF65-F5344CB8AC3E}">
        <p14:creationId xmlns:p14="http://schemas.microsoft.com/office/powerpoint/2010/main" val="264869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分隔页样式一 copy">
    <p:spTree>
      <p:nvGrpSpPr>
        <p:cNvPr id="1" name=""/>
        <p:cNvGrpSpPr/>
        <p:nvPr/>
      </p:nvGrpSpPr>
      <p:grpSpPr>
        <a:xfrm>
          <a:off x="0" y="0"/>
          <a:ext cx="0" cy="0"/>
          <a:chOff x="0" y="0"/>
          <a:chExt cx="0" cy="0"/>
        </a:xfrm>
      </p:grpSpPr>
      <p:sp>
        <p:nvSpPr>
          <p:cNvPr id="44" name="Rectangle"/>
          <p:cNvSpPr/>
          <p:nvPr/>
        </p:nvSpPr>
        <p:spPr>
          <a:xfrm>
            <a:off x="0" y="-1"/>
            <a:ext cx="12192000" cy="6858001"/>
          </a:xfrm>
          <a:prstGeom prst="rect">
            <a:avLst/>
          </a:prstGeom>
          <a:solidFill>
            <a:srgbClr val="003B81"/>
          </a:solidFill>
          <a:ln w="12700">
            <a:miter lim="400000"/>
          </a:ln>
        </p:spPr>
        <p:txBody>
          <a:bodyPr lIns="45719" rIns="45719" anchor="ctr"/>
          <a:lstStyle/>
          <a:p>
            <a:pPr algn="ctr">
              <a:defRPr>
                <a:solidFill>
                  <a:srgbClr val="FFFFFF"/>
                </a:solidFill>
              </a:defRPr>
            </a:pPr>
            <a:endParaRPr sz="1800">
              <a:solidFill>
                <a:srgbClr val="FFFFFF"/>
              </a:solidFill>
            </a:endParaRPr>
          </a:p>
        </p:txBody>
      </p:sp>
      <p:pic>
        <p:nvPicPr>
          <p:cNvPr id="4" name="DKU Logo_clean_GreenTop.pdf">
            <a:extLst>
              <a:ext uri="{FF2B5EF4-FFF2-40B4-BE49-F238E27FC236}">
                <a16:creationId xmlns:a16="http://schemas.microsoft.com/office/drawing/2014/main" id="{FF1E63F1-2748-4A7A-8AE9-2BFAA87A96CF}"/>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589304" y="6284951"/>
            <a:ext cx="1272497" cy="305562"/>
          </a:xfrm>
          <a:prstGeom prst="rect">
            <a:avLst/>
          </a:prstGeom>
          <a:ln w="12700">
            <a:miter lim="400000"/>
          </a:ln>
          <a:effectLst/>
        </p:spPr>
      </p:pic>
    </p:spTree>
    <p:extLst>
      <p:ext uri="{BB962C8B-B14F-4D97-AF65-F5344CB8AC3E}">
        <p14:creationId xmlns:p14="http://schemas.microsoft.com/office/powerpoint/2010/main" val="35823674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9345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13.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4.jpe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占位符 1"/>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a:ext>
            </a:extLst>
          </a:blip>
          <a:srcRect/>
          <a:stretch/>
        </p:blipFill>
        <p:spPr>
          <a:xfrm>
            <a:off x="0" y="0"/>
            <a:ext cx="12190413" cy="6858000"/>
          </a:xfrm>
          <a:prstGeom prst="rect">
            <a:avLst/>
          </a:prstGeom>
        </p:spPr>
      </p:pic>
      <p:sp>
        <p:nvSpPr>
          <p:cNvPr id="8" name="矩形 7">
            <a:extLst>
              <a:ext uri="{FF2B5EF4-FFF2-40B4-BE49-F238E27FC236}">
                <a16:creationId xmlns:a16="http://schemas.microsoft.com/office/drawing/2014/main" id="{18EEA24A-EF1B-C24A-9141-3F9CDAA30548}"/>
              </a:ext>
            </a:extLst>
          </p:cNvPr>
          <p:cNvSpPr/>
          <p:nvPr/>
        </p:nvSpPr>
        <p:spPr>
          <a:xfrm>
            <a:off x="0" y="0"/>
            <a:ext cx="12192000" cy="6858000"/>
          </a:xfrm>
          <a:prstGeom prst="rect">
            <a:avLst/>
          </a:prstGeom>
          <a:gradFill>
            <a:gsLst>
              <a:gs pos="100000">
                <a:srgbClr val="A1B70D">
                  <a:alpha val="60079"/>
                </a:srgbClr>
              </a:gs>
              <a:gs pos="20000">
                <a:srgbClr val="00539B">
                  <a:alpha val="59882"/>
                </a:srgbClr>
              </a:gs>
            </a:gsLst>
            <a:lin ang="8100000" scaled="1"/>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cs typeface="+mn-ea"/>
              <a:sym typeface="+mn-lt"/>
            </a:endParaRPr>
          </a:p>
        </p:txBody>
      </p:sp>
      <p:sp>
        <p:nvSpPr>
          <p:cNvPr id="9" name="文本框 8">
            <a:extLst>
              <a:ext uri="{FF2B5EF4-FFF2-40B4-BE49-F238E27FC236}">
                <a16:creationId xmlns:a16="http://schemas.microsoft.com/office/drawing/2014/main" id="{20DA9895-4865-724D-B590-498651D43D7B}"/>
              </a:ext>
            </a:extLst>
          </p:cNvPr>
          <p:cNvSpPr txBox="1"/>
          <p:nvPr/>
        </p:nvSpPr>
        <p:spPr>
          <a:xfrm>
            <a:off x="1465944" y="3703150"/>
            <a:ext cx="9260114" cy="1354217"/>
          </a:xfrm>
          <a:prstGeom prst="rect">
            <a:avLst/>
          </a:prstGeom>
          <a:noFill/>
          <a:effectLst>
            <a:outerShdw blurRad="50800" dist="38100" dir="2700000" algn="tl" rotWithShape="0">
              <a:prstClr val="black">
                <a:alpha val="40000"/>
              </a:prstClr>
            </a:outerShdw>
          </a:effectLst>
        </p:spPr>
        <p:txBody>
          <a:bodyPr wrap="square" lIns="0" tIns="0" rIns="0" bIns="0" rtlCol="0" anchor="b" anchorCtr="0">
            <a:spAutoFit/>
          </a:bodyPr>
          <a:lstStyle/>
          <a:p>
            <a:pPr algn="ctr"/>
            <a:r>
              <a:rPr kumimoji="1" lang="en" altLang="zh-CN" sz="2800" b="1" dirty="0">
                <a:solidFill>
                  <a:schemeClr val="bg1"/>
                </a:solidFill>
                <a:cs typeface="+mn-ea"/>
                <a:sym typeface="+mn-lt"/>
              </a:rPr>
              <a:t>Scott MacEachern, PhD.  </a:t>
            </a:r>
            <a:r>
              <a:rPr kumimoji="1" lang="zh-CN" altLang="en-US" sz="2800" b="1" dirty="0">
                <a:solidFill>
                  <a:schemeClr val="bg1"/>
                </a:solidFill>
                <a:cs typeface="+mn-ea"/>
                <a:sym typeface="+mn-lt"/>
              </a:rPr>
              <a:t>斯科特</a:t>
            </a:r>
            <a:r>
              <a:rPr kumimoji="1" lang="en-US" altLang="zh-CN" sz="2800" b="1" dirty="0">
                <a:solidFill>
                  <a:schemeClr val="bg1"/>
                </a:solidFill>
                <a:cs typeface="+mn-ea"/>
                <a:sym typeface="+mn-lt"/>
              </a:rPr>
              <a:t>·</a:t>
            </a:r>
            <a:r>
              <a:rPr kumimoji="1" lang="zh-CN" altLang="en-US" sz="2800" b="1" dirty="0">
                <a:solidFill>
                  <a:schemeClr val="bg1"/>
                </a:solidFill>
                <a:cs typeface="+mn-ea"/>
                <a:sym typeface="+mn-lt"/>
              </a:rPr>
              <a:t>麦凯克恩 教授</a:t>
            </a:r>
            <a:br>
              <a:rPr kumimoji="1" lang="en" altLang="zh-CN" sz="2000" dirty="0">
                <a:solidFill>
                  <a:schemeClr val="bg1"/>
                </a:solidFill>
                <a:cs typeface="+mn-ea"/>
                <a:sym typeface="+mn-lt"/>
              </a:rPr>
            </a:br>
            <a:r>
              <a:rPr kumimoji="1" lang="en" altLang="zh-CN" sz="2000" dirty="0">
                <a:solidFill>
                  <a:schemeClr val="bg1"/>
                </a:solidFill>
                <a:cs typeface="+mn-ea"/>
                <a:sym typeface="+mn-lt"/>
              </a:rPr>
              <a:t>Vice Chancellor for Academic Affairs, </a:t>
            </a:r>
          </a:p>
          <a:p>
            <a:pPr algn="ctr"/>
            <a:r>
              <a:rPr kumimoji="1" lang="en" altLang="zh-CN" sz="2000" dirty="0">
                <a:solidFill>
                  <a:schemeClr val="bg1"/>
                </a:solidFill>
                <a:cs typeface="+mn-ea"/>
                <a:sym typeface="+mn-lt"/>
              </a:rPr>
              <a:t>Professor of Archaeology and Anthropology, DUKE KUNSHAN UNIVERSITY</a:t>
            </a:r>
          </a:p>
          <a:p>
            <a:pPr algn="ctr"/>
            <a:r>
              <a:rPr kumimoji="1" lang="zh-CN" altLang="en-US" sz="2000" dirty="0">
                <a:solidFill>
                  <a:schemeClr val="bg1"/>
                </a:solidFill>
                <a:cs typeface="+mn-ea"/>
                <a:sym typeface="+mn-lt"/>
              </a:rPr>
              <a:t>昆山杜克大学 学术事务副校长、考古学和人类学教授</a:t>
            </a:r>
          </a:p>
        </p:txBody>
      </p:sp>
      <p:pic>
        <p:nvPicPr>
          <p:cNvPr id="10" name="图片 9">
            <a:extLst>
              <a:ext uri="{FF2B5EF4-FFF2-40B4-BE49-F238E27FC236}">
                <a16:creationId xmlns:a16="http://schemas.microsoft.com/office/drawing/2014/main" id="{D14EDEE7-AD20-2B4A-8215-04FE437FE12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51781" y="1722304"/>
            <a:ext cx="4288439" cy="1371476"/>
          </a:xfrm>
          <a:prstGeom prst="rect">
            <a:avLst/>
          </a:prstGeom>
          <a:effectLst>
            <a:outerShdw blurRad="50800" dist="38100" dir="2700000" algn="tl" rotWithShape="0">
              <a:prstClr val="black">
                <a:alpha val="40000"/>
              </a:prstClr>
            </a:outerShdw>
          </a:effectLst>
        </p:spPr>
      </p:pic>
      <p:sp>
        <p:nvSpPr>
          <p:cNvPr id="11" name="文本框 10">
            <a:extLst>
              <a:ext uri="{FF2B5EF4-FFF2-40B4-BE49-F238E27FC236}">
                <a16:creationId xmlns:a16="http://schemas.microsoft.com/office/drawing/2014/main" id="{3B055676-3673-0B4C-8915-8D33405BD795}"/>
              </a:ext>
            </a:extLst>
          </p:cNvPr>
          <p:cNvSpPr txBox="1"/>
          <p:nvPr/>
        </p:nvSpPr>
        <p:spPr>
          <a:xfrm>
            <a:off x="4829628" y="6453336"/>
            <a:ext cx="2532745" cy="123111"/>
          </a:xfrm>
          <a:prstGeom prst="rect">
            <a:avLst/>
          </a:prstGeom>
          <a:noFill/>
        </p:spPr>
        <p:txBody>
          <a:bodyPr wrap="none" lIns="0" tIns="0" rIns="0" bIns="0" rtlCol="0">
            <a:spAutoFit/>
          </a:bodyPr>
          <a:lstStyle/>
          <a:p>
            <a:pPr algn="r"/>
            <a:r>
              <a:rPr kumimoji="1" lang="en" altLang="zh-CN" sz="800" dirty="0">
                <a:solidFill>
                  <a:schemeClr val="bg1"/>
                </a:solidFill>
                <a:cs typeface="+mn-ea"/>
                <a:sym typeface="+mn-lt"/>
              </a:rPr>
              <a:t>COPYRIGHT © 20</a:t>
            </a:r>
            <a:r>
              <a:rPr kumimoji="1" lang="en-US" altLang="zh-CN" sz="800" dirty="0">
                <a:solidFill>
                  <a:schemeClr val="bg1"/>
                </a:solidFill>
                <a:cs typeface="+mn-ea"/>
                <a:sym typeface="+mn-lt"/>
              </a:rPr>
              <a:t>21</a:t>
            </a:r>
            <a:r>
              <a:rPr kumimoji="1" lang="en" altLang="zh-CN" sz="800" dirty="0">
                <a:solidFill>
                  <a:schemeClr val="bg1"/>
                </a:solidFill>
                <a:cs typeface="+mn-ea"/>
                <a:sym typeface="+mn-lt"/>
              </a:rPr>
              <a:t> DUKE KUNSHAN UNIVERSITY. </a:t>
            </a:r>
          </a:p>
        </p:txBody>
      </p:sp>
    </p:spTree>
    <p:extLst>
      <p:ext uri="{BB962C8B-B14F-4D97-AF65-F5344CB8AC3E}">
        <p14:creationId xmlns:p14="http://schemas.microsoft.com/office/powerpoint/2010/main" val="10242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1204" y="1624830"/>
            <a:ext cx="1757232" cy="380871"/>
          </a:xfrm>
          <a:prstGeom prst="rect">
            <a:avLst/>
          </a:prstGeom>
          <a:noFill/>
        </p:spPr>
        <p:txBody>
          <a:bodyPr wrap="square" lIns="68577" tIns="34289" rIns="68577" bIns="34289" rtlCol="0">
            <a:spAutoFit/>
          </a:bodyPr>
          <a:lstStyle/>
          <a:p>
            <a:pPr eaLnBrk="0" fontAlgn="base" hangingPunct="0">
              <a:spcBef>
                <a:spcPct val="0"/>
              </a:spcBef>
              <a:spcAft>
                <a:spcPct val="0"/>
              </a:spcAft>
            </a:pPr>
            <a:r>
              <a:rPr 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rPr>
              <a:t>Year 1</a:t>
            </a:r>
            <a:r>
              <a:rPr lang="zh-CN" alt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rPr>
              <a:t>一年级 </a:t>
            </a:r>
            <a:endParaRPr 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endParaRPr>
          </a:p>
        </p:txBody>
      </p:sp>
      <p:sp>
        <p:nvSpPr>
          <p:cNvPr id="5" name="TextBox 4"/>
          <p:cNvSpPr txBox="1"/>
          <p:nvPr/>
        </p:nvSpPr>
        <p:spPr>
          <a:xfrm>
            <a:off x="3965681" y="1628298"/>
            <a:ext cx="1741026" cy="380871"/>
          </a:xfrm>
          <a:prstGeom prst="rect">
            <a:avLst/>
          </a:prstGeom>
          <a:noFill/>
        </p:spPr>
        <p:txBody>
          <a:bodyPr wrap="square" lIns="68577" tIns="34289" rIns="68577" bIns="34289" rtlCol="0">
            <a:spAutoFit/>
          </a:bodyPr>
          <a:lstStyle/>
          <a:p>
            <a:pPr eaLnBrk="0" fontAlgn="base" hangingPunct="0">
              <a:spcBef>
                <a:spcPct val="0"/>
              </a:spcBef>
              <a:spcAft>
                <a:spcPct val="0"/>
              </a:spcAft>
            </a:pPr>
            <a:r>
              <a:rPr 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rPr>
              <a:t>Year 2</a:t>
            </a:r>
            <a:r>
              <a:rPr lang="zh-CN" alt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rPr>
              <a:t>二年级</a:t>
            </a:r>
            <a:endParaRPr 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endParaRPr>
          </a:p>
        </p:txBody>
      </p:sp>
      <p:sp>
        <p:nvSpPr>
          <p:cNvPr id="6" name="TextBox 5"/>
          <p:cNvSpPr txBox="1"/>
          <p:nvPr/>
        </p:nvSpPr>
        <p:spPr>
          <a:xfrm>
            <a:off x="5730960" y="1624830"/>
            <a:ext cx="1867918" cy="380871"/>
          </a:xfrm>
          <a:prstGeom prst="rect">
            <a:avLst/>
          </a:prstGeom>
          <a:noFill/>
        </p:spPr>
        <p:txBody>
          <a:bodyPr wrap="square" lIns="68577" tIns="34289" rIns="68577" bIns="34289" rtlCol="0">
            <a:spAutoFit/>
          </a:bodyPr>
          <a:lstStyle/>
          <a:p>
            <a:pPr eaLnBrk="0" fontAlgn="base" hangingPunct="0">
              <a:spcBef>
                <a:spcPct val="0"/>
              </a:spcBef>
              <a:spcAft>
                <a:spcPct val="0"/>
              </a:spcAft>
            </a:pPr>
            <a:r>
              <a:rPr 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rPr>
              <a:t>Year 3</a:t>
            </a:r>
            <a:r>
              <a:rPr lang="zh-CN" alt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rPr>
              <a:t>三年级</a:t>
            </a:r>
            <a:endParaRPr 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endParaRPr>
          </a:p>
        </p:txBody>
      </p:sp>
      <p:sp>
        <p:nvSpPr>
          <p:cNvPr id="7" name="TextBox 6"/>
          <p:cNvSpPr txBox="1"/>
          <p:nvPr/>
        </p:nvSpPr>
        <p:spPr>
          <a:xfrm>
            <a:off x="7584416" y="1624830"/>
            <a:ext cx="1770837" cy="380871"/>
          </a:xfrm>
          <a:prstGeom prst="rect">
            <a:avLst/>
          </a:prstGeom>
          <a:noFill/>
        </p:spPr>
        <p:txBody>
          <a:bodyPr wrap="square" lIns="68577" tIns="34289" rIns="68577" bIns="34289" rtlCol="0">
            <a:spAutoFit/>
          </a:bodyPr>
          <a:lstStyle/>
          <a:p>
            <a:pPr eaLnBrk="0" fontAlgn="base" hangingPunct="0">
              <a:spcBef>
                <a:spcPct val="0"/>
              </a:spcBef>
              <a:spcAft>
                <a:spcPct val="0"/>
              </a:spcAft>
            </a:pPr>
            <a:r>
              <a:rPr 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rPr>
              <a:t>Year 4</a:t>
            </a:r>
            <a:r>
              <a:rPr lang="zh-CN" alt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rPr>
              <a:t>四年级</a:t>
            </a:r>
            <a:endParaRPr lang="en-US" sz="2025" b="1" dirty="0">
              <a:solidFill>
                <a:srgbClr val="003B81"/>
              </a:solidFill>
              <a:latin typeface="Helvetica" panose="020B0604020202020204" pitchFamily="34" charset="0"/>
              <a:ea typeface="Adobe Gothic Std B" panose="020B0800000000000000" pitchFamily="34" charset="-128"/>
              <a:cs typeface="Helvetica" panose="020B0604020202020204" pitchFamily="34" charset="0"/>
            </a:endParaRPr>
          </a:p>
        </p:txBody>
      </p:sp>
      <p:grpSp>
        <p:nvGrpSpPr>
          <p:cNvPr id="8" name="Group 7"/>
          <p:cNvGrpSpPr/>
          <p:nvPr/>
        </p:nvGrpSpPr>
        <p:grpSpPr>
          <a:xfrm>
            <a:off x="2211216" y="1992147"/>
            <a:ext cx="7238149" cy="3739875"/>
            <a:chOff x="679800" y="885101"/>
            <a:chExt cx="7238149" cy="4818353"/>
          </a:xfrm>
        </p:grpSpPr>
        <p:sp>
          <p:nvSpPr>
            <p:cNvPr id="9" name="Rectangle 8"/>
            <p:cNvSpPr/>
            <p:nvPr/>
          </p:nvSpPr>
          <p:spPr>
            <a:xfrm>
              <a:off x="679802" y="1456408"/>
              <a:ext cx="3376137" cy="471235"/>
            </a:xfrm>
            <a:prstGeom prst="rect">
              <a:avLst/>
            </a:prstGeom>
            <a:solidFill>
              <a:schemeClr val="accent3">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eaLnBrk="0" fontAlgn="base" hangingPunct="0">
                <a:spcBef>
                  <a:spcPct val="0"/>
                </a:spcBef>
                <a:spcAft>
                  <a:spcPct val="0"/>
                </a:spcAft>
              </a:pPr>
              <a:r>
                <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Language             </a:t>
              </a:r>
              <a:r>
                <a:rPr lang="zh-CN" alt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语言课程</a:t>
              </a:r>
              <a:endPar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10" name="Rectangle 9"/>
            <p:cNvSpPr/>
            <p:nvPr/>
          </p:nvSpPr>
          <p:spPr>
            <a:xfrm>
              <a:off x="679800" y="2644315"/>
              <a:ext cx="7231153" cy="47123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fontAlgn="base" hangingPunct="0">
                <a:spcBef>
                  <a:spcPct val="0"/>
                </a:spcBef>
                <a:spcAft>
                  <a:spcPct val="0"/>
                </a:spcAft>
              </a:pPr>
              <a:r>
                <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Interdisciplinary studies   </a:t>
              </a:r>
              <a:r>
                <a:rPr lang="zh-CN" alt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跨学科专业课程</a:t>
              </a:r>
              <a:endPar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11" name="Rectangle 10"/>
            <p:cNvSpPr/>
            <p:nvPr/>
          </p:nvSpPr>
          <p:spPr>
            <a:xfrm>
              <a:off x="2649395" y="3311610"/>
              <a:ext cx="5254154" cy="47123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fontAlgn="base" hangingPunct="0">
                <a:spcBef>
                  <a:spcPct val="0"/>
                </a:spcBef>
                <a:spcAft>
                  <a:spcPct val="0"/>
                </a:spcAft>
              </a:pPr>
              <a:r>
                <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Disciplinary Studies         </a:t>
              </a:r>
              <a:r>
                <a:rPr lang="zh-CN" alt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传统专业课程</a:t>
              </a:r>
              <a:endPar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12" name="Rectangle 11"/>
            <p:cNvSpPr/>
            <p:nvPr/>
          </p:nvSpPr>
          <p:spPr>
            <a:xfrm>
              <a:off x="687203" y="2045031"/>
              <a:ext cx="5394907" cy="471235"/>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fontAlgn="base" hangingPunct="0">
                <a:spcBef>
                  <a:spcPct val="0"/>
                </a:spcBef>
                <a:spcAft>
                  <a:spcPct val="0"/>
                </a:spcAft>
              </a:pPr>
              <a:r>
                <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Divisional Foundation</a:t>
              </a:r>
              <a:r>
                <a:rPr lang="en-US" altLang="zh-CN"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s</a:t>
              </a:r>
              <a:r>
                <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   </a:t>
              </a:r>
              <a:r>
                <a:rPr lang="zh-CN" alt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领域基础课</a:t>
              </a:r>
              <a:endPar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13" name="TextBox 12"/>
            <p:cNvSpPr txBox="1"/>
            <p:nvPr/>
          </p:nvSpPr>
          <p:spPr>
            <a:xfrm>
              <a:off x="681416" y="4959959"/>
              <a:ext cx="7236533" cy="743495"/>
            </a:xfrm>
            <a:prstGeom prst="rect">
              <a:avLst/>
            </a:prstGeom>
            <a:solidFill>
              <a:srgbClr val="002060"/>
            </a:solidFill>
            <a:ln w="12700" cmpd="sng"/>
          </p:spPr>
          <p:style>
            <a:lnRef idx="2">
              <a:schemeClr val="dk1"/>
            </a:lnRef>
            <a:fillRef idx="1">
              <a:schemeClr val="lt1"/>
            </a:fillRef>
            <a:effectRef idx="0">
              <a:schemeClr val="dk1"/>
            </a:effectRef>
            <a:fontRef idx="minor">
              <a:schemeClr val="dk1"/>
            </a:fontRef>
          </p:style>
          <p:txBody>
            <a:bodyPr wrap="square" rtlCol="0">
              <a:spAutoFit/>
            </a:bodyPr>
            <a:lstStyle/>
            <a:p>
              <a:pPr algn="ctr" eaLnBrk="0" fontAlgn="base" hangingPunct="0">
                <a:spcBef>
                  <a:spcPct val="0"/>
                </a:spcBef>
                <a:spcAft>
                  <a:spcPct val="0"/>
                </a:spcAft>
              </a:pPr>
              <a:r>
                <a:rPr lang="en-US" sz="1575"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Electives &amp; Pass-Fail Mini Terms</a:t>
              </a:r>
            </a:p>
            <a:p>
              <a:pPr algn="ctr" eaLnBrk="0" fontAlgn="base" hangingPunct="0">
                <a:spcBef>
                  <a:spcPct val="0"/>
                </a:spcBef>
                <a:spcAft>
                  <a:spcPct val="0"/>
                </a:spcAft>
              </a:pPr>
              <a:r>
                <a:rPr lang="zh-CN" altLang="en-US" sz="1575"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选修课 </a:t>
              </a:r>
              <a:r>
                <a:rPr lang="en-US" altLang="zh-CN" sz="1575"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&amp; </a:t>
              </a:r>
              <a:r>
                <a:rPr lang="zh-CN" altLang="en-US" sz="1575"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迷你小学期</a:t>
              </a:r>
              <a:endParaRPr lang="en-US" sz="1575" b="1" dirty="0">
                <a:solidFill>
                  <a:schemeClr val="bg1"/>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14" name="Rectangle 13"/>
            <p:cNvSpPr/>
            <p:nvPr/>
          </p:nvSpPr>
          <p:spPr>
            <a:xfrm>
              <a:off x="2641766" y="3910516"/>
              <a:ext cx="5276183" cy="942470"/>
            </a:xfrm>
            <a:prstGeom prst="rect">
              <a:avLst/>
            </a:prstGeom>
            <a:solidFill>
              <a:srgbClr val="CACA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fontAlgn="base" hangingPunct="0">
                <a:spcBef>
                  <a:spcPct val="0"/>
                </a:spcBef>
                <a:spcAft>
                  <a:spcPct val="0"/>
                </a:spcAft>
              </a:pPr>
              <a:r>
                <a:rPr lang="en-US" sz="1400"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Signature Work: </a:t>
              </a:r>
              <a:r>
                <a:rPr lang="en-US" sz="1200"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Experiential Education, Internships, Research                              </a:t>
              </a:r>
              <a:r>
                <a:rPr lang="zh-CN" altLang="en-US" sz="1400"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标志性成果</a:t>
              </a:r>
              <a:r>
                <a:rPr lang="en-US" altLang="zh-CN" sz="1400"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 </a:t>
              </a:r>
              <a:r>
                <a:rPr lang="zh-CN" altLang="en-US" sz="1200"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实践性教育，实习，科研</a:t>
              </a:r>
              <a:endParaRPr lang="en-US" sz="1200" b="1" dirty="0">
                <a:solidFill>
                  <a:schemeClr val="bg1"/>
                </a:solidFill>
                <a:latin typeface="Helvetica" panose="020B0604020202020204" pitchFamily="34" charset="0"/>
                <a:ea typeface="微软雅黑" panose="020B0503020204020204" pitchFamily="34" charset="-122"/>
                <a:cs typeface="Helvetica" panose="020B0604020202020204" pitchFamily="34" charset="0"/>
              </a:endParaRPr>
            </a:p>
          </p:txBody>
        </p:sp>
        <p:sp>
          <p:nvSpPr>
            <p:cNvPr id="15" name="Rectangle 14"/>
            <p:cNvSpPr/>
            <p:nvPr/>
          </p:nvSpPr>
          <p:spPr>
            <a:xfrm>
              <a:off x="687204" y="885101"/>
              <a:ext cx="5100312" cy="471235"/>
            </a:xfrm>
            <a:prstGeom prst="rect">
              <a:avLst/>
            </a:prstGeom>
            <a:solidFill>
              <a:schemeClr val="accent6">
                <a:lumMod val="75000"/>
              </a:schemeClr>
            </a:solidFill>
            <a:ln>
              <a:solidFill>
                <a:srgbClr val="9E74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eaLnBrk="0" fontAlgn="base" hangingPunct="0">
                <a:spcBef>
                  <a:spcPct val="0"/>
                </a:spcBef>
                <a:spcAft>
                  <a:spcPct val="0"/>
                </a:spcAft>
              </a:pPr>
              <a:r>
                <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Common Core    </a:t>
              </a:r>
              <a:r>
                <a:rPr lang="zh-CN" alt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rPr>
                <a:t>公共核心课</a:t>
              </a:r>
              <a:endParaRPr lang="en-US" b="1" dirty="0">
                <a:solidFill>
                  <a:schemeClr val="bg1"/>
                </a:solidFill>
                <a:latin typeface="Helvetica" panose="020B0604020202020204" pitchFamily="34" charset="0"/>
                <a:ea typeface="微软雅黑" panose="020B0503020204020204" pitchFamily="34" charset="-122"/>
                <a:cs typeface="Helvetica" panose="020B0604020202020204" pitchFamily="34" charset="0"/>
              </a:endParaRPr>
            </a:p>
          </p:txBody>
        </p:sp>
      </p:grpSp>
      <p:sp>
        <p:nvSpPr>
          <p:cNvPr id="16" name="Right Brace 15"/>
          <p:cNvSpPr/>
          <p:nvPr/>
        </p:nvSpPr>
        <p:spPr>
          <a:xfrm>
            <a:off x="9578911" y="2963547"/>
            <a:ext cx="134683" cy="203984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17" name="TextBox 16"/>
          <p:cNvSpPr txBox="1"/>
          <p:nvPr/>
        </p:nvSpPr>
        <p:spPr>
          <a:xfrm>
            <a:off x="9713594" y="3666737"/>
            <a:ext cx="1005403" cy="830997"/>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Major</a:t>
            </a:r>
          </a:p>
          <a:p>
            <a:r>
              <a:rPr lang="zh-CN" altLang="en-US" sz="2400" b="1" dirty="0">
                <a:latin typeface="Helvetica" panose="020B0604020202020204" pitchFamily="34" charset="0"/>
                <a:cs typeface="Helvetica" panose="020B0604020202020204" pitchFamily="34" charset="0"/>
              </a:rPr>
              <a:t>专业</a:t>
            </a:r>
            <a:endParaRPr lang="en-US" sz="2400" b="1"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1954666" y="175015"/>
            <a:ext cx="8229600" cy="857250"/>
          </a:xfrm>
        </p:spPr>
        <p:txBody>
          <a:bodyPr>
            <a:noAutofit/>
          </a:bodyPr>
          <a:lstStyle/>
          <a:p>
            <a:pPr algn="ctr"/>
            <a:r>
              <a:rPr lang="en-US" altLang="zh-CN" sz="2800" b="1" dirty="0">
                <a:solidFill>
                  <a:srgbClr val="002060"/>
                </a:solidFill>
                <a:latin typeface="Helvetica" panose="020B0604020202020204" pitchFamily="34" charset="0"/>
                <a:cs typeface="Helvetica" panose="020B0604020202020204" pitchFamily="34" charset="0"/>
              </a:rPr>
              <a:t>Course Distribution</a:t>
            </a:r>
            <a:br>
              <a:rPr lang="en-US" altLang="zh-CN" sz="2800" b="1" dirty="0">
                <a:solidFill>
                  <a:srgbClr val="002060"/>
                </a:solidFill>
                <a:latin typeface="Helvetica" panose="020B0604020202020204" pitchFamily="34" charset="0"/>
                <a:cs typeface="Helvetica" panose="020B0604020202020204" pitchFamily="34" charset="0"/>
              </a:rPr>
            </a:br>
            <a:r>
              <a:rPr lang="zh-CN" altLang="en-US" sz="2800" b="1" dirty="0">
                <a:solidFill>
                  <a:srgbClr val="002060"/>
                </a:solidFill>
                <a:latin typeface="Helvetica" panose="020B0604020202020204" pitchFamily="34" charset="0"/>
                <a:cs typeface="Helvetica" panose="020B0604020202020204" pitchFamily="34" charset="0"/>
              </a:rPr>
              <a:t>课程分布</a:t>
            </a:r>
            <a:endParaRPr lang="zh-CN" altLang="en-US" sz="2800" dirty="0">
              <a:solidFill>
                <a:srgbClr val="002060"/>
              </a:solidFill>
              <a:latin typeface="Helvetica" panose="020B0604020202020204" pitchFamily="34" charset="0"/>
              <a:cs typeface="Helvetica" panose="020B0604020202020204" pitchFamily="34" charset="0"/>
            </a:endParaRPr>
          </a:p>
        </p:txBody>
      </p:sp>
      <p:sp>
        <p:nvSpPr>
          <p:cNvPr id="2" name="TextBox 1"/>
          <p:cNvSpPr txBox="1"/>
          <p:nvPr/>
        </p:nvSpPr>
        <p:spPr>
          <a:xfrm>
            <a:off x="2211204" y="5829674"/>
            <a:ext cx="6252094" cy="707886"/>
          </a:xfrm>
          <a:prstGeom prst="rect">
            <a:avLst/>
          </a:prstGeom>
          <a:noFill/>
        </p:spPr>
        <p:txBody>
          <a:bodyPr wrap="square" rtlCol="0">
            <a:spAutoFit/>
          </a:bodyPr>
          <a:lstStyle/>
          <a:p>
            <a:r>
              <a:rPr lang="en-US" altLang="zh-CN" sz="2000" b="1" dirty="0">
                <a:solidFill>
                  <a:schemeClr val="tx1">
                    <a:lumMod val="85000"/>
                    <a:lumOff val="15000"/>
                  </a:schemeClr>
                </a:solidFill>
                <a:latin typeface="Helvetica" panose="020B0604020202020204" pitchFamily="34" charset="0"/>
                <a:cs typeface="Helvetica" panose="020B0604020202020204" pitchFamily="34" charset="0"/>
              </a:rPr>
              <a:t>Study abroad at Duke or elsewhere</a:t>
            </a:r>
          </a:p>
          <a:p>
            <a:r>
              <a:rPr lang="zh-CN" altLang="en-US" sz="2000" b="1" dirty="0">
                <a:solidFill>
                  <a:schemeClr val="tx1">
                    <a:lumMod val="85000"/>
                    <a:lumOff val="15000"/>
                  </a:schemeClr>
                </a:solidFill>
                <a:latin typeface="Helvetica" panose="020B0604020202020204" pitchFamily="34" charset="0"/>
                <a:ea typeface="Microsoft YaHei" panose="020B0503020204020204" pitchFamily="34" charset="-122"/>
                <a:cs typeface="Helvetica" panose="020B0604020202020204" pitchFamily="34" charset="0"/>
              </a:rPr>
              <a:t>在杜克或其他大学进行海外交换</a:t>
            </a:r>
            <a:endParaRPr lang="en-US" altLang="zh-CN" sz="2000" b="1" dirty="0">
              <a:solidFill>
                <a:schemeClr val="tx1">
                  <a:lumMod val="85000"/>
                  <a:lumOff val="15000"/>
                </a:schemeClr>
              </a:solidFill>
              <a:latin typeface="Helvetica" panose="020B0604020202020204" pitchFamily="34" charset="0"/>
              <a:ea typeface="Microsoft YaHei" panose="020B0503020204020204" pitchFamily="34" charset="-122"/>
              <a:cs typeface="Helvetica" panose="020B0604020202020204" pitchFamily="34" charset="0"/>
            </a:endParaRPr>
          </a:p>
        </p:txBody>
      </p:sp>
    </p:spTree>
    <p:extLst>
      <p:ext uri="{BB962C8B-B14F-4D97-AF65-F5344CB8AC3E}">
        <p14:creationId xmlns:p14="http://schemas.microsoft.com/office/powerpoint/2010/main" val="97666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511B3D10-A8DC-40DB-8E96-2714B1F182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8" name="矩形 37">
            <a:extLst>
              <a:ext uri="{FF2B5EF4-FFF2-40B4-BE49-F238E27FC236}">
                <a16:creationId xmlns:a16="http://schemas.microsoft.com/office/drawing/2014/main" id="{762E49D1-7A1F-4528-9F8C-27545A6F1E20}"/>
              </a:ext>
            </a:extLst>
          </p:cNvPr>
          <p:cNvSpPr/>
          <p:nvPr/>
        </p:nvSpPr>
        <p:spPr>
          <a:xfrm>
            <a:off x="1" y="0"/>
            <a:ext cx="12196064" cy="6858000"/>
          </a:xfrm>
          <a:prstGeom prst="rect">
            <a:avLst/>
          </a:prstGeom>
          <a:gradFill flip="none" rotWithShape="1">
            <a:gsLst>
              <a:gs pos="100000">
                <a:srgbClr val="C6DEE7">
                  <a:alpha val="0"/>
                </a:srgbClr>
              </a:gs>
              <a:gs pos="15000">
                <a:schemeClr val="bg1">
                  <a:alpha val="89008"/>
                </a:schemeClr>
              </a:gs>
            </a:gsLst>
            <a:lin ang="0" scaled="1"/>
            <a:tileRect/>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cs typeface="+mn-ea"/>
              <a:sym typeface="+mn-lt"/>
            </a:endParaRPr>
          </a:p>
        </p:txBody>
      </p:sp>
      <p:sp>
        <p:nvSpPr>
          <p:cNvPr id="2" name="文本框 1">
            <a:extLst>
              <a:ext uri="{FF2B5EF4-FFF2-40B4-BE49-F238E27FC236}">
                <a16:creationId xmlns:a16="http://schemas.microsoft.com/office/drawing/2014/main" id="{836996FC-5FC6-49A9-BD8F-356070ECFE67}"/>
              </a:ext>
            </a:extLst>
          </p:cNvPr>
          <p:cNvSpPr txBox="1"/>
          <p:nvPr/>
        </p:nvSpPr>
        <p:spPr>
          <a:xfrm>
            <a:off x="0" y="536741"/>
            <a:ext cx="12192000" cy="861774"/>
          </a:xfrm>
          <a:prstGeom prst="rect">
            <a:avLst/>
          </a:prstGeom>
          <a:noFill/>
        </p:spPr>
        <p:txBody>
          <a:bodyPr wrap="square" lIns="0" tIns="0" rIns="0" bIns="0" rtlCol="0">
            <a:spAutoFit/>
          </a:bodyPr>
          <a:lstStyle/>
          <a:p>
            <a:pPr algn="ctr"/>
            <a:r>
              <a:rPr kumimoji="1" lang="en-US" altLang="zh-CN" sz="2800" b="1" spc="100" dirty="0">
                <a:cs typeface="+mn-ea"/>
                <a:sym typeface="+mn-lt"/>
              </a:rPr>
              <a:t>Existing Graduate Programs </a:t>
            </a:r>
            <a:br>
              <a:rPr kumimoji="1" lang="en-US" altLang="zh-CN" sz="2800" b="1" spc="100" dirty="0">
                <a:cs typeface="+mn-ea"/>
                <a:sym typeface="+mn-lt"/>
              </a:rPr>
            </a:br>
            <a:r>
              <a:rPr kumimoji="1" lang="zh-CN" altLang="en-US" sz="2800" b="1" spc="100" dirty="0">
                <a:cs typeface="+mn-ea"/>
                <a:sym typeface="+mn-lt"/>
              </a:rPr>
              <a:t>目前开设的硕士研究生项目</a:t>
            </a:r>
          </a:p>
        </p:txBody>
      </p:sp>
      <p:sp>
        <p:nvSpPr>
          <p:cNvPr id="9" name="文本框 8">
            <a:extLst>
              <a:ext uri="{FF2B5EF4-FFF2-40B4-BE49-F238E27FC236}">
                <a16:creationId xmlns:a16="http://schemas.microsoft.com/office/drawing/2014/main" id="{506D2335-A88F-48E6-AB67-1BCE9277894A}"/>
              </a:ext>
            </a:extLst>
          </p:cNvPr>
          <p:cNvSpPr txBox="1"/>
          <p:nvPr/>
        </p:nvSpPr>
        <p:spPr>
          <a:xfrm>
            <a:off x="1521979" y="1886356"/>
            <a:ext cx="6096000" cy="492443"/>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sz="1600" dirty="0">
                <a:latin typeface="+mn-lt"/>
                <a:ea typeface="+mn-ea"/>
                <a:cs typeface="+mn-ea"/>
                <a:sym typeface="+mn-lt"/>
              </a:rPr>
              <a:t>MASTER OF SCIENCE IN GLOBAL HEALTH (2-year) </a:t>
            </a:r>
          </a:p>
          <a:p>
            <a:r>
              <a:rPr lang="zh-CN" altLang="en-US" sz="1600" dirty="0">
                <a:latin typeface="+mn-lt"/>
                <a:ea typeface="+mn-ea"/>
                <a:cs typeface="+mn-ea"/>
                <a:sym typeface="+mn-lt"/>
              </a:rPr>
              <a:t>全球健康理学硕士</a:t>
            </a:r>
            <a:r>
              <a:rPr lang="en-US" altLang="zh-CN" sz="1600" dirty="0">
                <a:latin typeface="+mn-lt"/>
                <a:ea typeface="+mn-ea"/>
                <a:cs typeface="+mn-ea"/>
                <a:sym typeface="+mn-lt"/>
              </a:rPr>
              <a:t>(2</a:t>
            </a:r>
            <a:r>
              <a:rPr lang="zh-CN" altLang="en-US" sz="1600" dirty="0">
                <a:latin typeface="+mn-lt"/>
                <a:ea typeface="+mn-ea"/>
                <a:cs typeface="+mn-ea"/>
                <a:sym typeface="+mn-lt"/>
              </a:rPr>
              <a:t>年</a:t>
            </a:r>
            <a:r>
              <a:rPr lang="en-US" altLang="zh-CN" sz="1600" dirty="0">
                <a:latin typeface="+mn-lt"/>
                <a:ea typeface="+mn-ea"/>
                <a:cs typeface="+mn-ea"/>
                <a:sym typeface="+mn-lt"/>
              </a:rPr>
              <a:t>)</a:t>
            </a:r>
          </a:p>
        </p:txBody>
      </p:sp>
      <p:sp>
        <p:nvSpPr>
          <p:cNvPr id="11" name="文本框 10">
            <a:extLst>
              <a:ext uri="{FF2B5EF4-FFF2-40B4-BE49-F238E27FC236}">
                <a16:creationId xmlns:a16="http://schemas.microsoft.com/office/drawing/2014/main" id="{594B142A-7A17-46E5-8064-AFC4AFA97132}"/>
              </a:ext>
            </a:extLst>
          </p:cNvPr>
          <p:cNvSpPr txBox="1"/>
          <p:nvPr/>
        </p:nvSpPr>
        <p:spPr>
          <a:xfrm>
            <a:off x="1521979" y="2782494"/>
            <a:ext cx="7765142" cy="492443"/>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sz="1600" dirty="0">
                <a:latin typeface="+mn-lt"/>
                <a:ea typeface="+mn-ea"/>
                <a:cs typeface="+mn-ea"/>
                <a:sym typeface="+mn-lt"/>
              </a:rPr>
              <a:t>MASTER OF SCIENCE IN MEDICAL PHYSICS (2-year) </a:t>
            </a:r>
          </a:p>
          <a:p>
            <a:r>
              <a:rPr lang="zh-CN" altLang="en-US" sz="1600" dirty="0">
                <a:latin typeface="+mn-lt"/>
                <a:ea typeface="+mn-ea"/>
                <a:cs typeface="+mn-ea"/>
                <a:sym typeface="+mn-lt"/>
              </a:rPr>
              <a:t>医学物理理学硕士</a:t>
            </a:r>
            <a:r>
              <a:rPr lang="en-US" altLang="zh-CN" sz="1600" dirty="0">
                <a:latin typeface="+mn-lt"/>
                <a:ea typeface="+mn-ea"/>
                <a:cs typeface="+mn-ea"/>
                <a:sym typeface="+mn-lt"/>
              </a:rPr>
              <a:t>(2</a:t>
            </a:r>
            <a:r>
              <a:rPr lang="zh-CN" altLang="en-US" sz="1600" dirty="0">
                <a:latin typeface="+mn-lt"/>
                <a:ea typeface="+mn-ea"/>
                <a:cs typeface="+mn-ea"/>
                <a:sym typeface="+mn-lt"/>
              </a:rPr>
              <a:t>年</a:t>
            </a:r>
            <a:r>
              <a:rPr lang="en-US" altLang="zh-CN" sz="1600" dirty="0">
                <a:latin typeface="+mn-lt"/>
                <a:ea typeface="+mn-ea"/>
                <a:cs typeface="+mn-ea"/>
                <a:sym typeface="+mn-lt"/>
              </a:rPr>
              <a:t>)</a:t>
            </a:r>
          </a:p>
        </p:txBody>
      </p:sp>
      <p:sp>
        <p:nvSpPr>
          <p:cNvPr id="13" name="文本框 12">
            <a:extLst>
              <a:ext uri="{FF2B5EF4-FFF2-40B4-BE49-F238E27FC236}">
                <a16:creationId xmlns:a16="http://schemas.microsoft.com/office/drawing/2014/main" id="{0C7ED2E4-36F2-4BC9-9D50-63AF88B09AF7}"/>
              </a:ext>
            </a:extLst>
          </p:cNvPr>
          <p:cNvSpPr txBox="1"/>
          <p:nvPr/>
        </p:nvSpPr>
        <p:spPr>
          <a:xfrm>
            <a:off x="1521979" y="3678632"/>
            <a:ext cx="6095999" cy="492443"/>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sz="1600" dirty="0">
                <a:latin typeface="+mn-lt"/>
                <a:ea typeface="+mn-ea"/>
                <a:cs typeface="+mn-ea"/>
                <a:sym typeface="+mn-lt"/>
              </a:rPr>
              <a:t>MASTER OF MANAGEMENT STUDIES (1-year) </a:t>
            </a:r>
          </a:p>
          <a:p>
            <a:r>
              <a:rPr lang="zh-CN" altLang="en-US" sz="1600" dirty="0">
                <a:latin typeface="+mn-lt"/>
                <a:ea typeface="+mn-ea"/>
                <a:cs typeface="+mn-ea"/>
                <a:sym typeface="+mn-lt"/>
              </a:rPr>
              <a:t>管理学硕士  </a:t>
            </a:r>
            <a:r>
              <a:rPr lang="en-US" altLang="zh-CN" sz="1600" dirty="0">
                <a:latin typeface="+mn-lt"/>
                <a:ea typeface="+mn-ea"/>
                <a:cs typeface="+mn-ea"/>
                <a:sym typeface="+mn-lt"/>
              </a:rPr>
              <a:t>(1</a:t>
            </a:r>
            <a:r>
              <a:rPr lang="zh-CN" altLang="en-US" sz="1600" dirty="0">
                <a:latin typeface="+mn-lt"/>
                <a:ea typeface="+mn-ea"/>
                <a:cs typeface="+mn-ea"/>
                <a:sym typeface="+mn-lt"/>
              </a:rPr>
              <a:t>年</a:t>
            </a:r>
            <a:r>
              <a:rPr lang="en-US" altLang="zh-CN" sz="1600" dirty="0">
                <a:latin typeface="+mn-lt"/>
                <a:ea typeface="+mn-ea"/>
                <a:cs typeface="+mn-ea"/>
                <a:sym typeface="+mn-lt"/>
              </a:rPr>
              <a:t>)</a:t>
            </a:r>
          </a:p>
        </p:txBody>
      </p:sp>
      <p:sp>
        <p:nvSpPr>
          <p:cNvPr id="15" name="文本框 14">
            <a:extLst>
              <a:ext uri="{FF2B5EF4-FFF2-40B4-BE49-F238E27FC236}">
                <a16:creationId xmlns:a16="http://schemas.microsoft.com/office/drawing/2014/main" id="{F7480C80-6F75-480B-B8F9-15D16FF4A3FB}"/>
              </a:ext>
            </a:extLst>
          </p:cNvPr>
          <p:cNvSpPr txBox="1"/>
          <p:nvPr/>
        </p:nvSpPr>
        <p:spPr>
          <a:xfrm>
            <a:off x="1521979" y="4484013"/>
            <a:ext cx="6096000" cy="492443"/>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sz="1600" dirty="0">
                <a:latin typeface="+mn-lt"/>
                <a:ea typeface="+mn-ea"/>
                <a:cs typeface="+mn-ea"/>
                <a:sym typeface="+mn-lt"/>
              </a:rPr>
              <a:t>MASTER OF ENVIRONMENTAL POLICY (2-year) </a:t>
            </a:r>
          </a:p>
          <a:p>
            <a:r>
              <a:rPr lang="zh-CN" altLang="en-US" sz="1600" dirty="0">
                <a:latin typeface="+mn-lt"/>
                <a:ea typeface="+mn-ea"/>
                <a:cs typeface="+mn-ea"/>
                <a:sym typeface="+mn-lt"/>
              </a:rPr>
              <a:t>环境政策硕士  </a:t>
            </a:r>
            <a:r>
              <a:rPr lang="en-US" altLang="zh-CN" sz="1600" dirty="0">
                <a:latin typeface="+mn-lt"/>
                <a:ea typeface="+mn-ea"/>
                <a:cs typeface="+mn-ea"/>
                <a:sym typeface="+mn-lt"/>
              </a:rPr>
              <a:t>(2</a:t>
            </a:r>
            <a:r>
              <a:rPr lang="zh-CN" altLang="en-US" sz="1600" dirty="0">
                <a:latin typeface="+mn-lt"/>
                <a:ea typeface="+mn-ea"/>
                <a:cs typeface="+mn-ea"/>
                <a:sym typeface="+mn-lt"/>
              </a:rPr>
              <a:t>年</a:t>
            </a:r>
            <a:r>
              <a:rPr lang="en-US" altLang="zh-CN" sz="1600" dirty="0">
                <a:latin typeface="+mn-lt"/>
                <a:ea typeface="+mn-ea"/>
                <a:cs typeface="+mn-ea"/>
                <a:sym typeface="+mn-lt"/>
              </a:rPr>
              <a:t>)</a:t>
            </a:r>
          </a:p>
        </p:txBody>
      </p:sp>
      <p:sp>
        <p:nvSpPr>
          <p:cNvPr id="17" name="文本框 16">
            <a:extLst>
              <a:ext uri="{FF2B5EF4-FFF2-40B4-BE49-F238E27FC236}">
                <a16:creationId xmlns:a16="http://schemas.microsoft.com/office/drawing/2014/main" id="{8A35C27F-6A77-49EE-B411-999E0CB96FB2}"/>
              </a:ext>
            </a:extLst>
          </p:cNvPr>
          <p:cNvSpPr txBox="1"/>
          <p:nvPr/>
        </p:nvSpPr>
        <p:spPr>
          <a:xfrm>
            <a:off x="1521979" y="5467234"/>
            <a:ext cx="7917542" cy="492443"/>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sz="1600" dirty="0">
                <a:latin typeface="+mn-lt"/>
                <a:ea typeface="+mn-ea"/>
                <a:cs typeface="+mn-ea"/>
                <a:sym typeface="+mn-lt"/>
              </a:rPr>
              <a:t>MASTER OF ELECTRICAL AND COMPUTER ENGINEERING (2-year)</a:t>
            </a:r>
            <a:r>
              <a:rPr lang="zh-CN" altLang="en-US" sz="1600" dirty="0">
                <a:latin typeface="+mn-lt"/>
                <a:ea typeface="+mn-ea"/>
                <a:cs typeface="+mn-ea"/>
                <a:sym typeface="+mn-lt"/>
              </a:rPr>
              <a:t> </a:t>
            </a:r>
            <a:endParaRPr lang="en-US" altLang="zh-CN" sz="1600" dirty="0">
              <a:latin typeface="+mn-lt"/>
              <a:ea typeface="+mn-ea"/>
              <a:cs typeface="+mn-ea"/>
              <a:sym typeface="+mn-lt"/>
            </a:endParaRPr>
          </a:p>
          <a:p>
            <a:r>
              <a:rPr lang="zh-CN" altLang="en-US" sz="1600" dirty="0">
                <a:latin typeface="+mn-lt"/>
                <a:ea typeface="+mn-ea"/>
                <a:cs typeface="+mn-ea"/>
                <a:sym typeface="+mn-lt"/>
              </a:rPr>
              <a:t>电子与计算机硕士  </a:t>
            </a:r>
            <a:r>
              <a:rPr lang="en-US" altLang="zh-CN" sz="1600" dirty="0">
                <a:latin typeface="+mn-lt"/>
                <a:ea typeface="+mn-ea"/>
                <a:cs typeface="+mn-ea"/>
                <a:sym typeface="+mn-lt"/>
              </a:rPr>
              <a:t>(2</a:t>
            </a:r>
            <a:r>
              <a:rPr lang="zh-CN" altLang="en-US" sz="1600" dirty="0">
                <a:latin typeface="+mn-lt"/>
                <a:ea typeface="+mn-ea"/>
                <a:cs typeface="+mn-ea"/>
                <a:sym typeface="+mn-lt"/>
              </a:rPr>
              <a:t>年</a:t>
            </a:r>
            <a:r>
              <a:rPr lang="en-US" altLang="zh-CN" sz="1600" dirty="0">
                <a:latin typeface="+mn-lt"/>
                <a:ea typeface="+mn-ea"/>
                <a:cs typeface="+mn-ea"/>
                <a:sym typeface="+mn-lt"/>
              </a:rPr>
              <a:t>)</a:t>
            </a:r>
            <a:endParaRPr lang="zh-CN" altLang="en-US" sz="1600" dirty="0">
              <a:latin typeface="+mn-lt"/>
              <a:ea typeface="+mn-ea"/>
              <a:cs typeface="+mn-ea"/>
              <a:sym typeface="+mn-lt"/>
            </a:endParaRPr>
          </a:p>
        </p:txBody>
      </p:sp>
      <p:pic>
        <p:nvPicPr>
          <p:cNvPr id="28" name="图形 27">
            <a:extLst>
              <a:ext uri="{FF2B5EF4-FFF2-40B4-BE49-F238E27FC236}">
                <a16:creationId xmlns:a16="http://schemas.microsoft.com/office/drawing/2014/main" id="{8AC0ECB6-8028-438E-B3D3-33E89F7A95D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0591" y="1819585"/>
            <a:ext cx="625017" cy="625017"/>
          </a:xfrm>
          <a:prstGeom prst="rect">
            <a:avLst/>
          </a:prstGeom>
        </p:spPr>
      </p:pic>
      <p:pic>
        <p:nvPicPr>
          <p:cNvPr id="30" name="图形 29">
            <a:extLst>
              <a:ext uri="{FF2B5EF4-FFF2-40B4-BE49-F238E27FC236}">
                <a16:creationId xmlns:a16="http://schemas.microsoft.com/office/drawing/2014/main" id="{BCCB0B15-9D60-40E0-93A9-52A04BFE62B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2607" y="3650822"/>
            <a:ext cx="500984" cy="500984"/>
          </a:xfrm>
          <a:prstGeom prst="rect">
            <a:avLst/>
          </a:prstGeom>
        </p:spPr>
      </p:pic>
      <p:pic>
        <p:nvPicPr>
          <p:cNvPr id="32" name="图形 31">
            <a:extLst>
              <a:ext uri="{FF2B5EF4-FFF2-40B4-BE49-F238E27FC236}">
                <a16:creationId xmlns:a16="http://schemas.microsoft.com/office/drawing/2014/main" id="{7C0390DA-4800-420C-861A-19ADC23EED4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2607" y="2753678"/>
            <a:ext cx="500984" cy="500984"/>
          </a:xfrm>
          <a:prstGeom prst="rect">
            <a:avLst/>
          </a:prstGeom>
        </p:spPr>
      </p:pic>
      <p:pic>
        <p:nvPicPr>
          <p:cNvPr id="34" name="图形 33">
            <a:extLst>
              <a:ext uri="{FF2B5EF4-FFF2-40B4-BE49-F238E27FC236}">
                <a16:creationId xmlns:a16="http://schemas.microsoft.com/office/drawing/2014/main" id="{129BA1ED-72A5-42CB-B94E-3ECACF958AA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5473" y="4504424"/>
            <a:ext cx="515252" cy="481544"/>
          </a:xfrm>
          <a:prstGeom prst="rect">
            <a:avLst/>
          </a:prstGeom>
        </p:spPr>
      </p:pic>
      <p:pic>
        <p:nvPicPr>
          <p:cNvPr id="36" name="图形 35">
            <a:extLst>
              <a:ext uri="{FF2B5EF4-FFF2-40B4-BE49-F238E27FC236}">
                <a16:creationId xmlns:a16="http://schemas.microsoft.com/office/drawing/2014/main" id="{3B64190F-F4B9-492E-8B90-B7E1A948410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70591" y="5382128"/>
            <a:ext cx="625017" cy="625017"/>
          </a:xfrm>
          <a:prstGeom prst="rect">
            <a:avLst/>
          </a:prstGeom>
        </p:spPr>
      </p:pic>
      <p:sp>
        <p:nvSpPr>
          <p:cNvPr id="16" name="矩形 15">
            <a:extLst>
              <a:ext uri="{FF2B5EF4-FFF2-40B4-BE49-F238E27FC236}">
                <a16:creationId xmlns:a16="http://schemas.microsoft.com/office/drawing/2014/main" id="{A2446A6C-0BAE-8E4F-9593-43EB07DCAA3F}"/>
              </a:ext>
            </a:extLst>
          </p:cNvPr>
          <p:cNvSpPr/>
          <p:nvPr/>
        </p:nvSpPr>
        <p:spPr>
          <a:xfrm>
            <a:off x="9696400" y="5805264"/>
            <a:ext cx="2492648" cy="1211560"/>
          </a:xfrm>
          <a:prstGeom prst="rect">
            <a:avLst/>
          </a:prstGeom>
          <a:solidFill>
            <a:schemeClr val="tx1">
              <a:alpha val="45000"/>
            </a:schemeClr>
          </a:solidFill>
          <a:ln w="12700" cap="flat">
            <a:noFill/>
            <a:prstDash val="solid"/>
            <a:miter lim="800000"/>
          </a:ln>
          <a:effectLst>
            <a:softEdge rad="50800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cs typeface="+mn-ea"/>
              <a:sym typeface="+mn-lt"/>
            </a:endParaRPr>
          </a:p>
        </p:txBody>
      </p:sp>
      <p:pic>
        <p:nvPicPr>
          <p:cNvPr id="18" name="图片 17">
            <a:extLst>
              <a:ext uri="{FF2B5EF4-FFF2-40B4-BE49-F238E27FC236}">
                <a16:creationId xmlns:a16="http://schemas.microsoft.com/office/drawing/2014/main" id="{ADA921E8-85DC-1142-9EB6-74DAA004B2A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27997" y="6063430"/>
            <a:ext cx="1524000" cy="4873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535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EF175B9D-787A-1B4F-BC61-32755EA78B0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a:ext>
            </a:extLst>
          </a:blip>
          <a:srcRect/>
          <a:stretch/>
        </p:blipFill>
        <p:spPr>
          <a:xfrm>
            <a:off x="0" y="11758"/>
            <a:ext cx="12192000" cy="6846241"/>
          </a:xfrm>
          <a:prstGeom prst="rect">
            <a:avLst/>
          </a:prstGeom>
        </p:spPr>
      </p:pic>
      <p:sp>
        <p:nvSpPr>
          <p:cNvPr id="35" name="矩形 34">
            <a:extLst>
              <a:ext uri="{FF2B5EF4-FFF2-40B4-BE49-F238E27FC236}">
                <a16:creationId xmlns:a16="http://schemas.microsoft.com/office/drawing/2014/main" id="{D313E380-9B57-9042-B1CC-56C02DD4BF4E}"/>
              </a:ext>
            </a:extLst>
          </p:cNvPr>
          <p:cNvSpPr/>
          <p:nvPr/>
        </p:nvSpPr>
        <p:spPr>
          <a:xfrm>
            <a:off x="-1" y="11758"/>
            <a:ext cx="12192000" cy="6846242"/>
          </a:xfrm>
          <a:prstGeom prst="rect">
            <a:avLst/>
          </a:prstGeom>
          <a:solidFill>
            <a:schemeClr val="bg1">
              <a:alpha val="49601"/>
            </a:schemeClr>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cs typeface="+mn-ea"/>
              <a:sym typeface="+mn-lt"/>
            </a:endParaRPr>
          </a:p>
        </p:txBody>
      </p:sp>
      <p:sp>
        <p:nvSpPr>
          <p:cNvPr id="2" name="椭圆 1">
            <a:extLst>
              <a:ext uri="{FF2B5EF4-FFF2-40B4-BE49-F238E27FC236}">
                <a16:creationId xmlns:a16="http://schemas.microsoft.com/office/drawing/2014/main" id="{2F0A7F8D-3B03-45A4-92C0-D75DE6B1DFC5}"/>
              </a:ext>
            </a:extLst>
          </p:cNvPr>
          <p:cNvSpPr/>
          <p:nvPr/>
        </p:nvSpPr>
        <p:spPr>
          <a:xfrm>
            <a:off x="4209143" y="1968832"/>
            <a:ext cx="3773714" cy="3773714"/>
          </a:xfrm>
          <a:prstGeom prst="ellipse">
            <a:avLst/>
          </a:prstGeom>
          <a:gradFill>
            <a:gsLst>
              <a:gs pos="100000">
                <a:schemeClr val="bg1">
                  <a:lumMod val="75000"/>
                  <a:alpha val="8000"/>
                </a:schemeClr>
              </a:gs>
              <a:gs pos="0">
                <a:schemeClr val="bg1">
                  <a:lumMod val="75000"/>
                  <a:alpha val="8000"/>
                </a:schemeClr>
              </a:gs>
              <a:gs pos="50000">
                <a:schemeClr val="bg1">
                  <a:lumMod val="75000"/>
                  <a:alpha val="0"/>
                </a:schemeClr>
              </a:gs>
            </a:gsLst>
            <a:lin ang="0" scaled="1"/>
          </a:gra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F2F2"/>
              </a:solidFill>
              <a:effectLst/>
              <a:uLnTx/>
              <a:uFillTx/>
              <a:cs typeface="+mn-ea"/>
              <a:sym typeface="+mn-lt"/>
            </a:endParaRPr>
          </a:p>
        </p:txBody>
      </p:sp>
      <p:sp>
        <p:nvSpPr>
          <p:cNvPr id="3" name="弧形 2">
            <a:extLst>
              <a:ext uri="{FF2B5EF4-FFF2-40B4-BE49-F238E27FC236}">
                <a16:creationId xmlns:a16="http://schemas.microsoft.com/office/drawing/2014/main" id="{BE83DB3D-E0BC-4CD9-B5D5-104A100E8F71}"/>
              </a:ext>
            </a:extLst>
          </p:cNvPr>
          <p:cNvSpPr/>
          <p:nvPr/>
        </p:nvSpPr>
        <p:spPr>
          <a:xfrm>
            <a:off x="4781096" y="2533325"/>
            <a:ext cx="2629808" cy="2629805"/>
          </a:xfrm>
          <a:prstGeom prst="arc">
            <a:avLst>
              <a:gd name="adj1" fmla="val 10214044"/>
              <a:gd name="adj2" fmla="val 566876"/>
            </a:avLst>
          </a:prstGeom>
          <a:ln w="317500">
            <a:solidFill>
              <a:srgbClr val="FFC000"/>
            </a:solidFill>
            <a:headEnd type="triangl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62626"/>
              </a:solidFill>
              <a:effectLst/>
              <a:uLnTx/>
              <a:uFillTx/>
              <a:cs typeface="+mn-ea"/>
              <a:sym typeface="+mn-lt"/>
            </a:endParaRPr>
          </a:p>
        </p:txBody>
      </p:sp>
      <p:sp>
        <p:nvSpPr>
          <p:cNvPr id="4" name="弧形 3">
            <a:extLst>
              <a:ext uri="{FF2B5EF4-FFF2-40B4-BE49-F238E27FC236}">
                <a16:creationId xmlns:a16="http://schemas.microsoft.com/office/drawing/2014/main" id="{D04E914A-E4D9-4C58-A59E-5B3733C725A1}"/>
              </a:ext>
            </a:extLst>
          </p:cNvPr>
          <p:cNvSpPr/>
          <p:nvPr/>
        </p:nvSpPr>
        <p:spPr>
          <a:xfrm rot="10800000">
            <a:off x="4781096" y="2533325"/>
            <a:ext cx="2629808" cy="2629805"/>
          </a:xfrm>
          <a:prstGeom prst="arc">
            <a:avLst>
              <a:gd name="adj1" fmla="val 10214044"/>
              <a:gd name="adj2" fmla="val 708886"/>
            </a:avLst>
          </a:prstGeom>
          <a:ln w="317500">
            <a:solidFill>
              <a:srgbClr val="FFC000"/>
            </a:solidFill>
            <a:headEnd type="triangl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262626"/>
              </a:solidFill>
              <a:effectLst/>
              <a:uLnTx/>
              <a:uFillTx/>
              <a:cs typeface="+mn-ea"/>
              <a:sym typeface="+mn-lt"/>
            </a:endParaRPr>
          </a:p>
        </p:txBody>
      </p:sp>
      <p:sp>
        <p:nvSpPr>
          <p:cNvPr id="6" name="椭圆 5">
            <a:extLst>
              <a:ext uri="{FF2B5EF4-FFF2-40B4-BE49-F238E27FC236}">
                <a16:creationId xmlns:a16="http://schemas.microsoft.com/office/drawing/2014/main" id="{25D09512-1733-48F2-A69E-AC8B0F7FFF68}"/>
              </a:ext>
            </a:extLst>
          </p:cNvPr>
          <p:cNvSpPr/>
          <p:nvPr/>
        </p:nvSpPr>
        <p:spPr>
          <a:xfrm>
            <a:off x="4781097" y="2533325"/>
            <a:ext cx="2629805" cy="262980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F2F2"/>
              </a:solidFill>
              <a:effectLst/>
              <a:uLnTx/>
              <a:uFillTx/>
              <a:cs typeface="+mn-ea"/>
              <a:sym typeface="+mn-lt"/>
            </a:endParaRPr>
          </a:p>
        </p:txBody>
      </p:sp>
      <p:sp>
        <p:nvSpPr>
          <p:cNvPr id="76" name="任意多边形: 形状 75">
            <a:extLst>
              <a:ext uri="{FF2B5EF4-FFF2-40B4-BE49-F238E27FC236}">
                <a16:creationId xmlns:a16="http://schemas.microsoft.com/office/drawing/2014/main" id="{738C3BF1-0B9C-45C0-A9E9-09860791427F}"/>
              </a:ext>
            </a:extLst>
          </p:cNvPr>
          <p:cNvSpPr/>
          <p:nvPr/>
        </p:nvSpPr>
        <p:spPr>
          <a:xfrm>
            <a:off x="5045824" y="3192817"/>
            <a:ext cx="2100350" cy="1384995"/>
          </a:xfrm>
          <a:custGeom>
            <a:avLst/>
            <a:gdLst>
              <a:gd name="connsiteX0" fmla="*/ 0 w 1280164"/>
              <a:gd name="connsiteY0" fmla="*/ 640082 h 1280164"/>
              <a:gd name="connsiteX1" fmla="*/ 640082 w 1280164"/>
              <a:gd name="connsiteY1" fmla="*/ 0 h 1280164"/>
              <a:gd name="connsiteX2" fmla="*/ 1280164 w 1280164"/>
              <a:gd name="connsiteY2" fmla="*/ 640082 h 1280164"/>
              <a:gd name="connsiteX3" fmla="*/ 640082 w 1280164"/>
              <a:gd name="connsiteY3" fmla="*/ 1280164 h 1280164"/>
              <a:gd name="connsiteX4" fmla="*/ 0 w 1280164"/>
              <a:gd name="connsiteY4" fmla="*/ 640082 h 128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4" h="1280164">
                <a:moveTo>
                  <a:pt x="0" y="640082"/>
                </a:moveTo>
                <a:cubicBezTo>
                  <a:pt x="0" y="286574"/>
                  <a:pt x="286574" y="0"/>
                  <a:pt x="640082" y="0"/>
                </a:cubicBezTo>
                <a:cubicBezTo>
                  <a:pt x="993590" y="0"/>
                  <a:pt x="1280164" y="286574"/>
                  <a:pt x="1280164" y="640082"/>
                </a:cubicBezTo>
                <a:cubicBezTo>
                  <a:pt x="1280164" y="993590"/>
                  <a:pt x="993590" y="1280164"/>
                  <a:pt x="640082" y="1280164"/>
                </a:cubicBezTo>
                <a:cubicBezTo>
                  <a:pt x="286574" y="1280164"/>
                  <a:pt x="0" y="993590"/>
                  <a:pt x="0" y="640082"/>
                </a:cubicBezTo>
                <a:close/>
              </a:path>
            </a:pathLst>
          </a:custGeom>
          <a:noFill/>
        </p:spPr>
        <p:txBody>
          <a:bodyPr wrap="square" lIns="0" tIns="0" rIns="0" bIns="0" rtlCol="0">
            <a:spAutoFit/>
          </a:bodyPr>
          <a:lstStyle/>
          <a:p>
            <a:pPr algn="ctr"/>
            <a:r>
              <a:rPr kumimoji="1" lang="en-US" b="1" spc="100" dirty="0">
                <a:solidFill>
                  <a:schemeClr val="tx1">
                    <a:lumMod val="95000"/>
                    <a:lumOff val="5000"/>
                  </a:schemeClr>
                </a:solidFill>
                <a:cs typeface="+mn-ea"/>
                <a:sym typeface="+mn-lt"/>
              </a:rPr>
              <a:t>DKU Research Centers and Institutes</a:t>
            </a:r>
          </a:p>
          <a:p>
            <a:pPr algn="ctr"/>
            <a:r>
              <a:rPr kumimoji="1" lang="zh-CN" altLang="en-US" b="1" spc="100" dirty="0">
                <a:solidFill>
                  <a:schemeClr val="tx1">
                    <a:lumMod val="95000"/>
                    <a:lumOff val="5000"/>
                  </a:schemeClr>
                </a:solidFill>
                <a:cs typeface="+mn-ea"/>
                <a:sym typeface="+mn-lt"/>
              </a:rPr>
              <a:t>昆山杜克大学</a:t>
            </a:r>
            <a:endParaRPr kumimoji="1" lang="en-US" altLang="zh-CN" b="1" spc="100" dirty="0">
              <a:solidFill>
                <a:schemeClr val="tx1">
                  <a:lumMod val="95000"/>
                  <a:lumOff val="5000"/>
                </a:schemeClr>
              </a:solidFill>
              <a:cs typeface="+mn-ea"/>
              <a:sym typeface="+mn-lt"/>
            </a:endParaRPr>
          </a:p>
          <a:p>
            <a:pPr algn="ctr"/>
            <a:r>
              <a:rPr kumimoji="1" lang="zh-CN" altLang="en-US" b="1" spc="100" dirty="0">
                <a:solidFill>
                  <a:schemeClr val="tx1">
                    <a:lumMod val="95000"/>
                    <a:lumOff val="5000"/>
                  </a:schemeClr>
                </a:solidFill>
                <a:cs typeface="+mn-ea"/>
                <a:sym typeface="+mn-lt"/>
              </a:rPr>
              <a:t>科研机构</a:t>
            </a:r>
          </a:p>
        </p:txBody>
      </p:sp>
      <p:sp>
        <p:nvSpPr>
          <p:cNvPr id="52" name="文本框 51">
            <a:extLst>
              <a:ext uri="{FF2B5EF4-FFF2-40B4-BE49-F238E27FC236}">
                <a16:creationId xmlns:a16="http://schemas.microsoft.com/office/drawing/2014/main" id="{64C19594-805D-41D1-B4F3-E3C66D3D8B29}"/>
              </a:ext>
            </a:extLst>
          </p:cNvPr>
          <p:cNvSpPr txBox="1"/>
          <p:nvPr/>
        </p:nvSpPr>
        <p:spPr>
          <a:xfrm>
            <a:off x="0" y="536741"/>
            <a:ext cx="12192000" cy="861774"/>
          </a:xfrm>
          <a:prstGeom prst="rect">
            <a:avLst/>
          </a:prstGeom>
          <a:noFill/>
        </p:spPr>
        <p:txBody>
          <a:bodyPr wrap="square" lIns="0" tIns="0" rIns="0" bIns="0" rtlCol="0">
            <a:spAutoFit/>
          </a:bodyPr>
          <a:lstStyle/>
          <a:p>
            <a:pPr algn="ctr"/>
            <a:r>
              <a:rPr kumimoji="1" lang="en-US" altLang="zh-CN" sz="2800" b="1" spc="100" dirty="0">
                <a:cs typeface="+mn-ea"/>
                <a:sym typeface="+mn-lt"/>
              </a:rPr>
              <a:t>Integration of interdisciplinary research and education</a:t>
            </a:r>
          </a:p>
          <a:p>
            <a:pPr algn="ctr"/>
            <a:r>
              <a:rPr kumimoji="1" lang="zh-CN" altLang="en-US" sz="2800" b="1" spc="100" dirty="0">
                <a:cs typeface="+mn-ea"/>
                <a:sym typeface="+mn-lt"/>
              </a:rPr>
              <a:t>科研与教学密切结合</a:t>
            </a:r>
            <a:endParaRPr kumimoji="1" lang="en-US" altLang="zh-CN" sz="2800" b="1" spc="100" dirty="0">
              <a:cs typeface="+mn-ea"/>
              <a:sym typeface="+mn-lt"/>
            </a:endParaRPr>
          </a:p>
        </p:txBody>
      </p:sp>
      <p:sp>
        <p:nvSpPr>
          <p:cNvPr id="71" name="矩形 70">
            <a:extLst>
              <a:ext uri="{FF2B5EF4-FFF2-40B4-BE49-F238E27FC236}">
                <a16:creationId xmlns:a16="http://schemas.microsoft.com/office/drawing/2014/main" id="{40D619C6-BA33-46CF-B6D3-BFC3499CCCE7}"/>
              </a:ext>
            </a:extLst>
          </p:cNvPr>
          <p:cNvSpPr/>
          <p:nvPr/>
        </p:nvSpPr>
        <p:spPr>
          <a:xfrm>
            <a:off x="419969" y="2613699"/>
            <a:ext cx="3962360" cy="492443"/>
          </a:xfrm>
          <a:prstGeom prst="rect">
            <a:avLst/>
          </a:prstGeom>
          <a:noFill/>
        </p:spPr>
        <p:txBody>
          <a:bodyPr wrap="square" lIns="0" tIns="0" rIns="0" bIns="0" rtlCol="0">
            <a:spAutoFit/>
          </a:bodyPr>
          <a:lstStyle/>
          <a:p>
            <a:pPr algn="r"/>
            <a:r>
              <a:rPr kumimoji="1" lang="en-US" altLang="en-US" sz="1600" spc="100" dirty="0">
                <a:solidFill>
                  <a:schemeClr val="tx1">
                    <a:lumMod val="95000"/>
                    <a:lumOff val="5000"/>
                  </a:schemeClr>
                </a:solidFill>
                <a:cs typeface="+mn-ea"/>
                <a:sym typeface="+mn-lt"/>
              </a:rPr>
              <a:t>Global Health Research Center</a:t>
            </a:r>
          </a:p>
          <a:p>
            <a:pPr algn="r"/>
            <a:r>
              <a:rPr kumimoji="1" lang="zh-CN" altLang="en-US" sz="1600" spc="100" dirty="0">
                <a:solidFill>
                  <a:schemeClr val="tx1">
                    <a:lumMod val="95000"/>
                    <a:lumOff val="5000"/>
                  </a:schemeClr>
                </a:solidFill>
                <a:cs typeface="+mn-ea"/>
                <a:sym typeface="+mn-lt"/>
              </a:rPr>
              <a:t>全球健康研究中心</a:t>
            </a:r>
          </a:p>
        </p:txBody>
      </p:sp>
      <p:sp>
        <p:nvSpPr>
          <p:cNvPr id="72" name="矩形 71">
            <a:extLst>
              <a:ext uri="{FF2B5EF4-FFF2-40B4-BE49-F238E27FC236}">
                <a16:creationId xmlns:a16="http://schemas.microsoft.com/office/drawing/2014/main" id="{A3679147-760C-418E-ABBC-E6C6A856EB5E}"/>
              </a:ext>
            </a:extLst>
          </p:cNvPr>
          <p:cNvSpPr/>
          <p:nvPr/>
        </p:nvSpPr>
        <p:spPr>
          <a:xfrm>
            <a:off x="1822042" y="5377002"/>
            <a:ext cx="3077387" cy="738664"/>
          </a:xfrm>
          <a:prstGeom prst="rect">
            <a:avLst/>
          </a:prstGeom>
          <a:noFill/>
        </p:spPr>
        <p:txBody>
          <a:bodyPr wrap="square" lIns="0" tIns="0" rIns="0" bIns="0" rtlCol="0">
            <a:spAutoFit/>
          </a:bodyPr>
          <a:lstStyle/>
          <a:p>
            <a:pPr algn="r"/>
            <a:r>
              <a:rPr kumimoji="1" lang="en-US" altLang="en-US" sz="1600" spc="100" dirty="0">
                <a:solidFill>
                  <a:schemeClr val="tx1">
                    <a:lumMod val="95000"/>
                    <a:lumOff val="5000"/>
                  </a:schemeClr>
                </a:solidFill>
                <a:cs typeface="+mn-ea"/>
                <a:sym typeface="+mn-lt"/>
              </a:rPr>
              <a:t>China Innovation Research and Training Center</a:t>
            </a:r>
          </a:p>
          <a:p>
            <a:pPr algn="r"/>
            <a:r>
              <a:rPr kumimoji="1" lang="zh-CN" altLang="en-US" sz="1600" spc="100" dirty="0">
                <a:solidFill>
                  <a:schemeClr val="tx1">
                    <a:lumMod val="95000"/>
                    <a:lumOff val="5000"/>
                  </a:schemeClr>
                </a:solidFill>
                <a:cs typeface="+mn-ea"/>
                <a:sym typeface="+mn-lt"/>
              </a:rPr>
              <a:t>中国创新研究与培训中心</a:t>
            </a:r>
          </a:p>
        </p:txBody>
      </p:sp>
      <p:sp>
        <p:nvSpPr>
          <p:cNvPr id="73" name="矩形 72">
            <a:extLst>
              <a:ext uri="{FF2B5EF4-FFF2-40B4-BE49-F238E27FC236}">
                <a16:creationId xmlns:a16="http://schemas.microsoft.com/office/drawing/2014/main" id="{418F01B3-BF9B-4662-8C7C-8F1735FD78FB}"/>
              </a:ext>
            </a:extLst>
          </p:cNvPr>
          <p:cNvSpPr/>
          <p:nvPr/>
        </p:nvSpPr>
        <p:spPr>
          <a:xfrm>
            <a:off x="419969" y="4673989"/>
            <a:ext cx="3962360" cy="492443"/>
          </a:xfrm>
          <a:prstGeom prst="rect">
            <a:avLst/>
          </a:prstGeom>
          <a:noFill/>
        </p:spPr>
        <p:txBody>
          <a:bodyPr wrap="square" lIns="0" tIns="0" rIns="0" bIns="0" rtlCol="0">
            <a:spAutoFit/>
          </a:bodyPr>
          <a:lstStyle/>
          <a:p>
            <a:pPr algn="r"/>
            <a:r>
              <a:rPr kumimoji="1" lang="en-US" altLang="en-US" sz="1600" spc="100" dirty="0">
                <a:solidFill>
                  <a:schemeClr val="tx1">
                    <a:lumMod val="95000"/>
                    <a:lumOff val="5000"/>
                  </a:schemeClr>
                </a:solidFill>
                <a:cs typeface="+mn-ea"/>
                <a:sym typeface="+mn-lt"/>
              </a:rPr>
              <a:t>WHU-DUKE Research Institute</a:t>
            </a:r>
          </a:p>
          <a:p>
            <a:pPr algn="r"/>
            <a:r>
              <a:rPr kumimoji="1" lang="zh-CN" altLang="en-US" sz="1600" spc="100" dirty="0">
                <a:solidFill>
                  <a:schemeClr val="tx1">
                    <a:lumMod val="95000"/>
                    <a:lumOff val="5000"/>
                  </a:schemeClr>
                </a:solidFill>
                <a:cs typeface="+mn-ea"/>
                <a:sym typeface="+mn-lt"/>
              </a:rPr>
              <a:t>武大</a:t>
            </a:r>
            <a:r>
              <a:rPr kumimoji="1" lang="en-US" altLang="zh-CN" sz="1600" spc="100" dirty="0">
                <a:solidFill>
                  <a:schemeClr val="tx1">
                    <a:lumMod val="95000"/>
                    <a:lumOff val="5000"/>
                  </a:schemeClr>
                </a:solidFill>
                <a:cs typeface="+mn-ea"/>
                <a:sym typeface="+mn-lt"/>
              </a:rPr>
              <a:t>-</a:t>
            </a:r>
            <a:r>
              <a:rPr kumimoji="1" lang="zh-CN" altLang="en-US" sz="1600" spc="100" dirty="0">
                <a:solidFill>
                  <a:schemeClr val="tx1">
                    <a:lumMod val="95000"/>
                    <a:lumOff val="5000"/>
                  </a:schemeClr>
                </a:solidFill>
                <a:cs typeface="+mn-ea"/>
                <a:sym typeface="+mn-lt"/>
              </a:rPr>
              <a:t>杜克科研所</a:t>
            </a:r>
          </a:p>
        </p:txBody>
      </p:sp>
      <p:sp>
        <p:nvSpPr>
          <p:cNvPr id="74" name="矩形 73">
            <a:extLst>
              <a:ext uri="{FF2B5EF4-FFF2-40B4-BE49-F238E27FC236}">
                <a16:creationId xmlns:a16="http://schemas.microsoft.com/office/drawing/2014/main" id="{7ECF1FCD-EA87-4734-B956-D24EC629BAB4}"/>
              </a:ext>
            </a:extLst>
          </p:cNvPr>
          <p:cNvSpPr/>
          <p:nvPr/>
        </p:nvSpPr>
        <p:spPr>
          <a:xfrm>
            <a:off x="265440" y="3358205"/>
            <a:ext cx="3773714" cy="738664"/>
          </a:xfrm>
          <a:prstGeom prst="rect">
            <a:avLst/>
          </a:prstGeom>
          <a:noFill/>
        </p:spPr>
        <p:txBody>
          <a:bodyPr wrap="square" lIns="0" tIns="0" rIns="0" bIns="0" rtlCol="0">
            <a:spAutoFit/>
          </a:bodyPr>
          <a:lstStyle/>
          <a:p>
            <a:pPr algn="r"/>
            <a:r>
              <a:rPr kumimoji="1" lang="en-US" sz="1600" spc="100" dirty="0">
                <a:solidFill>
                  <a:schemeClr val="tx1">
                    <a:lumMod val="95000"/>
                    <a:lumOff val="5000"/>
                  </a:schemeClr>
                </a:solidFill>
                <a:cs typeface="+mn-ea"/>
                <a:sym typeface="+mn-lt"/>
              </a:rPr>
              <a:t>Institute of Applied Physical Sciences and Engineering</a:t>
            </a:r>
          </a:p>
          <a:p>
            <a:pPr algn="r"/>
            <a:r>
              <a:rPr kumimoji="1" lang="zh-CN" altLang="en-US" sz="1600" spc="100" dirty="0">
                <a:solidFill>
                  <a:schemeClr val="tx1">
                    <a:lumMod val="95000"/>
                    <a:lumOff val="5000"/>
                  </a:schemeClr>
                </a:solidFill>
                <a:cs typeface="+mn-ea"/>
                <a:sym typeface="+mn-lt"/>
              </a:rPr>
              <a:t>应用科学与工程科研所</a:t>
            </a:r>
          </a:p>
        </p:txBody>
      </p:sp>
      <p:sp>
        <p:nvSpPr>
          <p:cNvPr id="75" name="矩形 74">
            <a:extLst>
              <a:ext uri="{FF2B5EF4-FFF2-40B4-BE49-F238E27FC236}">
                <a16:creationId xmlns:a16="http://schemas.microsoft.com/office/drawing/2014/main" id="{AD118BAE-5E88-4D4C-99CE-CF69022B3084}"/>
              </a:ext>
            </a:extLst>
          </p:cNvPr>
          <p:cNvSpPr/>
          <p:nvPr/>
        </p:nvSpPr>
        <p:spPr>
          <a:xfrm>
            <a:off x="1091800" y="1894528"/>
            <a:ext cx="3818951" cy="492443"/>
          </a:xfrm>
          <a:prstGeom prst="rect">
            <a:avLst/>
          </a:prstGeom>
          <a:noFill/>
        </p:spPr>
        <p:txBody>
          <a:bodyPr wrap="square" lIns="0" tIns="0" rIns="0" bIns="0" rtlCol="0">
            <a:spAutoFit/>
          </a:bodyPr>
          <a:lstStyle/>
          <a:p>
            <a:pPr algn="r"/>
            <a:r>
              <a:rPr kumimoji="1" lang="en-US" altLang="en-US" sz="1600" spc="100" dirty="0">
                <a:solidFill>
                  <a:schemeClr val="tx1">
                    <a:lumMod val="95000"/>
                    <a:lumOff val="5000"/>
                  </a:schemeClr>
                </a:solidFill>
                <a:cs typeface="+mn-ea"/>
                <a:sym typeface="+mn-lt"/>
              </a:rPr>
              <a:t>Environmental Research Center</a:t>
            </a:r>
          </a:p>
          <a:p>
            <a:pPr algn="r"/>
            <a:r>
              <a:rPr kumimoji="1" lang="zh-CN" altLang="en-US" sz="1600" spc="100" dirty="0">
                <a:solidFill>
                  <a:schemeClr val="tx1">
                    <a:lumMod val="95000"/>
                    <a:lumOff val="5000"/>
                  </a:schemeClr>
                </a:solidFill>
                <a:cs typeface="+mn-ea"/>
                <a:sym typeface="+mn-lt"/>
              </a:rPr>
              <a:t>环境研究中心</a:t>
            </a:r>
          </a:p>
        </p:txBody>
      </p:sp>
      <p:sp>
        <p:nvSpPr>
          <p:cNvPr id="19" name="椭圆 18">
            <a:extLst>
              <a:ext uri="{FF2B5EF4-FFF2-40B4-BE49-F238E27FC236}">
                <a16:creationId xmlns:a16="http://schemas.microsoft.com/office/drawing/2014/main" id="{0B8B6AEF-2F15-4178-B9A3-18A0CB852FEF}"/>
              </a:ext>
            </a:extLst>
          </p:cNvPr>
          <p:cNvSpPr/>
          <p:nvPr/>
        </p:nvSpPr>
        <p:spPr>
          <a:xfrm>
            <a:off x="4737705" y="2421303"/>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cs typeface="+mn-ea"/>
              <a:sym typeface="+mn-lt"/>
            </a:endParaRPr>
          </a:p>
        </p:txBody>
      </p:sp>
      <p:sp>
        <p:nvSpPr>
          <p:cNvPr id="54" name="椭圆 53">
            <a:extLst>
              <a:ext uri="{FF2B5EF4-FFF2-40B4-BE49-F238E27FC236}">
                <a16:creationId xmlns:a16="http://schemas.microsoft.com/office/drawing/2014/main" id="{50777F83-11C2-4DB3-B20B-F741E0A3F29F}"/>
              </a:ext>
            </a:extLst>
          </p:cNvPr>
          <p:cNvSpPr/>
          <p:nvPr/>
        </p:nvSpPr>
        <p:spPr>
          <a:xfrm>
            <a:off x="4255717" y="3106760"/>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F2F2"/>
              </a:solidFill>
              <a:effectLst/>
              <a:uLnTx/>
              <a:uFillTx/>
              <a:cs typeface="+mn-ea"/>
              <a:sym typeface="+mn-lt"/>
            </a:endParaRPr>
          </a:p>
        </p:txBody>
      </p:sp>
      <p:sp>
        <p:nvSpPr>
          <p:cNvPr id="66" name="椭圆 65">
            <a:extLst>
              <a:ext uri="{FF2B5EF4-FFF2-40B4-BE49-F238E27FC236}">
                <a16:creationId xmlns:a16="http://schemas.microsoft.com/office/drawing/2014/main" id="{17ADD1F1-0D1C-406A-A1D3-E5478805B598}"/>
              </a:ext>
            </a:extLst>
          </p:cNvPr>
          <p:cNvSpPr/>
          <p:nvPr/>
        </p:nvSpPr>
        <p:spPr>
          <a:xfrm>
            <a:off x="4270749" y="4477674"/>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cs typeface="+mn-ea"/>
              <a:sym typeface="+mn-lt"/>
            </a:endParaRPr>
          </a:p>
        </p:txBody>
      </p:sp>
      <p:sp>
        <p:nvSpPr>
          <p:cNvPr id="59" name="椭圆 58">
            <a:extLst>
              <a:ext uri="{FF2B5EF4-FFF2-40B4-BE49-F238E27FC236}">
                <a16:creationId xmlns:a16="http://schemas.microsoft.com/office/drawing/2014/main" id="{90458470-88C0-4C55-8E52-68929341069D}"/>
              </a:ext>
            </a:extLst>
          </p:cNvPr>
          <p:cNvSpPr/>
          <p:nvPr/>
        </p:nvSpPr>
        <p:spPr>
          <a:xfrm>
            <a:off x="4737705" y="5163130"/>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cs typeface="+mn-ea"/>
              <a:sym typeface="+mn-lt"/>
            </a:endParaRPr>
          </a:p>
        </p:txBody>
      </p:sp>
      <p:sp>
        <p:nvSpPr>
          <p:cNvPr id="60" name="椭圆 59">
            <a:extLst>
              <a:ext uri="{FF2B5EF4-FFF2-40B4-BE49-F238E27FC236}">
                <a16:creationId xmlns:a16="http://schemas.microsoft.com/office/drawing/2014/main" id="{65384048-CD42-4AD9-B890-12E66A6827AF}"/>
              </a:ext>
            </a:extLst>
          </p:cNvPr>
          <p:cNvSpPr/>
          <p:nvPr/>
        </p:nvSpPr>
        <p:spPr>
          <a:xfrm>
            <a:off x="4140123" y="3792217"/>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F2F2"/>
              </a:solidFill>
              <a:effectLst/>
              <a:uLnTx/>
              <a:uFillTx/>
              <a:cs typeface="+mn-ea"/>
              <a:sym typeface="+mn-lt"/>
            </a:endParaRPr>
          </a:p>
        </p:txBody>
      </p:sp>
      <p:sp>
        <p:nvSpPr>
          <p:cNvPr id="77" name="椭圆 76">
            <a:extLst>
              <a:ext uri="{FF2B5EF4-FFF2-40B4-BE49-F238E27FC236}">
                <a16:creationId xmlns:a16="http://schemas.microsoft.com/office/drawing/2014/main" id="{0DE554F4-F33C-4080-AE23-BE3624F85782}"/>
              </a:ext>
            </a:extLst>
          </p:cNvPr>
          <p:cNvSpPr/>
          <p:nvPr/>
        </p:nvSpPr>
        <p:spPr>
          <a:xfrm>
            <a:off x="7292570" y="2421303"/>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cs typeface="+mn-ea"/>
              <a:sym typeface="+mn-lt"/>
            </a:endParaRPr>
          </a:p>
        </p:txBody>
      </p:sp>
      <p:sp>
        <p:nvSpPr>
          <p:cNvPr id="78" name="椭圆 77">
            <a:extLst>
              <a:ext uri="{FF2B5EF4-FFF2-40B4-BE49-F238E27FC236}">
                <a16:creationId xmlns:a16="http://schemas.microsoft.com/office/drawing/2014/main" id="{770249D1-5C1B-499B-9044-A4BAEDC9A30B}"/>
              </a:ext>
            </a:extLst>
          </p:cNvPr>
          <p:cNvSpPr/>
          <p:nvPr/>
        </p:nvSpPr>
        <p:spPr>
          <a:xfrm>
            <a:off x="7779964" y="3106760"/>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F2F2"/>
              </a:solidFill>
              <a:effectLst/>
              <a:uLnTx/>
              <a:uFillTx/>
              <a:cs typeface="+mn-ea"/>
              <a:sym typeface="+mn-lt"/>
            </a:endParaRPr>
          </a:p>
        </p:txBody>
      </p:sp>
      <p:sp>
        <p:nvSpPr>
          <p:cNvPr id="79" name="椭圆 78">
            <a:extLst>
              <a:ext uri="{FF2B5EF4-FFF2-40B4-BE49-F238E27FC236}">
                <a16:creationId xmlns:a16="http://schemas.microsoft.com/office/drawing/2014/main" id="{41872DFC-D8D0-4AF2-BCE2-4D7F241ABAF8}"/>
              </a:ext>
            </a:extLst>
          </p:cNvPr>
          <p:cNvSpPr/>
          <p:nvPr/>
        </p:nvSpPr>
        <p:spPr>
          <a:xfrm>
            <a:off x="7779964" y="4477674"/>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cs typeface="+mn-ea"/>
              <a:sym typeface="+mn-lt"/>
            </a:endParaRPr>
          </a:p>
        </p:txBody>
      </p:sp>
      <p:sp>
        <p:nvSpPr>
          <p:cNvPr id="86" name="椭圆 85">
            <a:extLst>
              <a:ext uri="{FF2B5EF4-FFF2-40B4-BE49-F238E27FC236}">
                <a16:creationId xmlns:a16="http://schemas.microsoft.com/office/drawing/2014/main" id="{77B664A6-EC27-42E6-8B18-83990770CD55}"/>
              </a:ext>
            </a:extLst>
          </p:cNvPr>
          <p:cNvSpPr/>
          <p:nvPr/>
        </p:nvSpPr>
        <p:spPr>
          <a:xfrm>
            <a:off x="7292570" y="5163130"/>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cs typeface="+mn-ea"/>
              <a:sym typeface="+mn-lt"/>
            </a:endParaRPr>
          </a:p>
        </p:txBody>
      </p:sp>
      <p:sp>
        <p:nvSpPr>
          <p:cNvPr id="100" name="椭圆 99">
            <a:extLst>
              <a:ext uri="{FF2B5EF4-FFF2-40B4-BE49-F238E27FC236}">
                <a16:creationId xmlns:a16="http://schemas.microsoft.com/office/drawing/2014/main" id="{31F8B638-04C8-4A8A-A515-D3D9D3094636}"/>
              </a:ext>
            </a:extLst>
          </p:cNvPr>
          <p:cNvSpPr/>
          <p:nvPr/>
        </p:nvSpPr>
        <p:spPr>
          <a:xfrm>
            <a:off x="7922102" y="3792217"/>
            <a:ext cx="161724" cy="161724"/>
          </a:xfrm>
          <a:prstGeom prst="ellipse">
            <a:avLst/>
          </a:prstGeom>
          <a:solidFill>
            <a:srgbClr val="0033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F2F2"/>
              </a:solidFill>
              <a:effectLst/>
              <a:uLnTx/>
              <a:uFillTx/>
              <a:cs typeface="+mn-ea"/>
              <a:sym typeface="+mn-lt"/>
            </a:endParaRPr>
          </a:p>
        </p:txBody>
      </p:sp>
      <p:sp>
        <p:nvSpPr>
          <p:cNvPr id="101" name="矩形 100">
            <a:extLst>
              <a:ext uri="{FF2B5EF4-FFF2-40B4-BE49-F238E27FC236}">
                <a16:creationId xmlns:a16="http://schemas.microsoft.com/office/drawing/2014/main" id="{DE33A41C-13B6-4825-B966-C4CB7F417608}"/>
              </a:ext>
            </a:extLst>
          </p:cNvPr>
          <p:cNvSpPr/>
          <p:nvPr/>
        </p:nvSpPr>
        <p:spPr>
          <a:xfrm>
            <a:off x="928634" y="4046202"/>
            <a:ext cx="3077387" cy="430887"/>
          </a:xfrm>
          <a:prstGeom prst="rect">
            <a:avLst/>
          </a:prstGeom>
          <a:noFill/>
        </p:spPr>
        <p:txBody>
          <a:bodyPr wrap="square" lIns="0" tIns="0" rIns="0" bIns="0" rtlCol="0">
            <a:spAutoFit/>
          </a:bodyPr>
          <a:lstStyle/>
          <a:p>
            <a:pPr algn="r"/>
            <a:r>
              <a:rPr kumimoji="1" lang="en-US" sz="1400" spc="100" dirty="0">
                <a:solidFill>
                  <a:schemeClr val="tx1">
                    <a:lumMod val="95000"/>
                    <a:lumOff val="5000"/>
                  </a:schemeClr>
                </a:solidFill>
                <a:cs typeface="+mn-ea"/>
                <a:sym typeface="+mn-lt"/>
              </a:rPr>
              <a:t>Data Science Research Center</a:t>
            </a:r>
          </a:p>
          <a:p>
            <a:pPr algn="r"/>
            <a:r>
              <a:rPr kumimoji="1" lang="zh-CN" altLang="en-US" sz="1400" spc="100" dirty="0">
                <a:solidFill>
                  <a:schemeClr val="tx1">
                    <a:lumMod val="95000"/>
                    <a:lumOff val="5000"/>
                  </a:schemeClr>
                </a:solidFill>
                <a:cs typeface="+mn-ea"/>
                <a:sym typeface="+mn-lt"/>
              </a:rPr>
              <a:t>大数据研究中心</a:t>
            </a:r>
          </a:p>
        </p:txBody>
      </p:sp>
      <p:sp>
        <p:nvSpPr>
          <p:cNvPr id="107" name="矩形 106">
            <a:extLst>
              <a:ext uri="{FF2B5EF4-FFF2-40B4-BE49-F238E27FC236}">
                <a16:creationId xmlns:a16="http://schemas.microsoft.com/office/drawing/2014/main" id="{225836E7-F2DD-43E5-9EBA-0A96E26A7F3D}"/>
              </a:ext>
            </a:extLst>
          </p:cNvPr>
          <p:cNvSpPr/>
          <p:nvPr/>
        </p:nvSpPr>
        <p:spPr>
          <a:xfrm>
            <a:off x="7301044" y="1894528"/>
            <a:ext cx="3334750" cy="492443"/>
          </a:xfrm>
          <a:prstGeom prst="rect">
            <a:avLst/>
          </a:prstGeom>
          <a:noFill/>
        </p:spPr>
        <p:txBody>
          <a:bodyPr wrap="square" lIns="0" tIns="0" rIns="0" bIns="0" rtlCol="0">
            <a:spAutoFit/>
          </a:bodyPr>
          <a:lstStyle/>
          <a:p>
            <a:r>
              <a:rPr kumimoji="1" lang="en-US" altLang="en-US" sz="1600" spc="100" dirty="0">
                <a:solidFill>
                  <a:schemeClr val="tx1">
                    <a:lumMod val="95000"/>
                    <a:lumOff val="5000"/>
                  </a:schemeClr>
                </a:solidFill>
                <a:cs typeface="+mn-ea"/>
                <a:sym typeface="+mn-lt"/>
              </a:rPr>
              <a:t>Language and Culture Center</a:t>
            </a:r>
          </a:p>
          <a:p>
            <a:r>
              <a:rPr kumimoji="1" lang="zh-CN" altLang="en-US" sz="1600" spc="100" dirty="0">
                <a:solidFill>
                  <a:schemeClr val="tx1">
                    <a:lumMod val="95000"/>
                    <a:lumOff val="5000"/>
                  </a:schemeClr>
                </a:solidFill>
                <a:cs typeface="+mn-ea"/>
                <a:sym typeface="+mn-lt"/>
              </a:rPr>
              <a:t>语言文化中心</a:t>
            </a:r>
          </a:p>
        </p:txBody>
      </p:sp>
      <p:sp>
        <p:nvSpPr>
          <p:cNvPr id="108" name="矩形 107">
            <a:extLst>
              <a:ext uri="{FF2B5EF4-FFF2-40B4-BE49-F238E27FC236}">
                <a16:creationId xmlns:a16="http://schemas.microsoft.com/office/drawing/2014/main" id="{DC07BC23-F633-4121-993F-3CE630444C21}"/>
              </a:ext>
            </a:extLst>
          </p:cNvPr>
          <p:cNvSpPr/>
          <p:nvPr/>
        </p:nvSpPr>
        <p:spPr>
          <a:xfrm>
            <a:off x="7982858" y="2599185"/>
            <a:ext cx="3173024" cy="707886"/>
          </a:xfrm>
          <a:prstGeom prst="rect">
            <a:avLst/>
          </a:prstGeom>
          <a:noFill/>
        </p:spPr>
        <p:txBody>
          <a:bodyPr wrap="square" lIns="0" tIns="0" rIns="0" bIns="0" rtlCol="0">
            <a:spAutoFit/>
          </a:bodyPr>
          <a:lstStyle/>
          <a:p>
            <a:r>
              <a:rPr kumimoji="1" lang="en-US" altLang="en-US" sz="1500" spc="100" dirty="0">
                <a:solidFill>
                  <a:schemeClr val="tx1">
                    <a:lumMod val="95000"/>
                    <a:lumOff val="5000"/>
                  </a:schemeClr>
                </a:solidFill>
                <a:cs typeface="+mn-ea"/>
                <a:sym typeface="+mn-lt"/>
              </a:rPr>
              <a:t>Center for the Study of Contemporary China</a:t>
            </a:r>
          </a:p>
          <a:p>
            <a:r>
              <a:rPr kumimoji="1" lang="zh-CN" altLang="en-US" sz="1600" spc="100" dirty="0">
                <a:solidFill>
                  <a:schemeClr val="tx1">
                    <a:lumMod val="95000"/>
                    <a:lumOff val="5000"/>
                  </a:schemeClr>
                </a:solidFill>
                <a:cs typeface="+mn-ea"/>
                <a:sym typeface="+mn-lt"/>
              </a:rPr>
              <a:t>当代中国研究中心</a:t>
            </a:r>
          </a:p>
        </p:txBody>
      </p:sp>
      <p:sp>
        <p:nvSpPr>
          <p:cNvPr id="109" name="矩形 108">
            <a:extLst>
              <a:ext uri="{FF2B5EF4-FFF2-40B4-BE49-F238E27FC236}">
                <a16:creationId xmlns:a16="http://schemas.microsoft.com/office/drawing/2014/main" id="{03310343-4774-40D5-AAC0-DC635980BE97}"/>
              </a:ext>
            </a:extLst>
          </p:cNvPr>
          <p:cNvSpPr/>
          <p:nvPr/>
        </p:nvSpPr>
        <p:spPr>
          <a:xfrm>
            <a:off x="8247584" y="3545394"/>
            <a:ext cx="3464020" cy="738664"/>
          </a:xfrm>
          <a:prstGeom prst="rect">
            <a:avLst/>
          </a:prstGeom>
          <a:noFill/>
        </p:spPr>
        <p:txBody>
          <a:bodyPr wrap="square" lIns="0" tIns="0" rIns="0" bIns="0" rtlCol="0">
            <a:spAutoFit/>
          </a:bodyPr>
          <a:lstStyle/>
          <a:p>
            <a:r>
              <a:rPr kumimoji="1" lang="en-US" altLang="en-US" sz="1600" spc="100" dirty="0">
                <a:solidFill>
                  <a:schemeClr val="tx1">
                    <a:lumMod val="95000"/>
                    <a:lumOff val="5000"/>
                  </a:schemeClr>
                </a:solidFill>
                <a:cs typeface="+mn-ea"/>
                <a:sym typeface="+mn-lt"/>
              </a:rPr>
              <a:t>Regional Ozone Sino-US Research Center</a:t>
            </a:r>
          </a:p>
          <a:p>
            <a:r>
              <a:rPr kumimoji="1" lang="zh-CN" altLang="en-US" sz="1600" spc="100" dirty="0">
                <a:solidFill>
                  <a:schemeClr val="tx1">
                    <a:lumMod val="95000"/>
                    <a:lumOff val="5000"/>
                  </a:schemeClr>
                </a:solidFill>
                <a:cs typeface="+mn-ea"/>
                <a:sym typeface="+mn-lt"/>
              </a:rPr>
              <a:t>区域臭氧中美合作研究中心 </a:t>
            </a:r>
          </a:p>
        </p:txBody>
      </p:sp>
      <p:sp>
        <p:nvSpPr>
          <p:cNvPr id="110" name="矩形 109">
            <a:extLst>
              <a:ext uri="{FF2B5EF4-FFF2-40B4-BE49-F238E27FC236}">
                <a16:creationId xmlns:a16="http://schemas.microsoft.com/office/drawing/2014/main" id="{D5F1A11A-0EE8-4CC8-8D09-0B495FB3416D}"/>
              </a:ext>
            </a:extLst>
          </p:cNvPr>
          <p:cNvSpPr/>
          <p:nvPr/>
        </p:nvSpPr>
        <p:spPr>
          <a:xfrm>
            <a:off x="7982858" y="4462575"/>
            <a:ext cx="3933372" cy="707886"/>
          </a:xfrm>
          <a:prstGeom prst="rect">
            <a:avLst/>
          </a:prstGeom>
          <a:noFill/>
        </p:spPr>
        <p:txBody>
          <a:bodyPr wrap="square" lIns="0" tIns="0" rIns="0" bIns="0" rtlCol="0">
            <a:spAutoFit/>
          </a:bodyPr>
          <a:lstStyle/>
          <a:p>
            <a:r>
              <a:rPr kumimoji="1" lang="en-US" altLang="en-US" sz="1500" spc="100" dirty="0">
                <a:solidFill>
                  <a:schemeClr val="tx1">
                    <a:lumMod val="95000"/>
                    <a:lumOff val="5000"/>
                  </a:schemeClr>
                </a:solidFill>
                <a:cs typeface="+mn-ea"/>
                <a:sym typeface="+mn-lt"/>
              </a:rPr>
              <a:t>Zu </a:t>
            </a:r>
            <a:r>
              <a:rPr kumimoji="1" lang="en-US" altLang="en-US" sz="1500" spc="100" dirty="0" err="1">
                <a:solidFill>
                  <a:schemeClr val="tx1">
                    <a:lumMod val="95000"/>
                    <a:lumOff val="5000"/>
                  </a:schemeClr>
                </a:solidFill>
                <a:cs typeface="+mn-ea"/>
                <a:sym typeface="+mn-lt"/>
              </a:rPr>
              <a:t>Chongzhi</a:t>
            </a:r>
            <a:r>
              <a:rPr kumimoji="1" lang="en-US" altLang="en-US" sz="1500" spc="100" dirty="0">
                <a:solidFill>
                  <a:schemeClr val="tx1">
                    <a:lumMod val="95000"/>
                    <a:lumOff val="5000"/>
                  </a:schemeClr>
                </a:solidFill>
                <a:cs typeface="+mn-ea"/>
                <a:sym typeface="+mn-lt"/>
              </a:rPr>
              <a:t> Center for Mathematics and Computational Sciences</a:t>
            </a:r>
          </a:p>
          <a:p>
            <a:r>
              <a:rPr kumimoji="1" lang="zh-CN" altLang="en-US" sz="1600" spc="100" dirty="0">
                <a:solidFill>
                  <a:schemeClr val="tx1">
                    <a:lumMod val="95000"/>
                    <a:lumOff val="5000"/>
                  </a:schemeClr>
                </a:solidFill>
                <a:cs typeface="+mn-ea"/>
                <a:sym typeface="+mn-lt"/>
              </a:rPr>
              <a:t>祖冲之数学与计算科学中心</a:t>
            </a:r>
          </a:p>
        </p:txBody>
      </p:sp>
      <p:sp>
        <p:nvSpPr>
          <p:cNvPr id="111" name="矩形 110">
            <a:extLst>
              <a:ext uri="{FF2B5EF4-FFF2-40B4-BE49-F238E27FC236}">
                <a16:creationId xmlns:a16="http://schemas.microsoft.com/office/drawing/2014/main" id="{61E399DA-2AEF-4A7C-9E04-DEBAEB114685}"/>
              </a:ext>
            </a:extLst>
          </p:cNvPr>
          <p:cNvSpPr/>
          <p:nvPr/>
        </p:nvSpPr>
        <p:spPr>
          <a:xfrm>
            <a:off x="7301044" y="5377002"/>
            <a:ext cx="3773714" cy="492443"/>
          </a:xfrm>
          <a:prstGeom prst="rect">
            <a:avLst/>
          </a:prstGeom>
          <a:noFill/>
        </p:spPr>
        <p:txBody>
          <a:bodyPr wrap="square" lIns="0" tIns="0" rIns="0" bIns="0" rtlCol="0">
            <a:spAutoFit/>
          </a:bodyPr>
          <a:lstStyle/>
          <a:p>
            <a:r>
              <a:rPr kumimoji="1" lang="en-US" altLang="en-US" sz="1600" spc="100" dirty="0">
                <a:solidFill>
                  <a:schemeClr val="tx1">
                    <a:lumMod val="95000"/>
                    <a:lumOff val="5000"/>
                  </a:schemeClr>
                </a:solidFill>
                <a:cs typeface="+mn-ea"/>
                <a:sym typeface="+mn-lt"/>
              </a:rPr>
              <a:t>Humanities Research Center</a:t>
            </a:r>
          </a:p>
          <a:p>
            <a:r>
              <a:rPr kumimoji="1" lang="zh-CN" altLang="en-US" sz="1600" spc="100" dirty="0">
                <a:solidFill>
                  <a:schemeClr val="tx1">
                    <a:lumMod val="95000"/>
                    <a:lumOff val="5000"/>
                  </a:schemeClr>
                </a:solidFill>
                <a:cs typeface="+mn-ea"/>
                <a:sym typeface="+mn-lt"/>
              </a:rPr>
              <a:t>人文研究中心</a:t>
            </a:r>
          </a:p>
        </p:txBody>
      </p:sp>
      <p:pic>
        <p:nvPicPr>
          <p:cNvPr id="36" name="图片 8" descr="DKU Logo_whitebackdrop">
            <a:extLst>
              <a:ext uri="{FF2B5EF4-FFF2-40B4-BE49-F238E27FC236}">
                <a16:creationId xmlns:a16="http://schemas.microsoft.com/office/drawing/2014/main" id="{69FE1476-F03C-C040-9FC6-6BF52ABF7D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7997" y="6061507"/>
            <a:ext cx="1523595" cy="489310"/>
          </a:xfrm>
          <a:prstGeom prst="rect">
            <a:avLst/>
          </a:prstGeom>
        </p:spPr>
      </p:pic>
    </p:spTree>
    <p:extLst>
      <p:ext uri="{BB962C8B-B14F-4D97-AF65-F5344CB8AC3E}">
        <p14:creationId xmlns:p14="http://schemas.microsoft.com/office/powerpoint/2010/main" val="417726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1" y="2"/>
            <a:ext cx="9148636" cy="6857999"/>
          </a:xfrm>
          <a:prstGeom prst="rect">
            <a:avLst/>
          </a:prstGeom>
        </p:spPr>
      </p:pic>
      <p:sp>
        <p:nvSpPr>
          <p:cNvPr id="121" name="Shape 121"/>
          <p:cNvSpPr/>
          <p:nvPr/>
        </p:nvSpPr>
        <p:spPr>
          <a:xfrm>
            <a:off x="1510851" y="-915"/>
            <a:ext cx="4319143" cy="6858915"/>
          </a:xfrm>
          <a:prstGeom prst="rect">
            <a:avLst/>
          </a:prstGeom>
          <a:solidFill>
            <a:srgbClr val="365B9D">
              <a:alpha val="86524"/>
            </a:srgbClr>
          </a:solidFill>
          <a:ln w="12700">
            <a:solidFill>
              <a:srgbClr val="5B9BD5">
                <a:alpha val="86524"/>
              </a:srgbClr>
            </a:solidFill>
            <a:miter/>
          </a:ln>
        </p:spPr>
        <p:txBody>
          <a:bodyPr lIns="0" tIns="0" rIns="0" bIns="0" anchor="ctr"/>
          <a:lstStyle/>
          <a:p>
            <a:endParaRPr/>
          </a:p>
        </p:txBody>
      </p:sp>
      <p:sp>
        <p:nvSpPr>
          <p:cNvPr id="122" name="Shape 122"/>
          <p:cNvSpPr/>
          <p:nvPr/>
        </p:nvSpPr>
        <p:spPr>
          <a:xfrm>
            <a:off x="1660467" y="13123"/>
            <a:ext cx="4588652" cy="2993211"/>
          </a:xfrm>
          <a:prstGeom prst="rect">
            <a:avLst/>
          </a:prstGeom>
          <a:ln w="12700">
            <a:miter lim="400000"/>
          </a:ln>
          <a:effectLst>
            <a:outerShdw blurRad="63500" dist="82167" dir="5400000" rotWithShape="0">
              <a:srgbClr val="000000">
                <a:alpha val="34790"/>
              </a:srgbClr>
            </a:outerShdw>
          </a:effectLst>
          <a:extLst>
            <a:ext uri="{C572A759-6A51-4108-AA02-DFA0A04FC94B}">
              <ma14:wrappingTextBoxFlag xmlns="" xmlns:ma14="http://schemas.microsoft.com/office/mac/drawingml/2011/main" val="1"/>
            </a:ext>
          </a:extLst>
        </p:spPr>
        <p:txBody>
          <a:bodyPr lIns="0" tIns="0" rIns="0" bIns="0"/>
          <a:lstStyle/>
          <a:p>
            <a:pPr>
              <a:lnSpc>
                <a:spcPct val="120000"/>
              </a:lnSpc>
            </a:pPr>
            <a:r>
              <a:rPr lang="en-US" altLang="zh-CN" sz="3600" b="1" dirty="0">
                <a:solidFill>
                  <a:srgbClr val="FFFFFF"/>
                </a:solidFill>
                <a:latin typeface="Microsoft YaHei" charset="-122"/>
                <a:ea typeface="Microsoft YaHei" charset="-122"/>
                <a:cs typeface="Microsoft YaHei" charset="-122"/>
              </a:rPr>
              <a:t>Faculty </a:t>
            </a:r>
            <a:r>
              <a:rPr lang="zh-CN" altLang="en-US" sz="3600" b="1" dirty="0">
                <a:solidFill>
                  <a:srgbClr val="FFFFFF"/>
                </a:solidFill>
                <a:latin typeface="Microsoft YaHei" charset="-122"/>
                <a:ea typeface="Microsoft YaHei" charset="-122"/>
                <a:cs typeface="Microsoft YaHei" charset="-122"/>
              </a:rPr>
              <a:t>师资</a:t>
            </a:r>
            <a:endParaRPr lang="en-US" altLang="zh-CN" sz="3600" b="1" dirty="0">
              <a:solidFill>
                <a:srgbClr val="FFFFFF"/>
              </a:solidFill>
              <a:latin typeface="Microsoft YaHei" charset="-122"/>
              <a:ea typeface="Microsoft YaHei" charset="-122"/>
              <a:cs typeface="Microsoft YaHei" charset="-122"/>
            </a:endParaRPr>
          </a:p>
        </p:txBody>
      </p:sp>
      <p:sp>
        <p:nvSpPr>
          <p:cNvPr id="123" name="Shape 123"/>
          <p:cNvSpPr/>
          <p:nvPr/>
        </p:nvSpPr>
        <p:spPr>
          <a:xfrm>
            <a:off x="1660468" y="1163783"/>
            <a:ext cx="4003271" cy="532014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40000" lnSpcReduction="20000"/>
          </a:bodyPr>
          <a:lstStyle/>
          <a:p>
            <a:pPr marL="342900" indent="-342900" defTabSz="91439">
              <a:lnSpc>
                <a:spcPct val="150000"/>
              </a:lnSpc>
              <a:spcBef>
                <a:spcPts val="500"/>
              </a:spcBef>
              <a:buFont typeface="Arial" charset="0"/>
              <a:buChar char="•"/>
            </a:pPr>
            <a:r>
              <a:rPr lang="en-US" altLang="zh-CN" sz="3400" dirty="0">
                <a:solidFill>
                  <a:srgbClr val="FFFFFF"/>
                </a:solidFill>
                <a:latin typeface="Microsoft YaHei" charset="-122"/>
                <a:ea typeface="Microsoft YaHei" charset="-122"/>
                <a:cs typeface="Microsoft YaHei" charset="-122"/>
              </a:rPr>
              <a:t>Globally-recruited faculty 			</a:t>
            </a:r>
          </a:p>
          <a:p>
            <a:pPr defTabSz="91439">
              <a:lnSpc>
                <a:spcPct val="150000"/>
              </a:lnSpc>
              <a:spcBef>
                <a:spcPts val="500"/>
              </a:spcBef>
            </a:pPr>
            <a:r>
              <a:rPr lang="en-US" altLang="zh-CN" sz="3400" dirty="0">
                <a:solidFill>
                  <a:srgbClr val="FFFFFF"/>
                </a:solidFill>
                <a:latin typeface="Microsoft YaHei" charset="-122"/>
                <a:ea typeface="Microsoft YaHei" charset="-122"/>
                <a:cs typeface="Microsoft YaHei" charset="-122"/>
              </a:rPr>
              <a:t>				</a:t>
            </a:r>
            <a:r>
              <a:rPr lang="zh-CN" altLang="en-US" sz="3400" dirty="0">
                <a:solidFill>
                  <a:srgbClr val="FFFFFF"/>
                </a:solidFill>
                <a:latin typeface="Microsoft YaHei" charset="-122"/>
                <a:ea typeface="Microsoft YaHei" charset="-122"/>
                <a:cs typeface="Microsoft YaHei" charset="-122"/>
              </a:rPr>
              <a:t>全球遴选师资 </a:t>
            </a:r>
            <a:endParaRPr lang="en-US" altLang="zh-CN" sz="3400" dirty="0">
              <a:solidFill>
                <a:srgbClr val="FFFFFF"/>
              </a:solidFill>
              <a:latin typeface="Microsoft YaHei" charset="-122"/>
              <a:ea typeface="Microsoft YaHei" charset="-122"/>
              <a:cs typeface="Microsoft YaHei" charset="-122"/>
            </a:endParaRPr>
          </a:p>
          <a:p>
            <a:pPr marL="342900" indent="-342900" defTabSz="91439">
              <a:lnSpc>
                <a:spcPct val="150000"/>
              </a:lnSpc>
              <a:spcBef>
                <a:spcPts val="500"/>
              </a:spcBef>
              <a:buFont typeface="Arial" charset="0"/>
              <a:buChar char="•"/>
            </a:pPr>
            <a:endParaRPr lang="en-US" altLang="zh-CN" sz="3400" dirty="0">
              <a:solidFill>
                <a:srgbClr val="FFFFFF"/>
              </a:solidFill>
              <a:latin typeface="Microsoft YaHei" charset="-122"/>
              <a:ea typeface="Microsoft YaHei" charset="-122"/>
              <a:cs typeface="Microsoft YaHei" charset="-122"/>
            </a:endParaRPr>
          </a:p>
          <a:p>
            <a:pPr marL="342900" indent="-342900" defTabSz="91439">
              <a:lnSpc>
                <a:spcPct val="150000"/>
              </a:lnSpc>
              <a:spcBef>
                <a:spcPts val="500"/>
              </a:spcBef>
              <a:buFont typeface="Arial" charset="0"/>
              <a:buChar char="•"/>
            </a:pPr>
            <a:r>
              <a:rPr lang="en-US" altLang="zh-CN" sz="3400" dirty="0">
                <a:solidFill>
                  <a:srgbClr val="FFFFFF"/>
                </a:solidFill>
                <a:latin typeface="Microsoft YaHei" charset="-122"/>
                <a:ea typeface="Microsoft YaHei" charset="-122"/>
                <a:cs typeface="Microsoft YaHei" charset="-122"/>
              </a:rPr>
              <a:t>Visiting faculty from Duke University, Wuhan University and other top universities from across the world </a:t>
            </a:r>
          </a:p>
          <a:p>
            <a:pPr defTabSz="91439">
              <a:lnSpc>
                <a:spcPct val="150000"/>
              </a:lnSpc>
              <a:spcBef>
                <a:spcPts val="500"/>
              </a:spcBef>
            </a:pPr>
            <a:r>
              <a:rPr lang="en-US" altLang="zh-CN" sz="3400" dirty="0">
                <a:solidFill>
                  <a:srgbClr val="FFFFFF"/>
                </a:solidFill>
                <a:latin typeface="Microsoft YaHei" charset="-122"/>
                <a:ea typeface="Microsoft YaHei" charset="-122"/>
                <a:cs typeface="Microsoft YaHei" charset="-122"/>
              </a:rPr>
              <a:t>				</a:t>
            </a:r>
            <a:r>
              <a:rPr lang="zh-CN" altLang="en-US" sz="3400" dirty="0">
                <a:solidFill>
                  <a:srgbClr val="FFFFFF"/>
                </a:solidFill>
                <a:latin typeface="Microsoft YaHei" charset="-122"/>
                <a:ea typeface="Microsoft YaHei" charset="-122"/>
                <a:cs typeface="Microsoft YaHei" charset="-122"/>
              </a:rPr>
              <a:t>来自杜克大学、武汉大学和国内外知名</a:t>
            </a:r>
            <a:r>
              <a:rPr lang="en-US" altLang="zh-CN" sz="3400" dirty="0">
                <a:solidFill>
                  <a:srgbClr val="FFFFFF"/>
                </a:solidFill>
                <a:latin typeface="Microsoft YaHei" charset="-122"/>
                <a:ea typeface="Microsoft YaHei" charset="-122"/>
                <a:cs typeface="Microsoft YaHei" charset="-122"/>
              </a:rPr>
              <a:t>										</a:t>
            </a:r>
            <a:r>
              <a:rPr lang="zh-CN" altLang="en-US" sz="3400" dirty="0">
                <a:solidFill>
                  <a:srgbClr val="FFFFFF"/>
                </a:solidFill>
                <a:latin typeface="Microsoft YaHei" charset="-122"/>
                <a:ea typeface="Microsoft YaHei" charset="-122"/>
                <a:cs typeface="Microsoft YaHei" charset="-122"/>
              </a:rPr>
              <a:t>高校大学的客座教师</a:t>
            </a:r>
            <a:endParaRPr lang="en-US" altLang="zh-CN" sz="3400" dirty="0">
              <a:solidFill>
                <a:srgbClr val="FFFFFF"/>
              </a:solidFill>
              <a:latin typeface="Microsoft YaHei" charset="-122"/>
              <a:ea typeface="Microsoft YaHei" charset="-122"/>
              <a:cs typeface="Microsoft YaHei" charset="-122"/>
            </a:endParaRPr>
          </a:p>
          <a:p>
            <a:pPr marL="342900" indent="-342900" defTabSz="91439">
              <a:lnSpc>
                <a:spcPct val="150000"/>
              </a:lnSpc>
              <a:spcBef>
                <a:spcPts val="500"/>
              </a:spcBef>
              <a:buFont typeface="Arial" charset="0"/>
              <a:buChar char="•"/>
            </a:pPr>
            <a:endParaRPr lang="en-US" altLang="zh-CN" sz="3400" dirty="0">
              <a:solidFill>
                <a:srgbClr val="FFFFFF"/>
              </a:solidFill>
              <a:latin typeface="Microsoft YaHei" charset="-122"/>
              <a:ea typeface="Microsoft YaHei" charset="-122"/>
              <a:cs typeface="Microsoft YaHei" charset="-122"/>
            </a:endParaRPr>
          </a:p>
          <a:p>
            <a:pPr marL="342900" indent="-342900" defTabSz="91439">
              <a:lnSpc>
                <a:spcPct val="150000"/>
              </a:lnSpc>
              <a:spcBef>
                <a:spcPts val="500"/>
              </a:spcBef>
              <a:buFont typeface="Arial" charset="0"/>
              <a:buChar char="•"/>
            </a:pPr>
            <a:r>
              <a:rPr lang="en-US" altLang="zh-CN" sz="3400" dirty="0">
                <a:solidFill>
                  <a:srgbClr val="FFFFFF"/>
                </a:solidFill>
                <a:latin typeface="Microsoft YaHei" charset="-122"/>
                <a:ea typeface="Microsoft YaHei" charset="-122"/>
                <a:cs typeface="Microsoft YaHei" charset="-122"/>
              </a:rPr>
              <a:t>Actively engaging in teaching, research and service</a:t>
            </a:r>
          </a:p>
          <a:p>
            <a:pPr defTabSz="91439">
              <a:lnSpc>
                <a:spcPct val="150000"/>
              </a:lnSpc>
              <a:spcBef>
                <a:spcPts val="500"/>
              </a:spcBef>
            </a:pPr>
            <a:r>
              <a:rPr lang="en-US" altLang="zh-CN" sz="3400" dirty="0">
                <a:solidFill>
                  <a:srgbClr val="FFFFFF"/>
                </a:solidFill>
                <a:latin typeface="Microsoft YaHei" charset="-122"/>
                <a:ea typeface="Microsoft YaHei" charset="-122"/>
                <a:cs typeface="Microsoft YaHei" charset="-122"/>
              </a:rPr>
              <a:t>				</a:t>
            </a:r>
            <a:r>
              <a:rPr lang="zh-CN" altLang="en-US" sz="3400" dirty="0">
                <a:solidFill>
                  <a:srgbClr val="FFFFFF"/>
                </a:solidFill>
                <a:latin typeface="Microsoft YaHei" charset="-122"/>
                <a:ea typeface="Microsoft YaHei" charset="-122"/>
                <a:cs typeface="Microsoft YaHei" charset="-122"/>
              </a:rPr>
              <a:t>积极参与教学、科研和社会服务</a:t>
            </a:r>
            <a:endParaRPr lang="en-US" altLang="zh-CN" sz="3400" dirty="0">
              <a:solidFill>
                <a:srgbClr val="FFFFFF"/>
              </a:solidFill>
              <a:latin typeface="Microsoft YaHei" charset="-122"/>
              <a:ea typeface="Microsoft YaHei" charset="-122"/>
              <a:cs typeface="Microsoft YaHei" charset="-122"/>
            </a:endParaRPr>
          </a:p>
          <a:p>
            <a:pPr marL="342900" indent="-342900" defTabSz="91439">
              <a:lnSpc>
                <a:spcPct val="150000"/>
              </a:lnSpc>
              <a:spcBef>
                <a:spcPts val="500"/>
              </a:spcBef>
              <a:buFont typeface="Arial" charset="0"/>
              <a:buChar char="•"/>
            </a:pPr>
            <a:endParaRPr lang="en-US" altLang="zh-CN" sz="3400" dirty="0">
              <a:solidFill>
                <a:srgbClr val="FFFFFF"/>
              </a:solidFill>
              <a:latin typeface="Microsoft YaHei" charset="-122"/>
              <a:ea typeface="Microsoft YaHei" charset="-122"/>
              <a:cs typeface="Microsoft YaHei" charset="-122"/>
            </a:endParaRPr>
          </a:p>
          <a:p>
            <a:pPr marL="342900" indent="-342900" defTabSz="91439">
              <a:lnSpc>
                <a:spcPct val="150000"/>
              </a:lnSpc>
              <a:spcBef>
                <a:spcPts val="500"/>
              </a:spcBef>
              <a:buFont typeface="Arial" charset="0"/>
              <a:buChar char="•"/>
            </a:pPr>
            <a:r>
              <a:rPr lang="en-US" altLang="zh-CN" sz="3400" dirty="0">
                <a:solidFill>
                  <a:srgbClr val="FFFFFF"/>
                </a:solidFill>
                <a:latin typeface="Microsoft YaHei" charset="-122"/>
                <a:ea typeface="Microsoft YaHei" charset="-122"/>
                <a:cs typeface="Microsoft YaHei" charset="-122"/>
              </a:rPr>
              <a:t>Faculty driven advising model </a:t>
            </a:r>
          </a:p>
          <a:p>
            <a:pPr marL="342900" indent="-342900" defTabSz="91439">
              <a:lnSpc>
                <a:spcPct val="150000"/>
              </a:lnSpc>
              <a:spcBef>
                <a:spcPts val="500"/>
              </a:spcBef>
              <a:buFont typeface="Arial" charset="0"/>
              <a:buChar char="•"/>
            </a:pPr>
            <a:r>
              <a:rPr lang="zh-CN" altLang="en-US" sz="3400" dirty="0">
                <a:solidFill>
                  <a:srgbClr val="FFFFFF"/>
                </a:solidFill>
                <a:latin typeface="Microsoft YaHei" charset="-122"/>
                <a:ea typeface="Microsoft YaHei" charset="-122"/>
                <a:cs typeface="Microsoft YaHei" charset="-122"/>
              </a:rPr>
              <a:t>教师指导为主的学业指导模式</a:t>
            </a:r>
            <a:endParaRPr lang="en-US" altLang="zh-CN" sz="3400" dirty="0">
              <a:solidFill>
                <a:srgbClr val="FFFFFF"/>
              </a:solidFill>
              <a:latin typeface="Microsoft YaHei" charset="-122"/>
              <a:ea typeface="Microsoft YaHei" charset="-122"/>
              <a:cs typeface="Microsoft YaHei" charset="-122"/>
            </a:endParaRPr>
          </a:p>
          <a:p>
            <a:pPr marL="342900" indent="-342900" defTabSz="91439">
              <a:lnSpc>
                <a:spcPct val="150000"/>
              </a:lnSpc>
              <a:spcBef>
                <a:spcPts val="500"/>
              </a:spcBef>
              <a:buFont typeface="Arial" charset="0"/>
              <a:buChar char="•"/>
            </a:pPr>
            <a:endParaRPr lang="en-US" altLang="zh-CN" sz="2000" dirty="0">
              <a:solidFill>
                <a:srgbClr val="FFFFFF"/>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8891947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ain crossing a bridge over a river&#10;&#10;Description automatically generated">
            <a:extLst>
              <a:ext uri="{FF2B5EF4-FFF2-40B4-BE49-F238E27FC236}">
                <a16:creationId xmlns:a16="http://schemas.microsoft.com/office/drawing/2014/main" id="{36DE1C5A-EFDB-4699-8771-A0B90D9F6A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886"/>
            <a:ext cx="12192000" cy="6854114"/>
          </a:xfrm>
          <a:prstGeom prst="rect">
            <a:avLst/>
          </a:prstGeom>
        </p:spPr>
      </p:pic>
      <p:sp>
        <p:nvSpPr>
          <p:cNvPr id="11" name="矩形 10">
            <a:extLst>
              <a:ext uri="{FF2B5EF4-FFF2-40B4-BE49-F238E27FC236}">
                <a16:creationId xmlns:a16="http://schemas.microsoft.com/office/drawing/2014/main" id="{BDDBC264-29F2-EF4D-AC39-0C79CB253C92}"/>
              </a:ext>
            </a:extLst>
          </p:cNvPr>
          <p:cNvSpPr/>
          <p:nvPr/>
        </p:nvSpPr>
        <p:spPr>
          <a:xfrm>
            <a:off x="0" y="0"/>
            <a:ext cx="12192000" cy="6858000"/>
          </a:xfrm>
          <a:prstGeom prst="rect">
            <a:avLst/>
          </a:prstGeom>
          <a:gradFill>
            <a:gsLst>
              <a:gs pos="100000">
                <a:srgbClr val="A1B70D">
                  <a:alpha val="60079"/>
                </a:srgbClr>
              </a:gs>
              <a:gs pos="20000">
                <a:srgbClr val="00539B">
                  <a:alpha val="59882"/>
                </a:srgbClr>
              </a:gs>
            </a:gsLst>
            <a:lin ang="8100000" scaled="1"/>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cs typeface="+mn-ea"/>
              <a:sym typeface="+mn-lt"/>
            </a:endParaRPr>
          </a:p>
        </p:txBody>
      </p:sp>
      <p:sp>
        <p:nvSpPr>
          <p:cNvPr id="8" name="文本框 7">
            <a:extLst>
              <a:ext uri="{FF2B5EF4-FFF2-40B4-BE49-F238E27FC236}">
                <a16:creationId xmlns:a16="http://schemas.microsoft.com/office/drawing/2014/main" id="{AE0FA4F1-C430-4E4E-B809-C2C40CBA5E40}"/>
              </a:ext>
            </a:extLst>
          </p:cNvPr>
          <p:cNvSpPr txBox="1"/>
          <p:nvPr/>
        </p:nvSpPr>
        <p:spPr>
          <a:xfrm>
            <a:off x="3422248" y="2627452"/>
            <a:ext cx="5347504" cy="1107996"/>
          </a:xfrm>
          <a:prstGeom prst="rect">
            <a:avLst/>
          </a:prstGeom>
          <a:noFill/>
        </p:spPr>
        <p:txBody>
          <a:bodyPr wrap="square" lIns="0" tIns="0" rIns="0" bIns="0" rtlCol="0">
            <a:spAutoFit/>
          </a:bodyPr>
          <a:lstStyle/>
          <a:p>
            <a:pPr algn="ctr"/>
            <a:r>
              <a:rPr kumimoji="1" lang="en" altLang="zh-CN" sz="3600" b="1" spc="100" dirty="0">
                <a:solidFill>
                  <a:schemeClr val="bg1"/>
                </a:solidFill>
                <a:cs typeface="+mn-ea"/>
                <a:sym typeface="+mn-lt"/>
              </a:rPr>
              <a:t>Thank you</a:t>
            </a:r>
            <a:r>
              <a:rPr kumimoji="1" lang="en-US" altLang="zh-CN" sz="3600" b="1" spc="100" dirty="0">
                <a:solidFill>
                  <a:schemeClr val="bg1"/>
                </a:solidFill>
                <a:cs typeface="+mn-ea"/>
                <a:sym typeface="+mn-lt"/>
              </a:rPr>
              <a:t>!</a:t>
            </a:r>
            <a:br>
              <a:rPr kumimoji="1" lang="en" altLang="zh-CN" sz="3600" b="1" spc="100" dirty="0">
                <a:solidFill>
                  <a:schemeClr val="bg1"/>
                </a:solidFill>
                <a:cs typeface="+mn-ea"/>
                <a:sym typeface="+mn-lt"/>
              </a:rPr>
            </a:br>
            <a:r>
              <a:rPr kumimoji="1" lang="zh-CN" altLang="en-US" sz="3600" b="1" spc="100" dirty="0">
                <a:solidFill>
                  <a:schemeClr val="bg1"/>
                </a:solidFill>
                <a:cs typeface="+mn-ea"/>
                <a:sym typeface="+mn-lt"/>
              </a:rPr>
              <a:t>感谢！</a:t>
            </a:r>
          </a:p>
        </p:txBody>
      </p:sp>
      <p:pic>
        <p:nvPicPr>
          <p:cNvPr id="12" name="图片 11">
            <a:extLst>
              <a:ext uri="{FF2B5EF4-FFF2-40B4-BE49-F238E27FC236}">
                <a16:creationId xmlns:a16="http://schemas.microsoft.com/office/drawing/2014/main" id="{2DD9E539-BB82-C043-8FFC-9DF64674BC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3455" y="5811115"/>
            <a:ext cx="1685090" cy="5389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821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CE3A30BF-498C-4EDA-8BBA-8A7BA850FDE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12187946" cy="6858001"/>
          </a:xfrm>
          <a:prstGeom prst="rect">
            <a:avLst/>
          </a:prstGeom>
        </p:spPr>
      </p:pic>
      <p:sp>
        <p:nvSpPr>
          <p:cNvPr id="24" name="矩形 23">
            <a:extLst>
              <a:ext uri="{FF2B5EF4-FFF2-40B4-BE49-F238E27FC236}">
                <a16:creationId xmlns:a16="http://schemas.microsoft.com/office/drawing/2014/main" id="{5EA2CDF4-2BA9-43E4-BC95-B4E9F29FF1E7}"/>
              </a:ext>
            </a:extLst>
          </p:cNvPr>
          <p:cNvSpPr/>
          <p:nvPr/>
        </p:nvSpPr>
        <p:spPr>
          <a:xfrm>
            <a:off x="-4054" y="0"/>
            <a:ext cx="12192000" cy="6858000"/>
          </a:xfrm>
          <a:prstGeom prst="rect">
            <a:avLst/>
          </a:prstGeom>
          <a:solidFill>
            <a:schemeClr val="bg1">
              <a:alpha val="70000"/>
            </a:schemeClr>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cs typeface="+mn-ea"/>
              <a:sym typeface="+mn-lt"/>
            </a:endParaRPr>
          </a:p>
        </p:txBody>
      </p:sp>
      <p:cxnSp>
        <p:nvCxnSpPr>
          <p:cNvPr id="6" name="直接连接符 5">
            <a:extLst>
              <a:ext uri="{FF2B5EF4-FFF2-40B4-BE49-F238E27FC236}">
                <a16:creationId xmlns:a16="http://schemas.microsoft.com/office/drawing/2014/main" id="{2B1237D4-773F-444B-9199-1CA91FCE57D0}"/>
              </a:ext>
            </a:extLst>
          </p:cNvPr>
          <p:cNvCxnSpPr>
            <a:cxnSpLocks/>
          </p:cNvCxnSpPr>
          <p:nvPr/>
        </p:nvCxnSpPr>
        <p:spPr>
          <a:xfrm>
            <a:off x="3959666" y="1891295"/>
            <a:ext cx="0" cy="84869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1E9BA0A7-84D4-4286-96FB-9901F09AD26E}"/>
              </a:ext>
            </a:extLst>
          </p:cNvPr>
          <p:cNvSpPr txBox="1"/>
          <p:nvPr/>
        </p:nvSpPr>
        <p:spPr>
          <a:xfrm>
            <a:off x="0" y="536741"/>
            <a:ext cx="12192000" cy="861774"/>
          </a:xfrm>
          <a:prstGeom prst="rect">
            <a:avLst/>
          </a:prstGeom>
          <a:noFill/>
        </p:spPr>
        <p:txBody>
          <a:bodyPr wrap="square" lIns="0" tIns="0" rIns="0" bIns="0" rtlCol="0">
            <a:spAutoFit/>
          </a:bodyPr>
          <a:lstStyle/>
          <a:p>
            <a:pPr algn="ctr"/>
            <a:r>
              <a:rPr kumimoji="1" lang="en-US" altLang="zh-CN" sz="2800" b="1" spc="100" dirty="0">
                <a:cs typeface="+mn-ea"/>
                <a:sym typeface="+mn-lt"/>
              </a:rPr>
              <a:t>About DUKE KUNSHAN UNIVERSITY</a:t>
            </a:r>
          </a:p>
          <a:p>
            <a:pPr algn="ctr"/>
            <a:r>
              <a:rPr kumimoji="1" lang="zh-CN" altLang="en-US" sz="2800" b="1" spc="100" dirty="0">
                <a:cs typeface="+mn-ea"/>
                <a:sym typeface="+mn-lt"/>
              </a:rPr>
              <a:t>关于昆山杜克大学</a:t>
            </a:r>
          </a:p>
        </p:txBody>
      </p:sp>
      <p:sp>
        <p:nvSpPr>
          <p:cNvPr id="23" name="TextBox 8">
            <a:extLst>
              <a:ext uri="{FF2B5EF4-FFF2-40B4-BE49-F238E27FC236}">
                <a16:creationId xmlns:a16="http://schemas.microsoft.com/office/drawing/2014/main" id="{7A53A59E-1AA3-4DB1-B8AF-4BC7B85DE0B0}"/>
              </a:ext>
            </a:extLst>
          </p:cNvPr>
          <p:cNvSpPr txBox="1"/>
          <p:nvPr/>
        </p:nvSpPr>
        <p:spPr>
          <a:xfrm>
            <a:off x="6478816" y="5339894"/>
            <a:ext cx="4954070" cy="492443"/>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sz="1600" dirty="0">
                <a:solidFill>
                  <a:srgbClr val="006F3F"/>
                </a:solidFill>
                <a:latin typeface="+mn-lt"/>
                <a:ea typeface="+mn-ea"/>
                <a:cs typeface="+mn-ea"/>
                <a:sym typeface="+mn-lt"/>
              </a:rPr>
              <a:t>UG degree program launched August 2018</a:t>
            </a:r>
          </a:p>
          <a:p>
            <a:r>
              <a:rPr lang="en-US" altLang="zh-CN" sz="1600" dirty="0">
                <a:solidFill>
                  <a:schemeClr val="tx1"/>
                </a:solidFill>
                <a:latin typeface="+mn-lt"/>
                <a:ea typeface="+mn-ea"/>
                <a:cs typeface="+mn-ea"/>
                <a:sym typeface="+mn-lt"/>
              </a:rPr>
              <a:t>2018</a:t>
            </a:r>
            <a:r>
              <a:rPr lang="zh-CN" altLang="en-US" sz="1600" dirty="0">
                <a:solidFill>
                  <a:schemeClr val="tx1"/>
                </a:solidFill>
                <a:latin typeface="+mn-lt"/>
                <a:ea typeface="+mn-ea"/>
                <a:cs typeface="+mn-ea"/>
                <a:sym typeface="+mn-lt"/>
              </a:rPr>
              <a:t>年</a:t>
            </a:r>
            <a:r>
              <a:rPr lang="en-US" altLang="zh-CN" sz="1600" dirty="0">
                <a:solidFill>
                  <a:schemeClr val="tx1"/>
                </a:solidFill>
                <a:latin typeface="+mn-lt"/>
                <a:ea typeface="+mn-ea"/>
                <a:cs typeface="+mn-ea"/>
                <a:sym typeface="+mn-lt"/>
              </a:rPr>
              <a:t>8</a:t>
            </a:r>
            <a:r>
              <a:rPr lang="zh-CN" altLang="en-US" sz="1600" dirty="0">
                <a:solidFill>
                  <a:schemeClr val="tx1"/>
                </a:solidFill>
                <a:latin typeface="+mn-lt"/>
                <a:ea typeface="+mn-ea"/>
                <a:cs typeface="+mn-ea"/>
                <a:sym typeface="+mn-lt"/>
              </a:rPr>
              <a:t>月正式开启四年制本科学位教育</a:t>
            </a:r>
          </a:p>
        </p:txBody>
      </p:sp>
      <p:sp>
        <p:nvSpPr>
          <p:cNvPr id="25" name="文本框 24">
            <a:extLst>
              <a:ext uri="{FF2B5EF4-FFF2-40B4-BE49-F238E27FC236}">
                <a16:creationId xmlns:a16="http://schemas.microsoft.com/office/drawing/2014/main" id="{F9E50F60-9F14-4E36-AF37-3182DF49ECE3}"/>
              </a:ext>
            </a:extLst>
          </p:cNvPr>
          <p:cNvSpPr txBox="1"/>
          <p:nvPr/>
        </p:nvSpPr>
        <p:spPr>
          <a:xfrm>
            <a:off x="1174679" y="3298560"/>
            <a:ext cx="4641921" cy="738664"/>
          </a:xfrm>
          <a:prstGeom prst="rect">
            <a:avLst/>
          </a:prstGeom>
          <a:noFill/>
        </p:spPr>
        <p:txBody>
          <a:bodyPr wrap="square" lIns="0" tIns="0" rIns="0" bIns="0" rtlCol="0">
            <a:spAutoFit/>
          </a:bodyPr>
          <a:lstStyle>
            <a:defPPr>
              <a:defRPr lang="en-US"/>
            </a:defPPr>
            <a:lvl1pPr>
              <a:defRPr kumimoji="1" sz="1600" spc="100">
                <a:solidFill>
                  <a:schemeClr val="bg1"/>
                </a:solidFill>
                <a:latin typeface="Microsoft YaHei" panose="020B0503020204020204" pitchFamily="34" charset="-122"/>
                <a:ea typeface="Microsoft YaHei" panose="020B0503020204020204" pitchFamily="34" charset="-122"/>
              </a:defRPr>
            </a:lvl1pPr>
          </a:lstStyle>
          <a:p>
            <a:r>
              <a:rPr lang="en-US" altLang="zh-CN" dirty="0">
                <a:solidFill>
                  <a:srgbClr val="003399"/>
                </a:solidFill>
                <a:latin typeface="+mn-lt"/>
                <a:ea typeface="+mn-ea"/>
                <a:cs typeface="+mn-ea"/>
                <a:sym typeface="+mn-lt"/>
              </a:rPr>
              <a:t>Sino-US Joint Venture University with independent legal status</a:t>
            </a:r>
          </a:p>
          <a:p>
            <a:r>
              <a:rPr lang="zh-CN" altLang="en-US" dirty="0">
                <a:solidFill>
                  <a:schemeClr val="tx1"/>
                </a:solidFill>
                <a:latin typeface="+mn-lt"/>
                <a:ea typeface="+mn-ea"/>
                <a:cs typeface="+mn-ea"/>
                <a:sym typeface="+mn-lt"/>
              </a:rPr>
              <a:t>具有独立法人资格的非营利性中外合作大学</a:t>
            </a:r>
            <a:endParaRPr lang="en-US" altLang="zh-CN" dirty="0">
              <a:solidFill>
                <a:schemeClr val="tx1"/>
              </a:solidFill>
              <a:latin typeface="+mn-lt"/>
              <a:ea typeface="+mn-ea"/>
              <a:cs typeface="+mn-ea"/>
              <a:sym typeface="+mn-lt"/>
            </a:endParaRPr>
          </a:p>
        </p:txBody>
      </p:sp>
      <p:sp>
        <p:nvSpPr>
          <p:cNvPr id="27" name="文本框 26">
            <a:extLst>
              <a:ext uri="{FF2B5EF4-FFF2-40B4-BE49-F238E27FC236}">
                <a16:creationId xmlns:a16="http://schemas.microsoft.com/office/drawing/2014/main" id="{56F685FF-16CC-4131-B2E8-591116EBC210}"/>
              </a:ext>
            </a:extLst>
          </p:cNvPr>
          <p:cNvSpPr txBox="1"/>
          <p:nvPr/>
        </p:nvSpPr>
        <p:spPr>
          <a:xfrm>
            <a:off x="1163969" y="4305470"/>
            <a:ext cx="4462133" cy="492443"/>
          </a:xfrm>
          <a:prstGeom prst="rect">
            <a:avLst/>
          </a:prstGeom>
          <a:noFill/>
        </p:spPr>
        <p:txBody>
          <a:bodyPr wrap="square" lIns="0" tIns="0" rIns="0" bIns="0" rtlCol="0">
            <a:spAutoFit/>
          </a:bodyPr>
          <a:lstStyle>
            <a:defPPr>
              <a:defRPr lang="en-US"/>
            </a:defPPr>
            <a:lvl1pPr>
              <a:defRPr kumimoji="1" sz="1600" spc="100">
                <a:solidFill>
                  <a:schemeClr val="bg1"/>
                </a:solidFill>
                <a:latin typeface="Microsoft YaHei" panose="020B0503020204020204" pitchFamily="34" charset="-122"/>
                <a:ea typeface="Microsoft YaHei" panose="020B0503020204020204" pitchFamily="34" charset="-122"/>
              </a:defRPr>
            </a:lvl1pPr>
          </a:lstStyle>
          <a:p>
            <a:r>
              <a:rPr lang="en-US" altLang="zh-CN" dirty="0">
                <a:solidFill>
                  <a:srgbClr val="003399"/>
                </a:solidFill>
                <a:latin typeface="+mn-lt"/>
                <a:ea typeface="+mn-ea"/>
                <a:cs typeface="+mn-ea"/>
                <a:sym typeface="+mn-lt"/>
              </a:rPr>
              <a:t>Duke-standard education and research</a:t>
            </a:r>
          </a:p>
          <a:p>
            <a:r>
              <a:rPr lang="zh-CN" altLang="en-US" dirty="0">
                <a:solidFill>
                  <a:schemeClr val="tx1"/>
                </a:solidFill>
                <a:latin typeface="+mn-lt"/>
                <a:ea typeface="+mn-ea"/>
                <a:cs typeface="+mn-ea"/>
                <a:sym typeface="+mn-lt"/>
              </a:rPr>
              <a:t>杜克标准的教育品质和科研实力</a:t>
            </a:r>
            <a:endParaRPr lang="en-US" altLang="zh-CN" dirty="0">
              <a:solidFill>
                <a:schemeClr val="tx1"/>
              </a:solidFill>
              <a:latin typeface="+mn-lt"/>
              <a:ea typeface="+mn-ea"/>
              <a:cs typeface="+mn-ea"/>
              <a:sym typeface="+mn-lt"/>
            </a:endParaRPr>
          </a:p>
        </p:txBody>
      </p:sp>
      <p:sp>
        <p:nvSpPr>
          <p:cNvPr id="29" name="文本框 28">
            <a:extLst>
              <a:ext uri="{FF2B5EF4-FFF2-40B4-BE49-F238E27FC236}">
                <a16:creationId xmlns:a16="http://schemas.microsoft.com/office/drawing/2014/main" id="{3C8A04DF-C3EE-4FD2-A71B-E4A85DA9931E}"/>
              </a:ext>
            </a:extLst>
          </p:cNvPr>
          <p:cNvSpPr txBox="1"/>
          <p:nvPr/>
        </p:nvSpPr>
        <p:spPr>
          <a:xfrm>
            <a:off x="1174679" y="5093673"/>
            <a:ext cx="5448556" cy="738664"/>
          </a:xfrm>
          <a:prstGeom prst="rect">
            <a:avLst/>
          </a:prstGeom>
          <a:noFill/>
        </p:spPr>
        <p:txBody>
          <a:bodyPr wrap="square" lIns="0" tIns="0" rIns="0" bIns="0" rtlCol="0">
            <a:spAutoFit/>
          </a:bodyPr>
          <a:lstStyle>
            <a:defPPr>
              <a:defRPr lang="en-US"/>
            </a:defPPr>
            <a:lvl1pPr>
              <a:defRPr kumimoji="1" sz="1600" spc="100">
                <a:solidFill>
                  <a:schemeClr val="bg1"/>
                </a:solidFill>
                <a:latin typeface="Microsoft YaHei" panose="020B0503020204020204" pitchFamily="34" charset="-122"/>
                <a:ea typeface="Microsoft YaHei" panose="020B0503020204020204" pitchFamily="34" charset="-122"/>
              </a:defRPr>
            </a:lvl1pPr>
          </a:lstStyle>
          <a:p>
            <a:r>
              <a:rPr lang="en-US" altLang="zh-CN" dirty="0">
                <a:solidFill>
                  <a:srgbClr val="003399"/>
                </a:solidFill>
                <a:latin typeface="+mn-lt"/>
                <a:ea typeface="+mn-ea"/>
                <a:cs typeface="+mn-ea"/>
                <a:sym typeface="+mn-lt"/>
              </a:rPr>
              <a:t>Comprehensive, research oriented, </a:t>
            </a:r>
          </a:p>
          <a:p>
            <a:r>
              <a:rPr lang="en-US" altLang="zh-CN" dirty="0">
                <a:solidFill>
                  <a:srgbClr val="003399"/>
                </a:solidFill>
                <a:latin typeface="+mn-lt"/>
                <a:ea typeface="+mn-ea"/>
                <a:cs typeface="+mn-ea"/>
                <a:sym typeface="+mn-lt"/>
              </a:rPr>
              <a:t>highly selective, international and world-class</a:t>
            </a:r>
          </a:p>
          <a:p>
            <a:r>
              <a:rPr lang="zh-CN" altLang="en-US" dirty="0">
                <a:solidFill>
                  <a:schemeClr val="tx1"/>
                </a:solidFill>
                <a:latin typeface="+mn-lt"/>
                <a:ea typeface="+mn-ea"/>
                <a:cs typeface="+mn-ea"/>
                <a:sym typeface="+mn-lt"/>
              </a:rPr>
              <a:t>综合性、研究型、精英式、国际化、世界一流</a:t>
            </a:r>
            <a:endParaRPr lang="en-US" altLang="zh-CN" dirty="0">
              <a:solidFill>
                <a:schemeClr val="tx1"/>
              </a:solidFill>
              <a:latin typeface="+mn-lt"/>
              <a:ea typeface="+mn-ea"/>
              <a:cs typeface="+mn-ea"/>
              <a:sym typeface="+mn-lt"/>
            </a:endParaRPr>
          </a:p>
        </p:txBody>
      </p:sp>
      <p:sp>
        <p:nvSpPr>
          <p:cNvPr id="31" name="文本框 30">
            <a:extLst>
              <a:ext uri="{FF2B5EF4-FFF2-40B4-BE49-F238E27FC236}">
                <a16:creationId xmlns:a16="http://schemas.microsoft.com/office/drawing/2014/main" id="{E4A318FA-C602-42DD-9604-93390E36DC11}"/>
              </a:ext>
            </a:extLst>
          </p:cNvPr>
          <p:cNvSpPr txBox="1"/>
          <p:nvPr/>
        </p:nvSpPr>
        <p:spPr>
          <a:xfrm>
            <a:off x="6478816" y="3298560"/>
            <a:ext cx="5694187" cy="738664"/>
          </a:xfrm>
          <a:prstGeom prst="rect">
            <a:avLst/>
          </a:prstGeom>
          <a:noFill/>
        </p:spPr>
        <p:txBody>
          <a:bodyPr wrap="square" lIns="0" tIns="0" rIns="0" bIns="0" rtlCol="0">
            <a:spAutoFit/>
          </a:bodyPr>
          <a:lstStyle>
            <a:defPPr>
              <a:defRPr lang="en-US"/>
            </a:defPPr>
            <a:lvl1pPr>
              <a:defRPr kumimoji="1" sz="1600" spc="100">
                <a:solidFill>
                  <a:schemeClr val="bg1"/>
                </a:solidFill>
                <a:cs typeface="+mn-ea"/>
              </a:defRPr>
            </a:lvl1pPr>
          </a:lstStyle>
          <a:p>
            <a:r>
              <a:rPr lang="en-US" altLang="zh-CN" dirty="0">
                <a:solidFill>
                  <a:srgbClr val="006F3F"/>
                </a:solidFill>
                <a:sym typeface="+mn-lt"/>
              </a:rPr>
              <a:t>Accreditation approval by </a:t>
            </a:r>
          </a:p>
          <a:p>
            <a:r>
              <a:rPr lang="en-US" altLang="zh-CN" dirty="0">
                <a:solidFill>
                  <a:srgbClr val="006F3F"/>
                </a:solidFill>
                <a:sym typeface="+mn-lt"/>
              </a:rPr>
              <a:t>China’s Ministry of Education in September 2013 </a:t>
            </a:r>
          </a:p>
          <a:p>
            <a:r>
              <a:rPr lang="en-US" altLang="zh-CN" dirty="0">
                <a:solidFill>
                  <a:schemeClr val="tx1"/>
                </a:solidFill>
                <a:sym typeface="+mn-lt"/>
              </a:rPr>
              <a:t>2013</a:t>
            </a:r>
            <a:r>
              <a:rPr lang="zh-CN" altLang="en-US" dirty="0">
                <a:solidFill>
                  <a:schemeClr val="tx1"/>
                </a:solidFill>
                <a:sym typeface="+mn-lt"/>
              </a:rPr>
              <a:t>年</a:t>
            </a:r>
            <a:r>
              <a:rPr lang="en-US" altLang="zh-CN" dirty="0">
                <a:solidFill>
                  <a:schemeClr val="tx1"/>
                </a:solidFill>
                <a:sym typeface="+mn-lt"/>
              </a:rPr>
              <a:t>9</a:t>
            </a:r>
            <a:r>
              <a:rPr lang="zh-CN" altLang="en-US" dirty="0">
                <a:solidFill>
                  <a:schemeClr val="tx1"/>
                </a:solidFill>
                <a:sym typeface="+mn-lt"/>
              </a:rPr>
              <a:t>月经教育部批准正式设立</a:t>
            </a:r>
            <a:endParaRPr lang="en-US" altLang="zh-CN" dirty="0">
              <a:solidFill>
                <a:schemeClr val="tx1"/>
              </a:solidFill>
              <a:sym typeface="+mn-lt"/>
            </a:endParaRPr>
          </a:p>
        </p:txBody>
      </p:sp>
      <p:sp>
        <p:nvSpPr>
          <p:cNvPr id="35" name="文本框 34">
            <a:extLst>
              <a:ext uri="{FF2B5EF4-FFF2-40B4-BE49-F238E27FC236}">
                <a16:creationId xmlns:a16="http://schemas.microsoft.com/office/drawing/2014/main" id="{DE300D16-B8EE-470F-973A-80BF61739F66}"/>
              </a:ext>
            </a:extLst>
          </p:cNvPr>
          <p:cNvSpPr txBox="1"/>
          <p:nvPr/>
        </p:nvSpPr>
        <p:spPr>
          <a:xfrm>
            <a:off x="6478816" y="4305470"/>
            <a:ext cx="5375725" cy="738664"/>
          </a:xfrm>
          <a:prstGeom prst="rect">
            <a:avLst/>
          </a:prstGeom>
          <a:noFill/>
        </p:spPr>
        <p:txBody>
          <a:bodyPr wrap="square" lIns="0" tIns="0" rIns="0" bIns="0" rtlCol="0">
            <a:spAutoFit/>
          </a:bodyPr>
          <a:lstStyle>
            <a:defPPr>
              <a:defRPr lang="en-US"/>
            </a:defPPr>
            <a:lvl1pPr>
              <a:defRPr kumimoji="1" sz="1600" spc="100">
                <a:solidFill>
                  <a:schemeClr val="bg1"/>
                </a:solidFill>
                <a:cs typeface="+mn-ea"/>
              </a:defRPr>
            </a:lvl1pPr>
          </a:lstStyle>
          <a:p>
            <a:r>
              <a:rPr lang="en-US" altLang="zh-CN" dirty="0">
                <a:solidFill>
                  <a:srgbClr val="006F3F"/>
                </a:solidFill>
                <a:sym typeface="+mn-lt"/>
              </a:rPr>
              <a:t>Inaugural class of students in August 2014</a:t>
            </a:r>
          </a:p>
          <a:p>
            <a:r>
              <a:rPr lang="en-US" altLang="zh-CN" dirty="0">
                <a:solidFill>
                  <a:schemeClr val="tx1"/>
                </a:solidFill>
                <a:sym typeface="+mn-lt"/>
              </a:rPr>
              <a:t>2014</a:t>
            </a:r>
            <a:r>
              <a:rPr lang="zh-CN" altLang="en-US" dirty="0">
                <a:solidFill>
                  <a:schemeClr val="tx1"/>
                </a:solidFill>
                <a:sym typeface="+mn-lt"/>
              </a:rPr>
              <a:t>年</a:t>
            </a:r>
            <a:r>
              <a:rPr lang="en-US" altLang="zh-CN" dirty="0">
                <a:solidFill>
                  <a:schemeClr val="tx1"/>
                </a:solidFill>
                <a:sym typeface="+mn-lt"/>
              </a:rPr>
              <a:t>8</a:t>
            </a:r>
            <a:r>
              <a:rPr lang="zh-CN" altLang="en-US" dirty="0">
                <a:solidFill>
                  <a:schemeClr val="tx1"/>
                </a:solidFill>
                <a:sym typeface="+mn-lt"/>
              </a:rPr>
              <a:t>月正式开学</a:t>
            </a:r>
            <a:endParaRPr lang="en-US" altLang="zh-CN" dirty="0">
              <a:solidFill>
                <a:schemeClr val="tx1"/>
              </a:solidFill>
              <a:sym typeface="+mn-lt"/>
            </a:endParaRPr>
          </a:p>
          <a:p>
            <a:r>
              <a:rPr lang="en-US" altLang="zh-CN" dirty="0">
                <a:solidFill>
                  <a:schemeClr val="tx1"/>
                </a:solidFill>
                <a:sym typeface="+mn-lt"/>
              </a:rPr>
              <a:t>(</a:t>
            </a:r>
            <a:r>
              <a:rPr lang="zh-CN" altLang="en-US" dirty="0">
                <a:solidFill>
                  <a:schemeClr val="tx1"/>
                </a:solidFill>
                <a:sym typeface="+mn-lt"/>
              </a:rPr>
              <a:t>研究生教育和本科学期项目</a:t>
            </a:r>
            <a:r>
              <a:rPr lang="en-US" altLang="zh-CN" dirty="0">
                <a:solidFill>
                  <a:schemeClr val="tx1"/>
                </a:solidFill>
                <a:sym typeface="+mn-lt"/>
              </a:rPr>
              <a:t>)</a:t>
            </a:r>
          </a:p>
        </p:txBody>
      </p:sp>
      <p:sp>
        <p:nvSpPr>
          <p:cNvPr id="43" name="椭圆 42">
            <a:extLst>
              <a:ext uri="{FF2B5EF4-FFF2-40B4-BE49-F238E27FC236}">
                <a16:creationId xmlns:a16="http://schemas.microsoft.com/office/drawing/2014/main" id="{72E5D0DA-482E-49F4-B5F7-569786FCF146}"/>
              </a:ext>
            </a:extLst>
          </p:cNvPr>
          <p:cNvSpPr/>
          <p:nvPr/>
        </p:nvSpPr>
        <p:spPr>
          <a:xfrm>
            <a:off x="872910" y="3356616"/>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pic>
        <p:nvPicPr>
          <p:cNvPr id="10" name="图片 9">
            <a:extLst>
              <a:ext uri="{FF2B5EF4-FFF2-40B4-BE49-F238E27FC236}">
                <a16:creationId xmlns:a16="http://schemas.microsoft.com/office/drawing/2014/main" id="{48BC108D-1412-477D-B80F-DC23591542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9644" y="1792547"/>
            <a:ext cx="2791326" cy="910843"/>
          </a:xfrm>
          <a:prstGeom prst="rect">
            <a:avLst/>
          </a:prstGeom>
        </p:spPr>
      </p:pic>
      <p:pic>
        <p:nvPicPr>
          <p:cNvPr id="4" name="图片 3">
            <a:extLst>
              <a:ext uri="{FF2B5EF4-FFF2-40B4-BE49-F238E27FC236}">
                <a16:creationId xmlns:a16="http://schemas.microsoft.com/office/drawing/2014/main" id="{C0863094-5C5B-4DF4-9E25-F17B0C8819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6058" y="2015799"/>
            <a:ext cx="1420044" cy="621269"/>
          </a:xfrm>
          <a:prstGeom prst="rect">
            <a:avLst/>
          </a:prstGeom>
        </p:spPr>
      </p:pic>
      <p:pic>
        <p:nvPicPr>
          <p:cNvPr id="13" name="图片 12">
            <a:extLst>
              <a:ext uri="{FF2B5EF4-FFF2-40B4-BE49-F238E27FC236}">
                <a16:creationId xmlns:a16="http://schemas.microsoft.com/office/drawing/2014/main" id="{E58AEC38-7FEA-4A2F-B810-374670EB9E45}"/>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580733" y="1889550"/>
            <a:ext cx="1869862" cy="873766"/>
          </a:xfrm>
          <a:prstGeom prst="rect">
            <a:avLst/>
          </a:prstGeom>
        </p:spPr>
      </p:pic>
      <p:pic>
        <p:nvPicPr>
          <p:cNvPr id="19" name="图片 18">
            <a:extLst>
              <a:ext uri="{FF2B5EF4-FFF2-40B4-BE49-F238E27FC236}">
                <a16:creationId xmlns:a16="http://schemas.microsoft.com/office/drawing/2014/main" id="{5D93F814-2E59-468B-A152-861231DF6D1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36605" y="1954958"/>
            <a:ext cx="2333625" cy="742950"/>
          </a:xfrm>
          <a:prstGeom prst="rect">
            <a:avLst/>
          </a:prstGeom>
        </p:spPr>
      </p:pic>
      <p:sp>
        <p:nvSpPr>
          <p:cNvPr id="33" name="椭圆 32">
            <a:extLst>
              <a:ext uri="{FF2B5EF4-FFF2-40B4-BE49-F238E27FC236}">
                <a16:creationId xmlns:a16="http://schemas.microsoft.com/office/drawing/2014/main" id="{D7348B5C-34B9-4FA0-BB4D-CAD0D289B272}"/>
              </a:ext>
            </a:extLst>
          </p:cNvPr>
          <p:cNvSpPr/>
          <p:nvPr/>
        </p:nvSpPr>
        <p:spPr>
          <a:xfrm>
            <a:off x="872910" y="4359197"/>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34" name="椭圆 33">
            <a:extLst>
              <a:ext uri="{FF2B5EF4-FFF2-40B4-BE49-F238E27FC236}">
                <a16:creationId xmlns:a16="http://schemas.microsoft.com/office/drawing/2014/main" id="{205297D9-8C95-43AB-8003-A9D8BC9F986D}"/>
              </a:ext>
            </a:extLst>
          </p:cNvPr>
          <p:cNvSpPr/>
          <p:nvPr/>
        </p:nvSpPr>
        <p:spPr>
          <a:xfrm>
            <a:off x="872910" y="5137536"/>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36" name="乘号 35">
            <a:extLst>
              <a:ext uri="{FF2B5EF4-FFF2-40B4-BE49-F238E27FC236}">
                <a16:creationId xmlns:a16="http://schemas.microsoft.com/office/drawing/2014/main" id="{4EB12F80-B53E-4AC2-ABCB-0608A8593C4A}"/>
              </a:ext>
            </a:extLst>
          </p:cNvPr>
          <p:cNvSpPr/>
          <p:nvPr/>
        </p:nvSpPr>
        <p:spPr>
          <a:xfrm>
            <a:off x="5754791" y="2049871"/>
            <a:ext cx="553125" cy="553125"/>
          </a:xfrm>
          <a:prstGeom prst="mathMultiply">
            <a:avLst>
              <a:gd name="adj1" fmla="val 36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乘号 36">
            <a:extLst>
              <a:ext uri="{FF2B5EF4-FFF2-40B4-BE49-F238E27FC236}">
                <a16:creationId xmlns:a16="http://schemas.microsoft.com/office/drawing/2014/main" id="{A46ADA48-04BE-4B4C-B367-5FF910EAE6A8}"/>
              </a:ext>
            </a:extLst>
          </p:cNvPr>
          <p:cNvSpPr/>
          <p:nvPr/>
        </p:nvSpPr>
        <p:spPr>
          <a:xfrm>
            <a:off x="8898919" y="2049871"/>
            <a:ext cx="553125" cy="553125"/>
          </a:xfrm>
          <a:prstGeom prst="mathMultiply">
            <a:avLst>
              <a:gd name="adj1" fmla="val 36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id="{2B92F1B9-5162-4383-8B6A-867262CA7373}"/>
              </a:ext>
            </a:extLst>
          </p:cNvPr>
          <p:cNvSpPr/>
          <p:nvPr/>
        </p:nvSpPr>
        <p:spPr>
          <a:xfrm>
            <a:off x="6217555" y="3356616"/>
            <a:ext cx="172455" cy="172455"/>
          </a:xfrm>
          <a:prstGeom prst="ellipse">
            <a:avLst/>
          </a:prstGeom>
          <a:solidFill>
            <a:srgbClr val="006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399"/>
              </a:solidFill>
              <a:cs typeface="+mn-ea"/>
              <a:sym typeface="+mn-lt"/>
            </a:endParaRPr>
          </a:p>
        </p:txBody>
      </p:sp>
      <p:sp>
        <p:nvSpPr>
          <p:cNvPr id="42" name="椭圆 41">
            <a:extLst>
              <a:ext uri="{FF2B5EF4-FFF2-40B4-BE49-F238E27FC236}">
                <a16:creationId xmlns:a16="http://schemas.microsoft.com/office/drawing/2014/main" id="{A0CC06E4-B039-4B5E-8DFD-77E2B08016B1}"/>
              </a:ext>
            </a:extLst>
          </p:cNvPr>
          <p:cNvSpPr/>
          <p:nvPr/>
        </p:nvSpPr>
        <p:spPr>
          <a:xfrm>
            <a:off x="6217555" y="4359197"/>
            <a:ext cx="172455" cy="172455"/>
          </a:xfrm>
          <a:prstGeom prst="ellipse">
            <a:avLst/>
          </a:prstGeom>
          <a:solidFill>
            <a:srgbClr val="006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399"/>
              </a:solidFill>
              <a:cs typeface="+mn-ea"/>
              <a:sym typeface="+mn-lt"/>
            </a:endParaRPr>
          </a:p>
        </p:txBody>
      </p:sp>
      <p:sp>
        <p:nvSpPr>
          <p:cNvPr id="44" name="椭圆 43">
            <a:extLst>
              <a:ext uri="{FF2B5EF4-FFF2-40B4-BE49-F238E27FC236}">
                <a16:creationId xmlns:a16="http://schemas.microsoft.com/office/drawing/2014/main" id="{38E39CF2-9F6E-428C-ACE9-24417E8C691D}"/>
              </a:ext>
            </a:extLst>
          </p:cNvPr>
          <p:cNvSpPr/>
          <p:nvPr/>
        </p:nvSpPr>
        <p:spPr>
          <a:xfrm>
            <a:off x="6217555" y="5385169"/>
            <a:ext cx="172455" cy="172455"/>
          </a:xfrm>
          <a:prstGeom prst="ellipse">
            <a:avLst/>
          </a:prstGeom>
          <a:solidFill>
            <a:srgbClr val="006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399"/>
              </a:solidFill>
              <a:cs typeface="+mn-ea"/>
              <a:sym typeface="+mn-lt"/>
            </a:endParaRPr>
          </a:p>
        </p:txBody>
      </p:sp>
      <p:pic>
        <p:nvPicPr>
          <p:cNvPr id="26" name="图片 8" descr="DKU Logo_whitebackdrop">
            <a:extLst>
              <a:ext uri="{FF2B5EF4-FFF2-40B4-BE49-F238E27FC236}">
                <a16:creationId xmlns:a16="http://schemas.microsoft.com/office/drawing/2014/main" id="{4999C856-11FE-442C-B361-68BBDCA30E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27997" y="6061507"/>
            <a:ext cx="1523595" cy="489310"/>
          </a:xfrm>
          <a:prstGeom prst="rect">
            <a:avLst/>
          </a:prstGeom>
        </p:spPr>
      </p:pic>
    </p:spTree>
    <p:extLst>
      <p:ext uri="{BB962C8B-B14F-4D97-AF65-F5344CB8AC3E}">
        <p14:creationId xmlns:p14="http://schemas.microsoft.com/office/powerpoint/2010/main" val="157208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BC5B259D-9FB8-48BC-81AA-A8F85B330F29}"/>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0" y="-1"/>
            <a:ext cx="12191997" cy="6858000"/>
          </a:xfrm>
          <a:prstGeom prst="rect">
            <a:avLst/>
          </a:prstGeom>
          <a:effectLst/>
        </p:spPr>
      </p:pic>
      <p:sp>
        <p:nvSpPr>
          <p:cNvPr id="34" name="矩形 33">
            <a:extLst>
              <a:ext uri="{FF2B5EF4-FFF2-40B4-BE49-F238E27FC236}">
                <a16:creationId xmlns:a16="http://schemas.microsoft.com/office/drawing/2014/main" id="{FCD1CC0F-3B35-4A89-BEC1-510AB5AA73F2}"/>
              </a:ext>
            </a:extLst>
          </p:cNvPr>
          <p:cNvSpPr/>
          <p:nvPr/>
        </p:nvSpPr>
        <p:spPr>
          <a:xfrm>
            <a:off x="0" y="0"/>
            <a:ext cx="12191996" cy="6858000"/>
          </a:xfrm>
          <a:prstGeom prst="rect">
            <a:avLst/>
          </a:prstGeom>
          <a:solidFill>
            <a:schemeClr val="tx1">
              <a:lumMod val="75000"/>
              <a:lumOff val="25000"/>
              <a:alpha val="70000"/>
            </a:schemeClr>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cs typeface="+mn-ea"/>
              <a:sym typeface="+mn-lt"/>
            </a:endParaRPr>
          </a:p>
        </p:txBody>
      </p:sp>
      <p:sp>
        <p:nvSpPr>
          <p:cNvPr id="16" name="矩形: 圆角 15">
            <a:extLst>
              <a:ext uri="{FF2B5EF4-FFF2-40B4-BE49-F238E27FC236}">
                <a16:creationId xmlns:a16="http://schemas.microsoft.com/office/drawing/2014/main" id="{8CE6F2C6-B8D8-42BA-8856-3B918393AAD2}"/>
              </a:ext>
            </a:extLst>
          </p:cNvPr>
          <p:cNvSpPr/>
          <p:nvPr/>
        </p:nvSpPr>
        <p:spPr>
          <a:xfrm>
            <a:off x="4433590" y="1663713"/>
            <a:ext cx="3324820" cy="756580"/>
          </a:xfrm>
          <a:prstGeom prst="roundRect">
            <a:avLst>
              <a:gd name="adj" fmla="val 11532"/>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圆角 17">
            <a:extLst>
              <a:ext uri="{FF2B5EF4-FFF2-40B4-BE49-F238E27FC236}">
                <a16:creationId xmlns:a16="http://schemas.microsoft.com/office/drawing/2014/main" id="{7347C18D-6426-4B51-9332-D56B71DBAFB7}"/>
              </a:ext>
            </a:extLst>
          </p:cNvPr>
          <p:cNvSpPr/>
          <p:nvPr/>
        </p:nvSpPr>
        <p:spPr>
          <a:xfrm>
            <a:off x="8373526" y="1663713"/>
            <a:ext cx="3338236" cy="756580"/>
          </a:xfrm>
          <a:prstGeom prst="roundRect">
            <a:avLst>
              <a:gd name="adj" fmla="val 11532"/>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圆角 12">
            <a:extLst>
              <a:ext uri="{FF2B5EF4-FFF2-40B4-BE49-F238E27FC236}">
                <a16:creationId xmlns:a16="http://schemas.microsoft.com/office/drawing/2014/main" id="{30092205-0E30-4BF6-9734-7DE44C08C8AE}"/>
              </a:ext>
            </a:extLst>
          </p:cNvPr>
          <p:cNvSpPr/>
          <p:nvPr/>
        </p:nvSpPr>
        <p:spPr>
          <a:xfrm>
            <a:off x="480238" y="1663713"/>
            <a:ext cx="3338236" cy="756580"/>
          </a:xfrm>
          <a:prstGeom prst="roundRect">
            <a:avLst>
              <a:gd name="adj" fmla="val 11532"/>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框 1">
            <a:extLst>
              <a:ext uri="{FF2B5EF4-FFF2-40B4-BE49-F238E27FC236}">
                <a16:creationId xmlns:a16="http://schemas.microsoft.com/office/drawing/2014/main" id="{5E5A74D3-7F74-45DC-A578-4CAF7F7B97F1}"/>
              </a:ext>
            </a:extLst>
          </p:cNvPr>
          <p:cNvSpPr txBox="1"/>
          <p:nvPr/>
        </p:nvSpPr>
        <p:spPr>
          <a:xfrm>
            <a:off x="0" y="536741"/>
            <a:ext cx="12192000" cy="861774"/>
          </a:xfrm>
          <a:prstGeom prst="rect">
            <a:avLst/>
          </a:prstGeom>
          <a:noFill/>
        </p:spPr>
        <p:txBody>
          <a:bodyPr wrap="square" lIns="0" tIns="0" rIns="0" bIns="0" rtlCol="0">
            <a:spAutoFit/>
          </a:bodyPr>
          <a:lstStyle/>
          <a:p>
            <a:pPr algn="ctr"/>
            <a:r>
              <a:rPr kumimoji="1" lang="en-US" altLang="zh-CN" sz="2800" b="1" spc="100" dirty="0">
                <a:solidFill>
                  <a:schemeClr val="bg1"/>
                </a:solidFill>
                <a:cs typeface="+mn-ea"/>
                <a:sym typeface="+mn-lt"/>
              </a:rPr>
              <a:t>Phased Approach towards a World-class University</a:t>
            </a:r>
            <a:br>
              <a:rPr kumimoji="1" lang="en-US" altLang="zh-CN" sz="2800" b="1" spc="100" dirty="0">
                <a:solidFill>
                  <a:schemeClr val="bg1"/>
                </a:solidFill>
                <a:cs typeface="+mn-ea"/>
                <a:sym typeface="+mn-lt"/>
              </a:rPr>
            </a:br>
            <a:r>
              <a:rPr kumimoji="1" lang="zh-CN" altLang="en-US" sz="2800" b="1" spc="100" dirty="0">
                <a:solidFill>
                  <a:schemeClr val="bg1"/>
                </a:solidFill>
                <a:cs typeface="+mn-ea"/>
                <a:sym typeface="+mn-lt"/>
              </a:rPr>
              <a:t>分阶段建成综合性研究型世界级学府</a:t>
            </a:r>
          </a:p>
        </p:txBody>
      </p:sp>
      <p:sp>
        <p:nvSpPr>
          <p:cNvPr id="31" name="文本框 30">
            <a:extLst>
              <a:ext uri="{FF2B5EF4-FFF2-40B4-BE49-F238E27FC236}">
                <a16:creationId xmlns:a16="http://schemas.microsoft.com/office/drawing/2014/main" id="{143EEB30-2F1F-4D18-BC74-CCCB0D68FF36}"/>
              </a:ext>
            </a:extLst>
          </p:cNvPr>
          <p:cNvSpPr txBox="1"/>
          <p:nvPr/>
        </p:nvSpPr>
        <p:spPr>
          <a:xfrm>
            <a:off x="480238" y="2569162"/>
            <a:ext cx="3338236" cy="1969770"/>
          </a:xfrm>
          <a:prstGeom prst="rect">
            <a:avLst/>
          </a:prstGeom>
          <a:noFill/>
          <a:ln>
            <a:noFill/>
          </a:ln>
        </p:spPr>
        <p:txBody>
          <a:bodyPr wrap="square" lIns="0" tIns="0" rIns="0" bIns="0" rtlCol="0">
            <a:spAutoFit/>
          </a:bodyPr>
          <a:lstStyle>
            <a:defPPr>
              <a:defRPr lang="en-US"/>
            </a:defPPr>
            <a:lvl1pPr>
              <a:defRPr kumimoji="1" sz="1600" spc="100">
                <a:solidFill>
                  <a:schemeClr val="tx1">
                    <a:lumMod val="95000"/>
                    <a:lumOff val="5000"/>
                  </a:schemeClr>
                </a:solidFill>
                <a:cs typeface="+mn-ea"/>
              </a:defRPr>
            </a:lvl1pPr>
          </a:lstStyle>
          <a:p>
            <a:r>
              <a:rPr lang="en-US" altLang="zh-CN" dirty="0">
                <a:solidFill>
                  <a:schemeClr val="bg1"/>
                </a:solidFill>
                <a:sym typeface="+mn-lt"/>
              </a:rPr>
              <a:t>To offer a number of master degree programs, a non-degree undergraduate semester program, and research centers. On-campus students up to 700. </a:t>
            </a:r>
          </a:p>
          <a:p>
            <a:pPr algn="just"/>
            <a:r>
              <a:rPr lang="zh-CN" altLang="en-US" dirty="0">
                <a:solidFill>
                  <a:schemeClr val="bg1"/>
                </a:solidFill>
                <a:sym typeface="+mn-lt"/>
              </a:rPr>
              <a:t>逐步开设若干硕士研究生学位教育项目，以及非学历学位的本科学期项目，在校生人数不超过</a:t>
            </a:r>
            <a:r>
              <a:rPr lang="en-US" altLang="zh-CN" dirty="0">
                <a:solidFill>
                  <a:schemeClr val="bg1"/>
                </a:solidFill>
                <a:sym typeface="+mn-lt"/>
              </a:rPr>
              <a:t>700</a:t>
            </a:r>
            <a:r>
              <a:rPr lang="zh-CN" altLang="en-US" dirty="0">
                <a:solidFill>
                  <a:schemeClr val="bg1"/>
                </a:solidFill>
                <a:sym typeface="+mn-lt"/>
              </a:rPr>
              <a:t>人</a:t>
            </a:r>
          </a:p>
        </p:txBody>
      </p:sp>
      <p:sp>
        <p:nvSpPr>
          <p:cNvPr id="49" name="Content Placeholder 2">
            <a:extLst>
              <a:ext uri="{FF2B5EF4-FFF2-40B4-BE49-F238E27FC236}">
                <a16:creationId xmlns:a16="http://schemas.microsoft.com/office/drawing/2014/main" id="{44ED6791-FF22-4D85-BF2D-3BB45519CCC0}"/>
              </a:ext>
            </a:extLst>
          </p:cNvPr>
          <p:cNvSpPr txBox="1">
            <a:spLocks/>
          </p:cNvSpPr>
          <p:nvPr/>
        </p:nvSpPr>
        <p:spPr>
          <a:xfrm>
            <a:off x="8373526" y="2569162"/>
            <a:ext cx="3338236" cy="3200876"/>
          </a:xfrm>
          <a:prstGeom prst="rect">
            <a:avLst/>
          </a:prstGeom>
          <a:noFill/>
          <a:ln>
            <a:noFill/>
          </a:ln>
        </p:spPr>
        <p:txBody>
          <a:bodyPr wrap="square" lIns="0" tIns="0" rIns="0" bIns="0" rtlCol="0">
            <a:spAutoFit/>
          </a:bodyPr>
          <a:lstStyle>
            <a:defPPr>
              <a:defRPr lang="en-US"/>
            </a:defPPr>
            <a:lvl1pPr>
              <a:defRPr kumimoji="1" sz="1600" spc="100">
                <a:solidFill>
                  <a:schemeClr val="tx1">
                    <a:lumMod val="95000"/>
                    <a:lumOff val="5000"/>
                  </a:schemeClr>
                </a:solidFill>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chemeClr val="bg1"/>
                </a:solidFill>
                <a:sym typeface="+mn-lt"/>
              </a:rPr>
              <a:t>To establish a complete education and research system with undergraduate, master and doctoral degree programs; to basically realize the strategic goal of building a world-class university. On-campus students up to 3,500. </a:t>
            </a:r>
          </a:p>
          <a:p>
            <a:pPr algn="just"/>
            <a:r>
              <a:rPr lang="zh-CN" altLang="en-US" dirty="0">
                <a:solidFill>
                  <a:schemeClr val="bg1"/>
                </a:solidFill>
                <a:sym typeface="+mn-lt"/>
              </a:rPr>
              <a:t>构建起完整的本科、硕士、博士学科专业教育体系和科学研究平台体系，基本实现建立一所具有世界级教育和研究水平的综合性大学的战略目标，在校生人数不超过</a:t>
            </a:r>
            <a:r>
              <a:rPr lang="en-US" altLang="zh-CN" dirty="0">
                <a:solidFill>
                  <a:schemeClr val="bg1"/>
                </a:solidFill>
                <a:sym typeface="+mn-lt"/>
              </a:rPr>
              <a:t>3500</a:t>
            </a:r>
            <a:r>
              <a:rPr lang="zh-CN" altLang="en-US" dirty="0">
                <a:solidFill>
                  <a:schemeClr val="bg1"/>
                </a:solidFill>
                <a:sym typeface="+mn-lt"/>
              </a:rPr>
              <a:t>人</a:t>
            </a:r>
          </a:p>
        </p:txBody>
      </p:sp>
      <p:sp>
        <p:nvSpPr>
          <p:cNvPr id="50" name="文本框 49">
            <a:extLst>
              <a:ext uri="{FF2B5EF4-FFF2-40B4-BE49-F238E27FC236}">
                <a16:creationId xmlns:a16="http://schemas.microsoft.com/office/drawing/2014/main" id="{5CCED692-CE78-4009-B832-2700EA49DB5F}"/>
              </a:ext>
            </a:extLst>
          </p:cNvPr>
          <p:cNvSpPr txBox="1"/>
          <p:nvPr/>
        </p:nvSpPr>
        <p:spPr>
          <a:xfrm>
            <a:off x="4426882" y="2569162"/>
            <a:ext cx="3338236" cy="3939540"/>
          </a:xfrm>
          <a:prstGeom prst="rect">
            <a:avLst/>
          </a:prstGeom>
          <a:noFill/>
          <a:ln>
            <a:noFill/>
          </a:ln>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sz="1600" dirty="0">
                <a:solidFill>
                  <a:schemeClr val="bg1"/>
                </a:solidFill>
                <a:latin typeface="+mn-lt"/>
                <a:ea typeface="+mn-ea"/>
                <a:cs typeface="+mn-ea"/>
                <a:sym typeface="+mn-lt"/>
              </a:rPr>
              <a:t>To offer more graduate and professional degree programs (including PhD programs if conditions are met) and research centers; to gradually offer undergraduate degree programs in arts &amp; humanities, social sciences and natural &amp; applied sciences. On-campus students up to 2,000. </a:t>
            </a:r>
          </a:p>
          <a:p>
            <a:pPr algn="just"/>
            <a:r>
              <a:rPr lang="zh-CN" altLang="en-US" sz="1600" dirty="0">
                <a:solidFill>
                  <a:schemeClr val="bg1"/>
                </a:solidFill>
                <a:latin typeface="+mn-lt"/>
                <a:ea typeface="+mn-ea"/>
                <a:cs typeface="+mn-ea"/>
                <a:sym typeface="+mn-lt"/>
              </a:rPr>
              <a:t>开设更多研究生学位项目和专业学位项目（条件允许时包括博士学位项目）及研究中心，逐步开设人文、社会和自然科学以及艺术领域的本科学位教育项目，在校生人数不超过</a:t>
            </a:r>
            <a:r>
              <a:rPr lang="en-US" altLang="zh-CN" sz="1600" dirty="0">
                <a:solidFill>
                  <a:schemeClr val="bg1"/>
                </a:solidFill>
                <a:latin typeface="+mn-lt"/>
                <a:ea typeface="+mn-ea"/>
                <a:cs typeface="+mn-ea"/>
                <a:sym typeface="+mn-lt"/>
              </a:rPr>
              <a:t>2000</a:t>
            </a:r>
            <a:r>
              <a:rPr lang="zh-CN" altLang="en-US" sz="1600" dirty="0">
                <a:solidFill>
                  <a:schemeClr val="bg1"/>
                </a:solidFill>
                <a:latin typeface="+mn-lt"/>
                <a:ea typeface="+mn-ea"/>
                <a:cs typeface="+mn-ea"/>
                <a:sym typeface="+mn-lt"/>
              </a:rPr>
              <a:t>人</a:t>
            </a:r>
          </a:p>
        </p:txBody>
      </p:sp>
      <p:sp>
        <p:nvSpPr>
          <p:cNvPr id="17" name="文本框 16">
            <a:extLst>
              <a:ext uri="{FF2B5EF4-FFF2-40B4-BE49-F238E27FC236}">
                <a16:creationId xmlns:a16="http://schemas.microsoft.com/office/drawing/2014/main" id="{131FC6AF-BFC6-4F43-9C13-F7705BFD6052}"/>
              </a:ext>
            </a:extLst>
          </p:cNvPr>
          <p:cNvSpPr txBox="1"/>
          <p:nvPr/>
        </p:nvSpPr>
        <p:spPr>
          <a:xfrm>
            <a:off x="753146" y="1795782"/>
            <a:ext cx="2792420" cy="492443"/>
          </a:xfrm>
          <a:prstGeom prst="rect">
            <a:avLst/>
          </a:prstGeom>
          <a:noFill/>
          <a:ln>
            <a:noFill/>
          </a:ln>
        </p:spPr>
        <p:txBody>
          <a:bodyPr wrap="square" lIns="0" tIns="0" rIns="0" bIns="0" rtlCol="0">
            <a:spAutoFit/>
          </a:bodyPr>
          <a:lstStyle>
            <a:defPPr>
              <a:defRPr lang="en-US"/>
            </a:defPPr>
            <a:lvl1pPr>
              <a:defRPr kumimoji="1" sz="1600" spc="100">
                <a:solidFill>
                  <a:schemeClr val="tx1">
                    <a:lumMod val="95000"/>
                    <a:lumOff val="5000"/>
                  </a:schemeClr>
                </a:solidFill>
                <a:cs typeface="+mn-ea"/>
              </a:defRPr>
            </a:lvl1pPr>
          </a:lstStyle>
          <a:p>
            <a:pPr algn="ctr"/>
            <a:r>
              <a:rPr lang="en-US" altLang="zh-CN" b="1" dirty="0">
                <a:solidFill>
                  <a:srgbClr val="003399"/>
                </a:solidFill>
                <a:sym typeface="+mn-lt"/>
              </a:rPr>
              <a:t>Phase 1 </a:t>
            </a:r>
            <a:r>
              <a:rPr lang="zh-CN" altLang="en-US" b="1" dirty="0">
                <a:solidFill>
                  <a:srgbClr val="003399"/>
                </a:solidFill>
                <a:sym typeface="+mn-lt"/>
              </a:rPr>
              <a:t>第一期阶段</a:t>
            </a:r>
            <a:endParaRPr lang="en-US" altLang="zh-CN" b="1" dirty="0">
              <a:solidFill>
                <a:srgbClr val="003399"/>
              </a:solidFill>
              <a:sym typeface="+mn-lt"/>
            </a:endParaRPr>
          </a:p>
          <a:p>
            <a:pPr algn="ctr"/>
            <a:r>
              <a:rPr lang="en-US" altLang="zh-CN" b="1" dirty="0">
                <a:solidFill>
                  <a:srgbClr val="003399"/>
                </a:solidFill>
                <a:sym typeface="+mn-lt"/>
              </a:rPr>
              <a:t>(2013-2018)</a:t>
            </a:r>
          </a:p>
        </p:txBody>
      </p:sp>
      <p:sp>
        <p:nvSpPr>
          <p:cNvPr id="19" name="文本框 18">
            <a:extLst>
              <a:ext uri="{FF2B5EF4-FFF2-40B4-BE49-F238E27FC236}">
                <a16:creationId xmlns:a16="http://schemas.microsoft.com/office/drawing/2014/main" id="{ECA9510B-BD48-48D4-B5E3-98E3C75AD403}"/>
              </a:ext>
            </a:extLst>
          </p:cNvPr>
          <p:cNvSpPr txBox="1"/>
          <p:nvPr/>
        </p:nvSpPr>
        <p:spPr>
          <a:xfrm>
            <a:off x="4779987" y="1795782"/>
            <a:ext cx="2632027" cy="492443"/>
          </a:xfrm>
          <a:prstGeom prst="rect">
            <a:avLst/>
          </a:prstGeom>
          <a:noFill/>
          <a:ln>
            <a:noFill/>
          </a:ln>
        </p:spPr>
        <p:txBody>
          <a:bodyPr wrap="square" lIns="0" tIns="0" rIns="0" bIns="0" rtlCol="0">
            <a:spAutoFit/>
          </a:bodyPr>
          <a:lstStyle>
            <a:defPPr>
              <a:defRPr lang="en-US"/>
            </a:defPPr>
            <a:lvl1pPr>
              <a:defRPr kumimoji="1" sz="1600" spc="100">
                <a:solidFill>
                  <a:schemeClr val="tx1">
                    <a:lumMod val="95000"/>
                    <a:lumOff val="5000"/>
                  </a:schemeClr>
                </a:solidFill>
                <a:cs typeface="+mn-ea"/>
              </a:defRPr>
            </a:lvl1pPr>
          </a:lstStyle>
          <a:p>
            <a:pPr algn="ctr"/>
            <a:r>
              <a:rPr lang="en-US" altLang="zh-CN" b="1" dirty="0">
                <a:solidFill>
                  <a:srgbClr val="003399"/>
                </a:solidFill>
                <a:sym typeface="+mn-lt"/>
              </a:rPr>
              <a:t>Phase 2 </a:t>
            </a:r>
            <a:r>
              <a:rPr lang="zh-CN" altLang="en-US" b="1" dirty="0">
                <a:solidFill>
                  <a:srgbClr val="003399"/>
                </a:solidFill>
                <a:sym typeface="+mn-lt"/>
              </a:rPr>
              <a:t>第二期阶段</a:t>
            </a:r>
            <a:endParaRPr lang="en-US" altLang="zh-CN" b="1" dirty="0">
              <a:solidFill>
                <a:srgbClr val="003399"/>
              </a:solidFill>
              <a:sym typeface="+mn-lt"/>
            </a:endParaRPr>
          </a:p>
          <a:p>
            <a:pPr algn="ctr"/>
            <a:r>
              <a:rPr lang="en-US" altLang="zh-CN" b="1" dirty="0">
                <a:solidFill>
                  <a:srgbClr val="003399"/>
                </a:solidFill>
                <a:sym typeface="+mn-lt"/>
              </a:rPr>
              <a:t>(2018-2022)</a:t>
            </a:r>
          </a:p>
        </p:txBody>
      </p:sp>
      <p:sp>
        <p:nvSpPr>
          <p:cNvPr id="23" name="文本框 22">
            <a:extLst>
              <a:ext uri="{FF2B5EF4-FFF2-40B4-BE49-F238E27FC236}">
                <a16:creationId xmlns:a16="http://schemas.microsoft.com/office/drawing/2014/main" id="{33D291CA-F4B4-4E67-BB50-E37D8C387D83}"/>
              </a:ext>
            </a:extLst>
          </p:cNvPr>
          <p:cNvSpPr txBox="1"/>
          <p:nvPr/>
        </p:nvSpPr>
        <p:spPr>
          <a:xfrm>
            <a:off x="1244717" y="5556519"/>
            <a:ext cx="2891843" cy="492443"/>
          </a:xfrm>
          <a:prstGeom prst="rect">
            <a:avLst/>
          </a:prstGeom>
          <a:noFill/>
          <a:ln>
            <a:noFill/>
          </a:ln>
        </p:spPr>
        <p:txBody>
          <a:bodyPr wrap="square" lIns="0" tIns="0" rIns="0" bIns="0" rtlCol="0">
            <a:spAutoFit/>
          </a:bodyPr>
          <a:lstStyle>
            <a:defPPr>
              <a:defRPr lang="en-US"/>
            </a:defPPr>
            <a:lvl1pPr>
              <a:defRPr kumimoji="1" sz="1600" spc="100">
                <a:solidFill>
                  <a:schemeClr val="tx1">
                    <a:lumMod val="95000"/>
                    <a:lumOff val="5000"/>
                  </a:schemeClr>
                </a:solidFill>
                <a:cs typeface="+mn-ea"/>
              </a:defRPr>
            </a:lvl1pPr>
          </a:lstStyle>
          <a:p>
            <a:pPr algn="r"/>
            <a:r>
              <a:rPr lang="en-US" altLang="zh-CN" b="1" dirty="0">
                <a:solidFill>
                  <a:srgbClr val="FFC000"/>
                </a:solidFill>
                <a:sym typeface="+mn-lt"/>
              </a:rPr>
              <a:t>You are here for Phase 2</a:t>
            </a:r>
          </a:p>
          <a:p>
            <a:pPr algn="r"/>
            <a:r>
              <a:rPr lang="en-US" altLang="zh-CN" b="1" dirty="0">
                <a:solidFill>
                  <a:srgbClr val="FFC000"/>
                </a:solidFill>
                <a:sym typeface="+mn-lt"/>
              </a:rPr>
              <a:t>(</a:t>
            </a:r>
            <a:r>
              <a:rPr lang="zh-CN" altLang="en-US" b="1" dirty="0">
                <a:solidFill>
                  <a:srgbClr val="FFC000"/>
                </a:solidFill>
                <a:sym typeface="+mn-lt"/>
              </a:rPr>
              <a:t>当前所在阶段</a:t>
            </a:r>
            <a:r>
              <a:rPr lang="en-US" altLang="zh-CN" b="1" dirty="0">
                <a:solidFill>
                  <a:srgbClr val="FFC000"/>
                </a:solidFill>
                <a:sym typeface="+mn-lt"/>
              </a:rPr>
              <a:t>)</a:t>
            </a:r>
            <a:endParaRPr lang="zh-CN" altLang="en-US" b="1" dirty="0">
              <a:solidFill>
                <a:srgbClr val="FFC000"/>
              </a:solidFill>
              <a:sym typeface="+mn-lt"/>
            </a:endParaRPr>
          </a:p>
        </p:txBody>
      </p:sp>
      <p:sp>
        <p:nvSpPr>
          <p:cNvPr id="21" name="文本框 20">
            <a:extLst>
              <a:ext uri="{FF2B5EF4-FFF2-40B4-BE49-F238E27FC236}">
                <a16:creationId xmlns:a16="http://schemas.microsoft.com/office/drawing/2014/main" id="{507FAA62-1E57-41B0-A6AC-8D6DF0A4B52A}"/>
              </a:ext>
            </a:extLst>
          </p:cNvPr>
          <p:cNvSpPr txBox="1"/>
          <p:nvPr/>
        </p:nvSpPr>
        <p:spPr>
          <a:xfrm>
            <a:off x="8873661" y="1795782"/>
            <a:ext cx="2337966" cy="492443"/>
          </a:xfrm>
          <a:prstGeom prst="rect">
            <a:avLst/>
          </a:prstGeom>
          <a:noFill/>
          <a:ln>
            <a:noFill/>
          </a:ln>
        </p:spPr>
        <p:txBody>
          <a:bodyPr wrap="square" lIns="0" tIns="0" rIns="0" bIns="0" rtlCol="0">
            <a:spAutoFit/>
          </a:bodyPr>
          <a:lstStyle>
            <a:defPPr>
              <a:defRPr lang="en-US"/>
            </a:defPPr>
            <a:lvl1pPr>
              <a:defRPr kumimoji="1" sz="1600" spc="100">
                <a:solidFill>
                  <a:schemeClr val="tx1">
                    <a:lumMod val="95000"/>
                    <a:lumOff val="5000"/>
                  </a:schemeClr>
                </a:solidFill>
                <a:cs typeface="+mn-ea"/>
              </a:defRPr>
            </a:lvl1pPr>
          </a:lstStyle>
          <a:p>
            <a:pPr algn="ctr"/>
            <a:r>
              <a:rPr lang="en-US" altLang="zh-CN" b="1" dirty="0">
                <a:solidFill>
                  <a:srgbClr val="003399"/>
                </a:solidFill>
                <a:sym typeface="+mn-lt"/>
              </a:rPr>
              <a:t>Phase 3 </a:t>
            </a:r>
            <a:r>
              <a:rPr lang="zh-CN" altLang="en-US" b="1" dirty="0">
                <a:solidFill>
                  <a:srgbClr val="003399"/>
                </a:solidFill>
                <a:sym typeface="+mn-lt"/>
              </a:rPr>
              <a:t>第三期阶段 </a:t>
            </a:r>
            <a:endParaRPr lang="en-US" altLang="zh-CN" b="1" dirty="0">
              <a:solidFill>
                <a:srgbClr val="003399"/>
              </a:solidFill>
              <a:sym typeface="+mn-lt"/>
            </a:endParaRPr>
          </a:p>
          <a:p>
            <a:pPr algn="ctr"/>
            <a:r>
              <a:rPr lang="en-US" altLang="zh-CN" b="1" dirty="0">
                <a:solidFill>
                  <a:srgbClr val="003399"/>
                </a:solidFill>
                <a:sym typeface="+mn-lt"/>
              </a:rPr>
              <a:t>(2022-2026)</a:t>
            </a:r>
          </a:p>
        </p:txBody>
      </p:sp>
      <p:sp>
        <p:nvSpPr>
          <p:cNvPr id="3" name="矩形: 圆角 2">
            <a:extLst>
              <a:ext uri="{FF2B5EF4-FFF2-40B4-BE49-F238E27FC236}">
                <a16:creationId xmlns:a16="http://schemas.microsoft.com/office/drawing/2014/main" id="{F4AC2C86-4DB1-4F56-9918-E4DE3229E2F3}"/>
              </a:ext>
            </a:extLst>
          </p:cNvPr>
          <p:cNvSpPr/>
          <p:nvPr/>
        </p:nvSpPr>
        <p:spPr>
          <a:xfrm>
            <a:off x="4281714" y="1587197"/>
            <a:ext cx="3591677" cy="4965047"/>
          </a:xfrm>
          <a:prstGeom prst="roundRect">
            <a:avLst>
              <a:gd name="adj" fmla="val 333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形 10">
            <a:extLst>
              <a:ext uri="{FF2B5EF4-FFF2-40B4-BE49-F238E27FC236}">
                <a16:creationId xmlns:a16="http://schemas.microsoft.com/office/drawing/2014/main" id="{94947AAD-89BB-4DF4-9BA5-F8F4A5F256E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0154" y="4917443"/>
            <a:ext cx="680399" cy="680399"/>
          </a:xfrm>
          <a:prstGeom prst="rect">
            <a:avLst/>
          </a:prstGeom>
        </p:spPr>
      </p:pic>
      <p:pic>
        <p:nvPicPr>
          <p:cNvPr id="35" name="图片 34">
            <a:extLst>
              <a:ext uri="{FF2B5EF4-FFF2-40B4-BE49-F238E27FC236}">
                <a16:creationId xmlns:a16="http://schemas.microsoft.com/office/drawing/2014/main" id="{2B4D156E-28A4-4A67-878F-5AE6CD5E06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27997" y="6063430"/>
            <a:ext cx="1524000" cy="4873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83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6" name="图片 815">
            <a:extLst>
              <a:ext uri="{FF2B5EF4-FFF2-40B4-BE49-F238E27FC236}">
                <a16:creationId xmlns:a16="http://schemas.microsoft.com/office/drawing/2014/main" id="{49624B0D-D19E-44BF-8CF7-F5498D1124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0" y="0"/>
            <a:ext cx="12192000" cy="6858000"/>
          </a:xfrm>
          <a:prstGeom prst="rect">
            <a:avLst/>
          </a:prstGeom>
        </p:spPr>
      </p:pic>
      <p:sp>
        <p:nvSpPr>
          <p:cNvPr id="2" name="文本框 1">
            <a:extLst>
              <a:ext uri="{FF2B5EF4-FFF2-40B4-BE49-F238E27FC236}">
                <a16:creationId xmlns:a16="http://schemas.microsoft.com/office/drawing/2014/main" id="{CB322B95-AC9F-47DF-A800-755A5D53670E}"/>
              </a:ext>
            </a:extLst>
          </p:cNvPr>
          <p:cNvSpPr txBox="1"/>
          <p:nvPr/>
        </p:nvSpPr>
        <p:spPr>
          <a:xfrm>
            <a:off x="0" y="536741"/>
            <a:ext cx="12192000" cy="861774"/>
          </a:xfrm>
          <a:prstGeom prst="rect">
            <a:avLst/>
          </a:prstGeom>
          <a:noFill/>
        </p:spPr>
        <p:txBody>
          <a:bodyPr wrap="square" lIns="0" tIns="0" rIns="0" bIns="0" rtlCol="0">
            <a:spAutoFit/>
          </a:bodyPr>
          <a:lstStyle/>
          <a:p>
            <a:pPr algn="ctr"/>
            <a:r>
              <a:rPr kumimoji="1" lang="en-US" altLang="zh-CN" sz="2800" b="1" spc="100" dirty="0">
                <a:solidFill>
                  <a:schemeClr val="bg1"/>
                </a:solidFill>
                <a:cs typeface="+mn-ea"/>
                <a:sym typeface="+mn-lt"/>
              </a:rPr>
              <a:t>21</a:t>
            </a:r>
            <a:r>
              <a:rPr kumimoji="1" lang="en-US" altLang="zh-CN" sz="2800" b="1" spc="100" baseline="30000" dirty="0">
                <a:solidFill>
                  <a:schemeClr val="bg1"/>
                </a:solidFill>
                <a:cs typeface="+mn-ea"/>
                <a:sym typeface="+mn-lt"/>
              </a:rPr>
              <a:t>st </a:t>
            </a:r>
            <a:r>
              <a:rPr kumimoji="1" lang="en-US" altLang="zh-CN" sz="2800" b="1" spc="100" dirty="0">
                <a:solidFill>
                  <a:schemeClr val="bg1"/>
                </a:solidFill>
                <a:cs typeface="+mn-ea"/>
                <a:sym typeface="+mn-lt"/>
              </a:rPr>
              <a:t>Century Higher Education</a:t>
            </a:r>
            <a:br>
              <a:rPr kumimoji="1" lang="en-US" altLang="zh-CN" sz="2800" b="1" spc="100" dirty="0">
                <a:solidFill>
                  <a:schemeClr val="bg1"/>
                </a:solidFill>
                <a:cs typeface="+mn-ea"/>
                <a:sym typeface="+mn-lt"/>
              </a:rPr>
            </a:br>
            <a:r>
              <a:rPr kumimoji="1" lang="en-US" altLang="zh-CN" sz="2800" b="1" spc="100" dirty="0">
                <a:solidFill>
                  <a:schemeClr val="bg1"/>
                </a:solidFill>
                <a:cs typeface="+mn-ea"/>
                <a:sym typeface="+mn-lt"/>
              </a:rPr>
              <a:t>21</a:t>
            </a:r>
            <a:r>
              <a:rPr kumimoji="1" lang="zh-CN" altLang="en-US" sz="2800" b="1" spc="100" dirty="0">
                <a:solidFill>
                  <a:schemeClr val="bg1"/>
                </a:solidFill>
                <a:cs typeface="+mn-ea"/>
                <a:sym typeface="+mn-lt"/>
              </a:rPr>
              <a:t>世纪高等教育</a:t>
            </a:r>
          </a:p>
        </p:txBody>
      </p:sp>
      <p:sp>
        <p:nvSpPr>
          <p:cNvPr id="811" name="矩形: 圆角 810">
            <a:extLst>
              <a:ext uri="{FF2B5EF4-FFF2-40B4-BE49-F238E27FC236}">
                <a16:creationId xmlns:a16="http://schemas.microsoft.com/office/drawing/2014/main" id="{34C00C65-CB68-4866-906D-46F9F0817029}"/>
              </a:ext>
            </a:extLst>
          </p:cNvPr>
          <p:cNvSpPr/>
          <p:nvPr/>
        </p:nvSpPr>
        <p:spPr>
          <a:xfrm>
            <a:off x="350137" y="1654632"/>
            <a:ext cx="3017179" cy="4238171"/>
          </a:xfrm>
          <a:prstGeom prst="roundRect">
            <a:avLst>
              <a:gd name="adj" fmla="val 333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4" name="Content Placeholder 2">
            <a:extLst>
              <a:ext uri="{FF2B5EF4-FFF2-40B4-BE49-F238E27FC236}">
                <a16:creationId xmlns:a16="http://schemas.microsoft.com/office/drawing/2014/main" id="{B942B4CE-839F-4DF8-88C4-93C4DDD0D8F4}"/>
              </a:ext>
            </a:extLst>
          </p:cNvPr>
          <p:cNvSpPr txBox="1">
            <a:spLocks/>
          </p:cNvSpPr>
          <p:nvPr/>
        </p:nvSpPr>
        <p:spPr>
          <a:xfrm>
            <a:off x="478467" y="3564942"/>
            <a:ext cx="2859821" cy="2215991"/>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600" dirty="0">
                <a:latin typeface="+mn-lt"/>
                <a:ea typeface="+mn-ea"/>
                <a:cs typeface="+mn-ea"/>
                <a:sym typeface="+mn-lt"/>
              </a:rPr>
              <a:t>Complex problems such as those in health, environment, political and religious conflicts, global economy, and energy challenges…</a:t>
            </a:r>
          </a:p>
          <a:p>
            <a:r>
              <a:rPr lang="zh-CN" altLang="en-US" sz="1600" dirty="0">
                <a:latin typeface="+mn-lt"/>
                <a:ea typeface="+mn-ea"/>
                <a:cs typeface="+mn-ea"/>
                <a:sym typeface="+mn-lt"/>
              </a:rPr>
              <a:t>存在健康、环境、社会政治冲突、全球经济、能源等领域的各种复杂问题和挑战</a:t>
            </a:r>
          </a:p>
        </p:txBody>
      </p:sp>
      <p:sp>
        <p:nvSpPr>
          <p:cNvPr id="809" name="文本框 808">
            <a:extLst>
              <a:ext uri="{FF2B5EF4-FFF2-40B4-BE49-F238E27FC236}">
                <a16:creationId xmlns:a16="http://schemas.microsoft.com/office/drawing/2014/main" id="{C165FFDE-DA09-48F6-9B31-46AADCD56D69}"/>
              </a:ext>
            </a:extLst>
          </p:cNvPr>
          <p:cNvSpPr txBox="1"/>
          <p:nvPr/>
        </p:nvSpPr>
        <p:spPr>
          <a:xfrm>
            <a:off x="502927" y="2393714"/>
            <a:ext cx="3082480" cy="492443"/>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latin typeface="+mn-lt"/>
                <a:ea typeface="+mn-ea"/>
                <a:cs typeface="+mn-ea"/>
                <a:sym typeface="+mn-lt"/>
              </a:rPr>
              <a:t>Globalization</a:t>
            </a:r>
          </a:p>
          <a:p>
            <a:r>
              <a:rPr lang="zh-CN" altLang="en-US" dirty="0">
                <a:latin typeface="+mn-lt"/>
                <a:ea typeface="+mn-ea"/>
                <a:cs typeface="+mn-ea"/>
                <a:sym typeface="+mn-lt"/>
              </a:rPr>
              <a:t>全球化</a:t>
            </a:r>
            <a:endParaRPr lang="en-US" altLang="zh-CN" dirty="0">
              <a:latin typeface="+mn-lt"/>
              <a:ea typeface="+mn-ea"/>
              <a:cs typeface="+mn-ea"/>
              <a:sym typeface="+mn-lt"/>
            </a:endParaRPr>
          </a:p>
        </p:txBody>
      </p:sp>
      <p:sp>
        <p:nvSpPr>
          <p:cNvPr id="814" name="矩形: 圆角 813">
            <a:extLst>
              <a:ext uri="{FF2B5EF4-FFF2-40B4-BE49-F238E27FC236}">
                <a16:creationId xmlns:a16="http://schemas.microsoft.com/office/drawing/2014/main" id="{B2B81C47-6039-4A98-8EBD-2AA0B9606296}"/>
              </a:ext>
            </a:extLst>
          </p:cNvPr>
          <p:cNvSpPr/>
          <p:nvPr/>
        </p:nvSpPr>
        <p:spPr>
          <a:xfrm>
            <a:off x="3661893" y="1654632"/>
            <a:ext cx="4868214" cy="4238171"/>
          </a:xfrm>
          <a:prstGeom prst="roundRect">
            <a:avLst>
              <a:gd name="adj" fmla="val 3334"/>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17" name="图片 816">
            <a:extLst>
              <a:ext uri="{FF2B5EF4-FFF2-40B4-BE49-F238E27FC236}">
                <a16:creationId xmlns:a16="http://schemas.microsoft.com/office/drawing/2014/main" id="{0FE842BE-3824-47ED-A333-648378466C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7997" y="6063430"/>
            <a:ext cx="1524000" cy="487387"/>
          </a:xfrm>
          <a:prstGeom prst="rect">
            <a:avLst/>
          </a:prstGeom>
          <a:effectLst>
            <a:outerShdw blurRad="50800" dist="38100" dir="2700000" algn="tl" rotWithShape="0">
              <a:prstClr val="black">
                <a:alpha val="40000"/>
              </a:prstClr>
            </a:outerShdw>
          </a:effectLst>
        </p:spPr>
      </p:pic>
      <p:pic>
        <p:nvPicPr>
          <p:cNvPr id="821" name="图形 820">
            <a:extLst>
              <a:ext uri="{FF2B5EF4-FFF2-40B4-BE49-F238E27FC236}">
                <a16:creationId xmlns:a16="http://schemas.microsoft.com/office/drawing/2014/main" id="{4BD81F01-3F53-44B9-A51D-23C9A734BEF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40284" y="1780850"/>
            <a:ext cx="523381" cy="523381"/>
          </a:xfrm>
          <a:prstGeom prst="rect">
            <a:avLst/>
          </a:prstGeom>
        </p:spPr>
      </p:pic>
      <p:pic>
        <p:nvPicPr>
          <p:cNvPr id="823" name="图形 822">
            <a:extLst>
              <a:ext uri="{FF2B5EF4-FFF2-40B4-BE49-F238E27FC236}">
                <a16:creationId xmlns:a16="http://schemas.microsoft.com/office/drawing/2014/main" id="{37A1EA5D-4DEB-408F-B19A-82DE8B76ABE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73066" y="2418026"/>
            <a:ext cx="457817" cy="457817"/>
          </a:xfrm>
          <a:prstGeom prst="rect">
            <a:avLst/>
          </a:prstGeom>
        </p:spPr>
      </p:pic>
      <p:pic>
        <p:nvPicPr>
          <p:cNvPr id="825" name="图形 824">
            <a:extLst>
              <a:ext uri="{FF2B5EF4-FFF2-40B4-BE49-F238E27FC236}">
                <a16:creationId xmlns:a16="http://schemas.microsoft.com/office/drawing/2014/main" id="{020B0C6B-2A60-4768-BCBF-AD183261163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68456" y="2975124"/>
            <a:ext cx="467036" cy="467036"/>
          </a:xfrm>
          <a:prstGeom prst="rect">
            <a:avLst/>
          </a:prstGeom>
        </p:spPr>
      </p:pic>
      <p:pic>
        <p:nvPicPr>
          <p:cNvPr id="829" name="图形 828">
            <a:extLst>
              <a:ext uri="{FF2B5EF4-FFF2-40B4-BE49-F238E27FC236}">
                <a16:creationId xmlns:a16="http://schemas.microsoft.com/office/drawing/2014/main" id="{7EBC0D1D-F30F-4A11-A5DC-2671A726F1D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94004" y="4633254"/>
            <a:ext cx="615940" cy="615940"/>
          </a:xfrm>
          <a:prstGeom prst="rect">
            <a:avLst/>
          </a:prstGeom>
        </p:spPr>
      </p:pic>
      <p:pic>
        <p:nvPicPr>
          <p:cNvPr id="831" name="图形 830">
            <a:extLst>
              <a:ext uri="{FF2B5EF4-FFF2-40B4-BE49-F238E27FC236}">
                <a16:creationId xmlns:a16="http://schemas.microsoft.com/office/drawing/2014/main" id="{D2665998-1DB4-4F6F-8EF7-5E7D7A4DB15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752740" y="5265839"/>
            <a:ext cx="498467" cy="498467"/>
          </a:xfrm>
          <a:prstGeom prst="rect">
            <a:avLst/>
          </a:prstGeom>
        </p:spPr>
      </p:pic>
      <p:pic>
        <p:nvPicPr>
          <p:cNvPr id="833" name="图形 832">
            <a:extLst>
              <a:ext uri="{FF2B5EF4-FFF2-40B4-BE49-F238E27FC236}">
                <a16:creationId xmlns:a16="http://schemas.microsoft.com/office/drawing/2014/main" id="{5AE38900-348C-4B7D-8C1A-73DD79BEC89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741798" y="3512413"/>
            <a:ext cx="520353" cy="520353"/>
          </a:xfrm>
          <a:prstGeom prst="rect">
            <a:avLst/>
          </a:prstGeom>
        </p:spPr>
      </p:pic>
      <p:pic>
        <p:nvPicPr>
          <p:cNvPr id="835" name="图形 834">
            <a:extLst>
              <a:ext uri="{FF2B5EF4-FFF2-40B4-BE49-F238E27FC236}">
                <a16:creationId xmlns:a16="http://schemas.microsoft.com/office/drawing/2014/main" id="{B7887D4E-87B0-49BE-A8F4-A034F5C5E6B2}"/>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741798" y="4117533"/>
            <a:ext cx="520353" cy="520353"/>
          </a:xfrm>
          <a:prstGeom prst="rect">
            <a:avLst/>
          </a:prstGeom>
        </p:spPr>
      </p:pic>
      <p:pic>
        <p:nvPicPr>
          <p:cNvPr id="837" name="图形 836">
            <a:extLst>
              <a:ext uri="{FF2B5EF4-FFF2-40B4-BE49-F238E27FC236}">
                <a16:creationId xmlns:a16="http://schemas.microsoft.com/office/drawing/2014/main" id="{707BED06-7B17-4CB1-B7EF-981C2C950275}"/>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8467" y="1832407"/>
            <a:ext cx="505766" cy="503250"/>
          </a:xfrm>
          <a:prstGeom prst="rect">
            <a:avLst/>
          </a:prstGeom>
        </p:spPr>
      </p:pic>
      <p:pic>
        <p:nvPicPr>
          <p:cNvPr id="839" name="图形 838">
            <a:extLst>
              <a:ext uri="{FF2B5EF4-FFF2-40B4-BE49-F238E27FC236}">
                <a16:creationId xmlns:a16="http://schemas.microsoft.com/office/drawing/2014/main" id="{2788963C-ADAA-4158-A64B-7B4BA056A77C}"/>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34926" y="3005544"/>
            <a:ext cx="634548" cy="634548"/>
          </a:xfrm>
          <a:prstGeom prst="rect">
            <a:avLst/>
          </a:prstGeom>
        </p:spPr>
      </p:pic>
      <p:sp>
        <p:nvSpPr>
          <p:cNvPr id="840" name="矩形: 圆角 839">
            <a:extLst>
              <a:ext uri="{FF2B5EF4-FFF2-40B4-BE49-F238E27FC236}">
                <a16:creationId xmlns:a16="http://schemas.microsoft.com/office/drawing/2014/main" id="{513FFCB6-8F01-4FEA-8D46-6F10FCFAE482}"/>
              </a:ext>
            </a:extLst>
          </p:cNvPr>
          <p:cNvSpPr/>
          <p:nvPr/>
        </p:nvSpPr>
        <p:spPr>
          <a:xfrm>
            <a:off x="8824684" y="1654632"/>
            <a:ext cx="3017179" cy="4238171"/>
          </a:xfrm>
          <a:prstGeom prst="roundRect">
            <a:avLst>
              <a:gd name="adj" fmla="val 3334"/>
            </a:avLst>
          </a:prstGeom>
          <a:solidFill>
            <a:srgbClr val="00339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5" name="TextBox 7">
            <a:extLst>
              <a:ext uri="{FF2B5EF4-FFF2-40B4-BE49-F238E27FC236}">
                <a16:creationId xmlns:a16="http://schemas.microsoft.com/office/drawing/2014/main" id="{E3C5B7F3-E665-4872-B2B1-A7E58EBD34F0}"/>
              </a:ext>
            </a:extLst>
          </p:cNvPr>
          <p:cNvSpPr txBox="1"/>
          <p:nvPr/>
        </p:nvSpPr>
        <p:spPr>
          <a:xfrm>
            <a:off x="8904353" y="3833066"/>
            <a:ext cx="3075124" cy="830997"/>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1" dirty="0">
                <a:solidFill>
                  <a:schemeClr val="bg1"/>
                </a:solidFill>
                <a:latin typeface="+mn-lt"/>
                <a:ea typeface="+mn-ea"/>
                <a:cs typeface="+mn-ea"/>
                <a:sym typeface="+mn-lt"/>
              </a:rPr>
              <a:t>Liberal Arts Education and new opportunities</a:t>
            </a:r>
          </a:p>
          <a:p>
            <a:r>
              <a:rPr lang="zh-CN" altLang="en-US" b="1" dirty="0">
                <a:solidFill>
                  <a:schemeClr val="bg1"/>
                </a:solidFill>
                <a:latin typeface="+mn-lt"/>
                <a:ea typeface="+mn-ea"/>
                <a:cs typeface="+mn-ea"/>
                <a:sym typeface="+mn-lt"/>
              </a:rPr>
              <a:t>通识博雅教育和新的机遇</a:t>
            </a:r>
          </a:p>
        </p:txBody>
      </p:sp>
      <p:pic>
        <p:nvPicPr>
          <p:cNvPr id="843" name="图形 842">
            <a:extLst>
              <a:ext uri="{FF2B5EF4-FFF2-40B4-BE49-F238E27FC236}">
                <a16:creationId xmlns:a16="http://schemas.microsoft.com/office/drawing/2014/main" id="{DBB24291-E0F8-44D0-A039-761B3BE179F3}"/>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flipH="1">
            <a:off x="9315098" y="2053044"/>
            <a:ext cx="1904999" cy="1905000"/>
          </a:xfrm>
          <a:prstGeom prst="rect">
            <a:avLst/>
          </a:prstGeom>
        </p:spPr>
      </p:pic>
      <p:sp>
        <p:nvSpPr>
          <p:cNvPr id="844" name="等腰三角形 843">
            <a:extLst>
              <a:ext uri="{FF2B5EF4-FFF2-40B4-BE49-F238E27FC236}">
                <a16:creationId xmlns:a16="http://schemas.microsoft.com/office/drawing/2014/main" id="{0AAB508B-8612-4D7F-8211-620AE3BFD58F}"/>
              </a:ext>
            </a:extLst>
          </p:cNvPr>
          <p:cNvSpPr/>
          <p:nvPr/>
        </p:nvSpPr>
        <p:spPr>
          <a:xfrm rot="5400000">
            <a:off x="3360916" y="3618966"/>
            <a:ext cx="313582" cy="27032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5" name="等腰三角形 844">
            <a:extLst>
              <a:ext uri="{FF2B5EF4-FFF2-40B4-BE49-F238E27FC236}">
                <a16:creationId xmlns:a16="http://schemas.microsoft.com/office/drawing/2014/main" id="{E1C5A997-F790-499C-B20C-31C854350D1D}"/>
              </a:ext>
            </a:extLst>
          </p:cNvPr>
          <p:cNvSpPr/>
          <p:nvPr/>
        </p:nvSpPr>
        <p:spPr>
          <a:xfrm rot="5400000">
            <a:off x="8527334" y="3618967"/>
            <a:ext cx="313582" cy="27032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6" name="TextBox 10">
            <a:extLst>
              <a:ext uri="{FF2B5EF4-FFF2-40B4-BE49-F238E27FC236}">
                <a16:creationId xmlns:a16="http://schemas.microsoft.com/office/drawing/2014/main" id="{34615CF3-1C40-48A5-A3AD-151805D4C80B}"/>
              </a:ext>
            </a:extLst>
          </p:cNvPr>
          <p:cNvSpPr txBox="1"/>
          <p:nvPr/>
        </p:nvSpPr>
        <p:spPr>
          <a:xfrm>
            <a:off x="4435834" y="1867934"/>
            <a:ext cx="4201123" cy="3908762"/>
          </a:xfrm>
          <a:prstGeom prst="rect">
            <a:avLst/>
          </a:prstGeom>
          <a:noFill/>
        </p:spPr>
        <p:txBody>
          <a:bodyPr wrap="square" lIns="0" tIns="0" rIns="0" bIns="0" rtlCol="0">
            <a:spAutoFit/>
          </a:bodyPr>
          <a:lstStyle>
            <a:defPPr>
              <a:defRPr lang="en-US"/>
            </a:defPPr>
            <a:lvl1pPr>
              <a:defRPr kumimoji="1"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sz="1600" dirty="0">
                <a:solidFill>
                  <a:schemeClr val="tx1"/>
                </a:solidFill>
                <a:latin typeface="+mn-lt"/>
                <a:ea typeface="+mn-ea"/>
                <a:cs typeface="+mn-ea"/>
                <a:sym typeface="+mn-lt"/>
              </a:rPr>
              <a:t>Innovative problems solving skills</a:t>
            </a:r>
          </a:p>
          <a:p>
            <a:pPr>
              <a:spcAft>
                <a:spcPts val="600"/>
              </a:spcAft>
            </a:pPr>
            <a:r>
              <a:rPr lang="zh-CN" altLang="en-US" sz="1600" dirty="0">
                <a:solidFill>
                  <a:schemeClr val="tx1"/>
                </a:solidFill>
                <a:latin typeface="+mn-lt"/>
                <a:ea typeface="+mn-ea"/>
                <a:cs typeface="+mn-ea"/>
                <a:sym typeface="+mn-lt"/>
              </a:rPr>
              <a:t>创新的问题解决技能</a:t>
            </a:r>
          </a:p>
          <a:p>
            <a:r>
              <a:rPr lang="en-US" altLang="zh-CN" sz="1600" dirty="0">
                <a:solidFill>
                  <a:schemeClr val="tx1"/>
                </a:solidFill>
                <a:latin typeface="+mn-lt"/>
                <a:ea typeface="+mn-ea"/>
                <a:cs typeface="+mn-ea"/>
                <a:sym typeface="+mn-lt"/>
              </a:rPr>
              <a:t>Strong sense of civic responsibilities</a:t>
            </a:r>
          </a:p>
          <a:p>
            <a:pPr>
              <a:spcAft>
                <a:spcPts val="600"/>
              </a:spcAft>
            </a:pPr>
            <a:r>
              <a:rPr lang="zh-CN" altLang="en-US" sz="1600" dirty="0">
                <a:solidFill>
                  <a:schemeClr val="tx1"/>
                </a:solidFill>
                <a:latin typeface="+mn-lt"/>
                <a:ea typeface="+mn-ea"/>
                <a:cs typeface="+mn-ea"/>
                <a:sym typeface="+mn-lt"/>
              </a:rPr>
              <a:t>富有社会责任感</a:t>
            </a:r>
          </a:p>
          <a:p>
            <a:r>
              <a:rPr lang="en-US" altLang="zh-CN" sz="1600" dirty="0">
                <a:solidFill>
                  <a:schemeClr val="tx1"/>
                </a:solidFill>
                <a:latin typeface="+mn-lt"/>
                <a:ea typeface="+mn-ea"/>
                <a:cs typeface="+mn-ea"/>
                <a:sym typeface="+mn-lt"/>
              </a:rPr>
              <a:t>Foresight and vision</a:t>
            </a:r>
          </a:p>
          <a:p>
            <a:pPr>
              <a:spcAft>
                <a:spcPts val="600"/>
              </a:spcAft>
            </a:pPr>
            <a:r>
              <a:rPr lang="zh-CN" altLang="en-US" sz="1600" dirty="0">
                <a:solidFill>
                  <a:schemeClr val="tx1"/>
                </a:solidFill>
                <a:latin typeface="+mn-lt"/>
                <a:ea typeface="+mn-ea"/>
                <a:cs typeface="+mn-ea"/>
                <a:sym typeface="+mn-lt"/>
              </a:rPr>
              <a:t>前瞻和视野</a:t>
            </a:r>
          </a:p>
          <a:p>
            <a:r>
              <a:rPr lang="en-US" altLang="zh-CN" sz="1600" dirty="0">
                <a:solidFill>
                  <a:schemeClr val="tx1"/>
                </a:solidFill>
                <a:latin typeface="+mn-lt"/>
                <a:ea typeface="+mn-ea"/>
                <a:cs typeface="+mn-ea"/>
                <a:sym typeface="+mn-lt"/>
              </a:rPr>
              <a:t>Interdisciplinary knowledge</a:t>
            </a:r>
          </a:p>
          <a:p>
            <a:pPr>
              <a:spcAft>
                <a:spcPts val="600"/>
              </a:spcAft>
            </a:pPr>
            <a:r>
              <a:rPr lang="zh-CN" altLang="en-US" sz="1600" dirty="0">
                <a:solidFill>
                  <a:schemeClr val="tx1"/>
                </a:solidFill>
                <a:latin typeface="+mn-lt"/>
                <a:ea typeface="+mn-ea"/>
                <a:cs typeface="+mn-ea"/>
                <a:sym typeface="+mn-lt"/>
              </a:rPr>
              <a:t>跨学科知识</a:t>
            </a:r>
          </a:p>
          <a:p>
            <a:r>
              <a:rPr lang="en-US" altLang="zh-CN" sz="1600" dirty="0">
                <a:solidFill>
                  <a:schemeClr val="tx1"/>
                </a:solidFill>
                <a:latin typeface="+mn-lt"/>
                <a:ea typeface="+mn-ea"/>
                <a:cs typeface="+mn-ea"/>
                <a:sym typeface="+mn-lt"/>
              </a:rPr>
              <a:t>Integration, innovation, adaptation</a:t>
            </a:r>
          </a:p>
          <a:p>
            <a:pPr>
              <a:spcAft>
                <a:spcPts val="600"/>
              </a:spcAft>
            </a:pPr>
            <a:r>
              <a:rPr lang="zh-CN" altLang="en-US" sz="1600" dirty="0">
                <a:solidFill>
                  <a:schemeClr val="tx1"/>
                </a:solidFill>
                <a:latin typeface="+mn-lt"/>
                <a:ea typeface="+mn-ea"/>
                <a:cs typeface="+mn-ea"/>
                <a:sym typeface="+mn-lt"/>
              </a:rPr>
              <a:t>融合、创新、适应</a:t>
            </a:r>
          </a:p>
          <a:p>
            <a:r>
              <a:rPr lang="en-US" altLang="zh-CN" sz="1600" dirty="0">
                <a:solidFill>
                  <a:schemeClr val="tx1"/>
                </a:solidFill>
                <a:latin typeface="+mn-lt"/>
                <a:ea typeface="+mn-ea"/>
                <a:cs typeface="+mn-ea"/>
                <a:sym typeface="+mn-lt"/>
              </a:rPr>
              <a:t>Cross-cultural communication skills</a:t>
            </a:r>
          </a:p>
          <a:p>
            <a:pPr>
              <a:spcAft>
                <a:spcPts val="600"/>
              </a:spcAft>
            </a:pPr>
            <a:r>
              <a:rPr lang="zh-CN" altLang="en-US" sz="1600" dirty="0">
                <a:solidFill>
                  <a:schemeClr val="tx1"/>
                </a:solidFill>
                <a:latin typeface="+mn-lt"/>
                <a:ea typeface="+mn-ea"/>
                <a:cs typeface="+mn-ea"/>
                <a:sym typeface="+mn-lt"/>
              </a:rPr>
              <a:t>跨文化沟通能力</a:t>
            </a:r>
          </a:p>
          <a:p>
            <a:r>
              <a:rPr lang="en-US" altLang="zh-CN" sz="1600" dirty="0">
                <a:solidFill>
                  <a:schemeClr val="tx1"/>
                </a:solidFill>
                <a:latin typeface="+mn-lt"/>
                <a:ea typeface="+mn-ea"/>
                <a:cs typeface="+mn-ea"/>
                <a:sym typeface="+mn-lt"/>
              </a:rPr>
              <a:t>Collaborative team work </a:t>
            </a:r>
          </a:p>
          <a:p>
            <a:pPr>
              <a:spcAft>
                <a:spcPts val="600"/>
              </a:spcAft>
            </a:pPr>
            <a:r>
              <a:rPr lang="zh-CN" altLang="en-US" sz="1600" dirty="0">
                <a:solidFill>
                  <a:schemeClr val="tx1"/>
                </a:solidFill>
                <a:latin typeface="+mn-lt"/>
                <a:ea typeface="+mn-ea"/>
                <a:cs typeface="+mn-ea"/>
                <a:sym typeface="+mn-lt"/>
              </a:rPr>
              <a:t>团队合作精神</a:t>
            </a:r>
            <a:endParaRPr lang="en-US" altLang="zh-CN" sz="1600" dirty="0">
              <a:solidFill>
                <a:schemeClr val="tx1"/>
              </a:solidFill>
              <a:latin typeface="+mn-lt"/>
              <a:ea typeface="+mn-ea"/>
              <a:cs typeface="+mn-ea"/>
              <a:sym typeface="+mn-lt"/>
            </a:endParaRPr>
          </a:p>
        </p:txBody>
      </p:sp>
    </p:spTree>
    <p:extLst>
      <p:ext uri="{BB962C8B-B14F-4D97-AF65-F5344CB8AC3E}">
        <p14:creationId xmlns:p14="http://schemas.microsoft.com/office/powerpoint/2010/main" val="41773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3399"/>
            </a:gs>
            <a:gs pos="17000">
              <a:schemeClr val="bg1">
                <a:alpha val="89008"/>
              </a:schemeClr>
            </a:gs>
          </a:gsLst>
          <a:lin ang="5400000" scaled="1"/>
          <a:tileRect/>
        </a:gradFill>
        <a:effectLst/>
      </p:bgPr>
    </p:bg>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1B33368D-F212-4D35-9864-AD4A7F5DE6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矩形 20">
            <a:extLst>
              <a:ext uri="{FF2B5EF4-FFF2-40B4-BE49-F238E27FC236}">
                <a16:creationId xmlns:a16="http://schemas.microsoft.com/office/drawing/2014/main" id="{714E0210-DCCE-4E7D-B84A-B67B7EBCFC37}"/>
              </a:ext>
            </a:extLst>
          </p:cNvPr>
          <p:cNvSpPr/>
          <p:nvPr/>
        </p:nvSpPr>
        <p:spPr>
          <a:xfrm>
            <a:off x="0" y="2"/>
            <a:ext cx="12192000" cy="6857998"/>
          </a:xfrm>
          <a:prstGeom prst="rect">
            <a:avLst/>
          </a:prstGeom>
          <a:gradFill flip="none" rotWithShape="1">
            <a:gsLst>
              <a:gs pos="68000">
                <a:schemeClr val="bg1">
                  <a:alpha val="81857"/>
                </a:schemeClr>
              </a:gs>
              <a:gs pos="0">
                <a:schemeClr val="bg1">
                  <a:alpha val="0"/>
                </a:schemeClr>
              </a:gs>
            </a:gsLst>
            <a:lin ang="16200000" scaled="1"/>
            <a:tileRect/>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cs typeface="+mn-ea"/>
              <a:sym typeface="+mn-lt"/>
            </a:endParaRPr>
          </a:p>
        </p:txBody>
      </p:sp>
      <p:sp>
        <p:nvSpPr>
          <p:cNvPr id="25" name="文本框 24">
            <a:extLst>
              <a:ext uri="{FF2B5EF4-FFF2-40B4-BE49-F238E27FC236}">
                <a16:creationId xmlns:a16="http://schemas.microsoft.com/office/drawing/2014/main" id="{9B029D88-614E-4540-963C-93957325D7DB}"/>
              </a:ext>
            </a:extLst>
          </p:cNvPr>
          <p:cNvSpPr txBox="1"/>
          <p:nvPr/>
        </p:nvSpPr>
        <p:spPr>
          <a:xfrm>
            <a:off x="0" y="536741"/>
            <a:ext cx="12192000" cy="861774"/>
          </a:xfrm>
          <a:prstGeom prst="rect">
            <a:avLst/>
          </a:prstGeom>
          <a:noFill/>
        </p:spPr>
        <p:txBody>
          <a:bodyPr wrap="square" lIns="0" tIns="0" rIns="0" bIns="0" rtlCol="0">
            <a:spAutoFit/>
          </a:bodyPr>
          <a:lstStyle/>
          <a:p>
            <a:pPr algn="ctr"/>
            <a:r>
              <a:rPr kumimoji="1" lang="en-US" altLang="zh-CN" sz="2800" b="1" spc="100" dirty="0">
                <a:cs typeface="+mn-ea"/>
                <a:sym typeface="+mn-lt"/>
              </a:rPr>
              <a:t>Liberal arts education – characteristics</a:t>
            </a:r>
            <a:br>
              <a:rPr kumimoji="1" lang="en-US" altLang="zh-CN" sz="2800" b="1" spc="100" dirty="0">
                <a:cs typeface="+mn-ea"/>
                <a:sym typeface="+mn-lt"/>
              </a:rPr>
            </a:br>
            <a:r>
              <a:rPr kumimoji="1" lang="zh-CN" altLang="en-US" sz="2800" b="1" spc="100" dirty="0">
                <a:cs typeface="+mn-ea"/>
                <a:sym typeface="+mn-lt"/>
              </a:rPr>
              <a:t>通识博雅教育 </a:t>
            </a:r>
            <a:r>
              <a:rPr kumimoji="1" lang="en-US" altLang="zh-CN" sz="2800" b="1" spc="100" dirty="0">
                <a:cs typeface="+mn-ea"/>
                <a:sym typeface="+mn-lt"/>
              </a:rPr>
              <a:t>– </a:t>
            </a:r>
            <a:r>
              <a:rPr kumimoji="1" lang="zh-CN" altLang="en-US" sz="2800" b="1" spc="100" dirty="0">
                <a:cs typeface="+mn-ea"/>
                <a:sym typeface="+mn-lt"/>
              </a:rPr>
              <a:t>特点</a:t>
            </a:r>
            <a:endParaRPr kumimoji="1" lang="en-US" altLang="zh-CN" sz="2800" b="1" spc="100" dirty="0">
              <a:cs typeface="+mn-ea"/>
              <a:sym typeface="+mn-lt"/>
            </a:endParaRPr>
          </a:p>
        </p:txBody>
      </p:sp>
      <p:sp>
        <p:nvSpPr>
          <p:cNvPr id="30" name="文本框 29">
            <a:extLst>
              <a:ext uri="{FF2B5EF4-FFF2-40B4-BE49-F238E27FC236}">
                <a16:creationId xmlns:a16="http://schemas.microsoft.com/office/drawing/2014/main" id="{B6F727DD-DD0D-4A8D-BC53-4CF799E57EF8}"/>
              </a:ext>
            </a:extLst>
          </p:cNvPr>
          <p:cNvSpPr txBox="1"/>
          <p:nvPr/>
        </p:nvSpPr>
        <p:spPr>
          <a:xfrm>
            <a:off x="1255114" y="1662284"/>
            <a:ext cx="4322058" cy="492443"/>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dirty="0">
                <a:latin typeface="+mn-lt"/>
                <a:ea typeface="+mn-ea"/>
                <a:cs typeface="+mn-ea"/>
                <a:sym typeface="+mn-lt"/>
              </a:rPr>
              <a:t>Broadly based, often interdisciplinary</a:t>
            </a:r>
          </a:p>
          <a:p>
            <a:r>
              <a:rPr lang="zh-CN" altLang="en-US" dirty="0">
                <a:latin typeface="+mn-lt"/>
                <a:ea typeface="+mn-ea"/>
                <a:cs typeface="+mn-ea"/>
                <a:sym typeface="+mn-lt"/>
              </a:rPr>
              <a:t>涉猎广泛、跨学科</a:t>
            </a:r>
          </a:p>
        </p:txBody>
      </p:sp>
      <p:sp>
        <p:nvSpPr>
          <p:cNvPr id="47" name="文本框 46">
            <a:extLst>
              <a:ext uri="{FF2B5EF4-FFF2-40B4-BE49-F238E27FC236}">
                <a16:creationId xmlns:a16="http://schemas.microsoft.com/office/drawing/2014/main" id="{AD0F12DD-4DE5-4453-A579-5B42F5277465}"/>
              </a:ext>
            </a:extLst>
          </p:cNvPr>
          <p:cNvSpPr txBox="1"/>
          <p:nvPr/>
        </p:nvSpPr>
        <p:spPr>
          <a:xfrm>
            <a:off x="1255114" y="2283322"/>
            <a:ext cx="4086084" cy="738664"/>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dirty="0">
                <a:latin typeface="+mn-lt"/>
                <a:ea typeface="+mn-ea"/>
                <a:cs typeface="+mn-ea"/>
                <a:sym typeface="+mn-lt"/>
              </a:rPr>
              <a:t>The creation of informed citizens, </a:t>
            </a:r>
          </a:p>
          <a:p>
            <a:r>
              <a:rPr lang="en-US" altLang="zh-CN" dirty="0">
                <a:latin typeface="+mn-lt"/>
                <a:ea typeface="+mn-ea"/>
                <a:cs typeface="+mn-ea"/>
                <a:sym typeface="+mn-lt"/>
              </a:rPr>
              <a:t>not specialists  </a:t>
            </a:r>
          </a:p>
          <a:p>
            <a:r>
              <a:rPr lang="zh-CN" altLang="en-US" dirty="0">
                <a:latin typeface="+mn-lt"/>
                <a:ea typeface="+mn-ea"/>
                <a:cs typeface="+mn-ea"/>
                <a:sym typeface="+mn-lt"/>
              </a:rPr>
              <a:t>培养通才，而非专才</a:t>
            </a:r>
            <a:endParaRPr lang="en-US" altLang="zh-CN" dirty="0">
              <a:latin typeface="+mn-lt"/>
              <a:ea typeface="+mn-ea"/>
              <a:cs typeface="+mn-ea"/>
              <a:sym typeface="+mn-lt"/>
            </a:endParaRPr>
          </a:p>
        </p:txBody>
      </p:sp>
      <p:sp>
        <p:nvSpPr>
          <p:cNvPr id="48" name="文本框 47">
            <a:extLst>
              <a:ext uri="{FF2B5EF4-FFF2-40B4-BE49-F238E27FC236}">
                <a16:creationId xmlns:a16="http://schemas.microsoft.com/office/drawing/2014/main" id="{13F63A09-C9F3-482C-B7A2-0A82083A1BDB}"/>
              </a:ext>
            </a:extLst>
          </p:cNvPr>
          <p:cNvSpPr txBox="1"/>
          <p:nvPr/>
        </p:nvSpPr>
        <p:spPr>
          <a:xfrm>
            <a:off x="1255114" y="3121085"/>
            <a:ext cx="4749762" cy="492443"/>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dirty="0">
                <a:latin typeface="+mn-lt"/>
                <a:ea typeface="+mn-ea"/>
                <a:cs typeface="+mn-ea"/>
                <a:sym typeface="+mn-lt"/>
              </a:rPr>
              <a:t>Common core/distribution requirements  </a:t>
            </a:r>
          </a:p>
          <a:p>
            <a:r>
              <a:rPr lang="zh-CN" altLang="en-US" dirty="0">
                <a:latin typeface="+mn-lt"/>
                <a:ea typeface="+mn-ea"/>
                <a:cs typeface="+mn-ea"/>
                <a:sym typeface="+mn-lt"/>
              </a:rPr>
              <a:t>公共核心课、跨领域课程分布要求</a:t>
            </a:r>
            <a:endParaRPr lang="en-US" altLang="zh-CN" dirty="0">
              <a:latin typeface="+mn-lt"/>
              <a:ea typeface="+mn-ea"/>
              <a:cs typeface="+mn-ea"/>
              <a:sym typeface="+mn-lt"/>
            </a:endParaRPr>
          </a:p>
        </p:txBody>
      </p:sp>
      <p:sp>
        <p:nvSpPr>
          <p:cNvPr id="49" name="文本框 48">
            <a:extLst>
              <a:ext uri="{FF2B5EF4-FFF2-40B4-BE49-F238E27FC236}">
                <a16:creationId xmlns:a16="http://schemas.microsoft.com/office/drawing/2014/main" id="{14064A1F-D7F6-4042-B1FE-4BCF91461933}"/>
              </a:ext>
            </a:extLst>
          </p:cNvPr>
          <p:cNvSpPr txBox="1"/>
          <p:nvPr/>
        </p:nvSpPr>
        <p:spPr>
          <a:xfrm>
            <a:off x="1255114" y="3771620"/>
            <a:ext cx="7361930" cy="738664"/>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dirty="0">
                <a:latin typeface="+mn-lt"/>
                <a:ea typeface="+mn-ea"/>
                <a:cs typeface="+mn-ea"/>
                <a:sym typeface="+mn-lt"/>
              </a:rPr>
              <a:t>Delayed choice of major </a:t>
            </a:r>
          </a:p>
          <a:p>
            <a:r>
              <a:rPr lang="en-US" altLang="zh-CN" dirty="0">
                <a:latin typeface="+mn-lt"/>
                <a:ea typeface="+mn-ea"/>
                <a:cs typeface="+mn-ea"/>
                <a:sym typeface="+mn-lt"/>
              </a:rPr>
              <a:t>(by end of second year)  </a:t>
            </a:r>
          </a:p>
          <a:p>
            <a:r>
              <a:rPr lang="zh-CN" altLang="en-US" dirty="0">
                <a:latin typeface="+mn-lt"/>
                <a:ea typeface="+mn-ea"/>
                <a:cs typeface="+mn-ea"/>
                <a:sym typeface="+mn-lt"/>
              </a:rPr>
              <a:t>入学不分专业，大二结束前自主选择</a:t>
            </a:r>
            <a:endParaRPr lang="en-US" altLang="zh-CN" dirty="0">
              <a:latin typeface="+mn-lt"/>
              <a:ea typeface="+mn-ea"/>
              <a:cs typeface="+mn-ea"/>
              <a:sym typeface="+mn-lt"/>
            </a:endParaRPr>
          </a:p>
        </p:txBody>
      </p:sp>
      <p:sp>
        <p:nvSpPr>
          <p:cNvPr id="50" name="文本框 49">
            <a:extLst>
              <a:ext uri="{FF2B5EF4-FFF2-40B4-BE49-F238E27FC236}">
                <a16:creationId xmlns:a16="http://schemas.microsoft.com/office/drawing/2014/main" id="{6B7B5402-EF3E-41B7-BCC7-C5371CAD2D82}"/>
              </a:ext>
            </a:extLst>
          </p:cNvPr>
          <p:cNvSpPr txBox="1"/>
          <p:nvPr/>
        </p:nvSpPr>
        <p:spPr>
          <a:xfrm>
            <a:off x="6761884" y="1652649"/>
            <a:ext cx="5097607" cy="502078"/>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dirty="0">
                <a:latin typeface="+mn-lt"/>
                <a:ea typeface="+mn-ea"/>
                <a:cs typeface="+mn-ea"/>
                <a:sym typeface="+mn-lt"/>
              </a:rPr>
              <a:t>Major requirements complete in 2-3 years  </a:t>
            </a:r>
          </a:p>
          <a:p>
            <a:r>
              <a:rPr lang="zh-CN" altLang="en-US" dirty="0">
                <a:latin typeface="+mn-lt"/>
                <a:ea typeface="+mn-ea"/>
                <a:cs typeface="+mn-ea"/>
                <a:sym typeface="+mn-lt"/>
              </a:rPr>
              <a:t>专业课要求在</a:t>
            </a:r>
            <a:r>
              <a:rPr lang="en-US" altLang="zh-CN" dirty="0">
                <a:latin typeface="+mn-lt"/>
                <a:ea typeface="+mn-ea"/>
                <a:cs typeface="+mn-ea"/>
                <a:sym typeface="+mn-lt"/>
              </a:rPr>
              <a:t>2-3</a:t>
            </a:r>
            <a:r>
              <a:rPr lang="zh-CN" altLang="en-US" dirty="0">
                <a:latin typeface="+mn-lt"/>
                <a:ea typeface="+mn-ea"/>
                <a:cs typeface="+mn-ea"/>
                <a:sym typeface="+mn-lt"/>
              </a:rPr>
              <a:t>年内完成</a:t>
            </a:r>
            <a:endParaRPr lang="en-US" altLang="zh-CN" dirty="0">
              <a:latin typeface="+mn-lt"/>
              <a:ea typeface="+mn-ea"/>
              <a:cs typeface="+mn-ea"/>
              <a:sym typeface="+mn-lt"/>
            </a:endParaRPr>
          </a:p>
        </p:txBody>
      </p:sp>
      <p:sp>
        <p:nvSpPr>
          <p:cNvPr id="51" name="文本框 50">
            <a:extLst>
              <a:ext uri="{FF2B5EF4-FFF2-40B4-BE49-F238E27FC236}">
                <a16:creationId xmlns:a16="http://schemas.microsoft.com/office/drawing/2014/main" id="{DE1A22A2-BA4E-43A8-809E-725D64E02437}"/>
              </a:ext>
            </a:extLst>
          </p:cNvPr>
          <p:cNvSpPr txBox="1"/>
          <p:nvPr/>
        </p:nvSpPr>
        <p:spPr>
          <a:xfrm>
            <a:off x="6761884" y="2283322"/>
            <a:ext cx="4442755" cy="738664"/>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dirty="0">
                <a:latin typeface="+mn-lt"/>
                <a:ea typeface="+mn-ea"/>
                <a:cs typeface="+mn-ea"/>
                <a:sym typeface="+mn-lt"/>
              </a:rPr>
              <a:t>Central role of </a:t>
            </a:r>
          </a:p>
          <a:p>
            <a:r>
              <a:rPr lang="en-US" altLang="zh-CN" dirty="0">
                <a:latin typeface="+mn-lt"/>
                <a:ea typeface="+mn-ea"/>
                <a:cs typeface="+mn-ea"/>
                <a:sym typeface="+mn-lt"/>
              </a:rPr>
              <a:t>academic advisors (usually faculty)  </a:t>
            </a:r>
          </a:p>
          <a:p>
            <a:r>
              <a:rPr lang="zh-CN" altLang="en-US" dirty="0">
                <a:latin typeface="+mn-lt"/>
                <a:ea typeface="+mn-ea"/>
                <a:cs typeface="+mn-ea"/>
                <a:sym typeface="+mn-lt"/>
              </a:rPr>
              <a:t>学术顾问的核心作用（通常是教授）</a:t>
            </a:r>
          </a:p>
        </p:txBody>
      </p:sp>
      <p:sp>
        <p:nvSpPr>
          <p:cNvPr id="52" name="文本框 51">
            <a:extLst>
              <a:ext uri="{FF2B5EF4-FFF2-40B4-BE49-F238E27FC236}">
                <a16:creationId xmlns:a16="http://schemas.microsoft.com/office/drawing/2014/main" id="{7217FDFE-503A-46AD-A8BC-79B8BCE570A2}"/>
              </a:ext>
            </a:extLst>
          </p:cNvPr>
          <p:cNvSpPr txBox="1"/>
          <p:nvPr/>
        </p:nvSpPr>
        <p:spPr>
          <a:xfrm>
            <a:off x="6761884" y="3150581"/>
            <a:ext cx="4289648" cy="492443"/>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dirty="0">
                <a:latin typeface="+mn-lt"/>
                <a:ea typeface="+mn-ea"/>
                <a:cs typeface="+mn-ea"/>
                <a:sym typeface="+mn-lt"/>
              </a:rPr>
              <a:t>Teaching by full-time faculty  </a:t>
            </a:r>
          </a:p>
          <a:p>
            <a:r>
              <a:rPr lang="zh-CN" altLang="en-US" dirty="0">
                <a:latin typeface="+mn-lt"/>
                <a:ea typeface="+mn-ea"/>
                <a:cs typeface="+mn-ea"/>
                <a:sym typeface="+mn-lt"/>
              </a:rPr>
              <a:t>全职教授授课</a:t>
            </a:r>
            <a:endParaRPr lang="en-US" altLang="zh-CN" dirty="0">
              <a:latin typeface="+mn-lt"/>
              <a:ea typeface="+mn-ea"/>
              <a:cs typeface="+mn-ea"/>
              <a:sym typeface="+mn-lt"/>
            </a:endParaRPr>
          </a:p>
        </p:txBody>
      </p:sp>
      <p:sp>
        <p:nvSpPr>
          <p:cNvPr id="53" name="文本框 52">
            <a:extLst>
              <a:ext uri="{FF2B5EF4-FFF2-40B4-BE49-F238E27FC236}">
                <a16:creationId xmlns:a16="http://schemas.microsoft.com/office/drawing/2014/main" id="{C6EBB1DF-0AA3-412B-9F58-ECA60B79917C}"/>
              </a:ext>
            </a:extLst>
          </p:cNvPr>
          <p:cNvSpPr txBox="1"/>
          <p:nvPr/>
        </p:nvSpPr>
        <p:spPr>
          <a:xfrm>
            <a:off x="6761884" y="3771620"/>
            <a:ext cx="3906116" cy="738664"/>
          </a:xfrm>
          <a:prstGeom prst="rect">
            <a:avLst/>
          </a:prstGeom>
          <a:noFill/>
        </p:spPr>
        <p:txBody>
          <a:bodyPr wrap="square" lIns="0" tIns="0" rIns="0" bIns="0" rtlCol="0">
            <a:spAutoFit/>
          </a:bodyPr>
          <a:lstStyle>
            <a:defPPr>
              <a:defRPr lang="en-US"/>
            </a:defPPr>
            <a:lvl1pP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stStyle>
          <a:p>
            <a:r>
              <a:rPr lang="en-US" altLang="zh-CN" dirty="0">
                <a:latin typeface="+mn-lt"/>
                <a:ea typeface="+mn-ea"/>
                <a:cs typeface="+mn-ea"/>
                <a:sym typeface="+mn-lt"/>
              </a:rPr>
              <a:t>Small class sizes/intensive </a:t>
            </a:r>
          </a:p>
          <a:p>
            <a:r>
              <a:rPr lang="en-US" altLang="zh-CN" dirty="0">
                <a:latin typeface="+mn-lt"/>
                <a:ea typeface="+mn-ea"/>
                <a:cs typeface="+mn-ea"/>
                <a:sym typeface="+mn-lt"/>
              </a:rPr>
              <a:t>interaction with faculty  </a:t>
            </a:r>
          </a:p>
          <a:p>
            <a:r>
              <a:rPr lang="zh-CN" altLang="en-US" dirty="0">
                <a:latin typeface="+mn-lt"/>
                <a:ea typeface="+mn-ea"/>
                <a:cs typeface="+mn-ea"/>
                <a:sym typeface="+mn-lt"/>
              </a:rPr>
              <a:t>小班教学、与教授紧密互动</a:t>
            </a:r>
            <a:endParaRPr lang="en-US" altLang="zh-CN" dirty="0">
              <a:latin typeface="+mn-lt"/>
              <a:ea typeface="+mn-ea"/>
              <a:cs typeface="+mn-ea"/>
              <a:sym typeface="+mn-lt"/>
            </a:endParaRPr>
          </a:p>
        </p:txBody>
      </p:sp>
      <p:sp>
        <p:nvSpPr>
          <p:cNvPr id="14" name="椭圆 13">
            <a:extLst>
              <a:ext uri="{FF2B5EF4-FFF2-40B4-BE49-F238E27FC236}">
                <a16:creationId xmlns:a16="http://schemas.microsoft.com/office/drawing/2014/main" id="{0F8A2C07-2487-CC4B-BB02-957F30965F6F}"/>
              </a:ext>
            </a:extLst>
          </p:cNvPr>
          <p:cNvSpPr/>
          <p:nvPr/>
        </p:nvSpPr>
        <p:spPr>
          <a:xfrm>
            <a:off x="961398" y="2311600"/>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5" name="椭圆 14">
            <a:extLst>
              <a:ext uri="{FF2B5EF4-FFF2-40B4-BE49-F238E27FC236}">
                <a16:creationId xmlns:a16="http://schemas.microsoft.com/office/drawing/2014/main" id="{C3A2F166-22A3-2445-93AE-431CC2D983A3}"/>
              </a:ext>
            </a:extLst>
          </p:cNvPr>
          <p:cNvSpPr/>
          <p:nvPr/>
        </p:nvSpPr>
        <p:spPr>
          <a:xfrm>
            <a:off x="961398" y="3171488"/>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6" name="椭圆 15">
            <a:extLst>
              <a:ext uri="{FF2B5EF4-FFF2-40B4-BE49-F238E27FC236}">
                <a16:creationId xmlns:a16="http://schemas.microsoft.com/office/drawing/2014/main" id="{2594069A-A822-E84B-BCEC-8C5F8BC8F773}"/>
              </a:ext>
            </a:extLst>
          </p:cNvPr>
          <p:cNvSpPr/>
          <p:nvPr/>
        </p:nvSpPr>
        <p:spPr>
          <a:xfrm>
            <a:off x="961398" y="1697466"/>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7" name="椭圆 16">
            <a:extLst>
              <a:ext uri="{FF2B5EF4-FFF2-40B4-BE49-F238E27FC236}">
                <a16:creationId xmlns:a16="http://schemas.microsoft.com/office/drawing/2014/main" id="{1E40BD1C-C41E-FF48-827A-67584E0E7A06}"/>
              </a:ext>
            </a:extLst>
          </p:cNvPr>
          <p:cNvSpPr/>
          <p:nvPr/>
        </p:nvSpPr>
        <p:spPr>
          <a:xfrm>
            <a:off x="961398" y="3786439"/>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8" name="椭圆 17">
            <a:extLst>
              <a:ext uri="{FF2B5EF4-FFF2-40B4-BE49-F238E27FC236}">
                <a16:creationId xmlns:a16="http://schemas.microsoft.com/office/drawing/2014/main" id="{415D429C-1D5B-064D-85D3-615BC8246BF0}"/>
              </a:ext>
            </a:extLst>
          </p:cNvPr>
          <p:cNvSpPr/>
          <p:nvPr/>
        </p:nvSpPr>
        <p:spPr>
          <a:xfrm>
            <a:off x="6521541" y="2311600"/>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9" name="椭圆 18">
            <a:extLst>
              <a:ext uri="{FF2B5EF4-FFF2-40B4-BE49-F238E27FC236}">
                <a16:creationId xmlns:a16="http://schemas.microsoft.com/office/drawing/2014/main" id="{1876DB0E-AF66-6943-9FB6-3CBCAEEC786F}"/>
              </a:ext>
            </a:extLst>
          </p:cNvPr>
          <p:cNvSpPr/>
          <p:nvPr/>
        </p:nvSpPr>
        <p:spPr>
          <a:xfrm>
            <a:off x="6521541" y="3171488"/>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22" name="椭圆 21">
            <a:extLst>
              <a:ext uri="{FF2B5EF4-FFF2-40B4-BE49-F238E27FC236}">
                <a16:creationId xmlns:a16="http://schemas.microsoft.com/office/drawing/2014/main" id="{BE1344BD-2799-D04B-919D-DFE912E2F20A}"/>
              </a:ext>
            </a:extLst>
          </p:cNvPr>
          <p:cNvSpPr/>
          <p:nvPr/>
        </p:nvSpPr>
        <p:spPr>
          <a:xfrm>
            <a:off x="6521541" y="1697466"/>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24" name="椭圆 23">
            <a:extLst>
              <a:ext uri="{FF2B5EF4-FFF2-40B4-BE49-F238E27FC236}">
                <a16:creationId xmlns:a16="http://schemas.microsoft.com/office/drawing/2014/main" id="{CB19ECB7-2D53-BF44-B533-2BCEC0E1F282}"/>
              </a:ext>
            </a:extLst>
          </p:cNvPr>
          <p:cNvSpPr/>
          <p:nvPr/>
        </p:nvSpPr>
        <p:spPr>
          <a:xfrm>
            <a:off x="6521541" y="3786439"/>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26" name="矩形 25">
            <a:extLst>
              <a:ext uri="{FF2B5EF4-FFF2-40B4-BE49-F238E27FC236}">
                <a16:creationId xmlns:a16="http://schemas.microsoft.com/office/drawing/2014/main" id="{061437E6-4C22-174D-BA12-E9887D94C1F3}"/>
              </a:ext>
            </a:extLst>
          </p:cNvPr>
          <p:cNvSpPr/>
          <p:nvPr/>
        </p:nvSpPr>
        <p:spPr>
          <a:xfrm>
            <a:off x="9696400" y="5805264"/>
            <a:ext cx="2492648" cy="1211560"/>
          </a:xfrm>
          <a:prstGeom prst="rect">
            <a:avLst/>
          </a:prstGeom>
          <a:solidFill>
            <a:schemeClr val="tx1">
              <a:alpha val="45000"/>
            </a:schemeClr>
          </a:solidFill>
          <a:ln w="12700" cap="flat">
            <a:noFill/>
            <a:prstDash val="solid"/>
            <a:miter lim="800000"/>
          </a:ln>
          <a:effectLst>
            <a:softEdge rad="50800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cs typeface="+mn-ea"/>
              <a:sym typeface="+mn-lt"/>
            </a:endParaRPr>
          </a:p>
        </p:txBody>
      </p:sp>
      <p:pic>
        <p:nvPicPr>
          <p:cNvPr id="27" name="图片 26">
            <a:extLst>
              <a:ext uri="{FF2B5EF4-FFF2-40B4-BE49-F238E27FC236}">
                <a16:creationId xmlns:a16="http://schemas.microsoft.com/office/drawing/2014/main" id="{A89ACD01-DD5D-564B-8C44-8EF87BB846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7997" y="6063430"/>
            <a:ext cx="1524000" cy="4873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014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6A2F1EC-A359-304C-B0F1-31D15482ED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7" name="矩形 6">
            <a:extLst>
              <a:ext uri="{FF2B5EF4-FFF2-40B4-BE49-F238E27FC236}">
                <a16:creationId xmlns:a16="http://schemas.microsoft.com/office/drawing/2014/main" id="{FDC905FF-F678-8245-BAC4-3B491419F3B2}"/>
              </a:ext>
            </a:extLst>
          </p:cNvPr>
          <p:cNvSpPr/>
          <p:nvPr/>
        </p:nvSpPr>
        <p:spPr>
          <a:xfrm>
            <a:off x="1" y="0"/>
            <a:ext cx="12196064" cy="6858000"/>
          </a:xfrm>
          <a:prstGeom prst="rect">
            <a:avLst/>
          </a:prstGeom>
          <a:gradFill flip="none" rotWithShape="1">
            <a:gsLst>
              <a:gs pos="100000">
                <a:srgbClr val="C6DEE7">
                  <a:alpha val="0"/>
                </a:srgbClr>
              </a:gs>
              <a:gs pos="40000">
                <a:schemeClr val="bg1">
                  <a:alpha val="89008"/>
                </a:schemeClr>
              </a:gs>
            </a:gsLst>
            <a:lin ang="0" scaled="1"/>
            <a:tileRect/>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cs typeface="+mn-ea"/>
              <a:sym typeface="+mn-lt"/>
            </a:endParaRPr>
          </a:p>
        </p:txBody>
      </p:sp>
      <p:sp>
        <p:nvSpPr>
          <p:cNvPr id="52" name="文本框 51">
            <a:extLst>
              <a:ext uri="{FF2B5EF4-FFF2-40B4-BE49-F238E27FC236}">
                <a16:creationId xmlns:a16="http://schemas.microsoft.com/office/drawing/2014/main" id="{11DB566D-AA77-4E81-914E-08B430654F16}"/>
              </a:ext>
            </a:extLst>
          </p:cNvPr>
          <p:cNvSpPr txBox="1"/>
          <p:nvPr/>
        </p:nvSpPr>
        <p:spPr>
          <a:xfrm>
            <a:off x="0" y="536741"/>
            <a:ext cx="12192000" cy="861774"/>
          </a:xfrm>
          <a:prstGeom prst="rect">
            <a:avLst/>
          </a:prstGeom>
          <a:noFill/>
        </p:spPr>
        <p:txBody>
          <a:bodyPr wrap="square" lIns="0" tIns="0" rIns="0" bIns="0" rtlCol="0">
            <a:spAutoFit/>
          </a:bodyPr>
          <a:lstStyle/>
          <a:p>
            <a:pPr algn="ctr"/>
            <a:r>
              <a:rPr kumimoji="1" lang="en-US" altLang="zh-CN" sz="2800" b="1" spc="100" dirty="0">
                <a:cs typeface="+mn-ea"/>
                <a:sym typeface="+mn-lt"/>
              </a:rPr>
              <a:t>Liberal arts education – advantages</a:t>
            </a:r>
            <a:br>
              <a:rPr kumimoji="1" lang="en-US" altLang="zh-CN" sz="2800" b="1" spc="100" dirty="0">
                <a:cs typeface="+mn-ea"/>
                <a:sym typeface="+mn-lt"/>
              </a:rPr>
            </a:br>
            <a:r>
              <a:rPr kumimoji="1" lang="zh-CN" altLang="en-US" sz="2800" b="1" spc="100" dirty="0">
                <a:cs typeface="+mn-ea"/>
                <a:sym typeface="+mn-lt"/>
              </a:rPr>
              <a:t>通识博雅教育 </a:t>
            </a:r>
            <a:r>
              <a:rPr kumimoji="1" lang="en-US" altLang="zh-CN" sz="2800" b="1" spc="100" dirty="0">
                <a:cs typeface="+mn-ea"/>
                <a:sym typeface="+mn-lt"/>
              </a:rPr>
              <a:t>– </a:t>
            </a:r>
            <a:r>
              <a:rPr kumimoji="1" lang="zh-CN" altLang="en-US" sz="2800" b="1" spc="100" dirty="0">
                <a:cs typeface="+mn-ea"/>
                <a:sym typeface="+mn-lt"/>
              </a:rPr>
              <a:t>优势</a:t>
            </a:r>
            <a:endParaRPr kumimoji="1" lang="en-US" altLang="zh-CN" sz="2800" b="1" spc="100" dirty="0">
              <a:cs typeface="+mn-ea"/>
              <a:sym typeface="+mn-lt"/>
            </a:endParaRPr>
          </a:p>
        </p:txBody>
      </p:sp>
      <p:sp>
        <p:nvSpPr>
          <p:cNvPr id="53" name="Content Placeholder 2">
            <a:extLst>
              <a:ext uri="{FF2B5EF4-FFF2-40B4-BE49-F238E27FC236}">
                <a16:creationId xmlns:a16="http://schemas.microsoft.com/office/drawing/2014/main" id="{3006542C-733C-41B9-B218-0A7E359739D6}"/>
              </a:ext>
            </a:extLst>
          </p:cNvPr>
          <p:cNvSpPr txBox="1">
            <a:spLocks/>
          </p:cNvSpPr>
          <p:nvPr/>
        </p:nvSpPr>
        <p:spPr>
          <a:xfrm>
            <a:off x="1244378" y="2006462"/>
            <a:ext cx="8058151" cy="3570208"/>
          </a:xfrm>
          <a:prstGeom prst="rect">
            <a:avLst/>
          </a:prstGeom>
          <a:noFill/>
        </p:spPr>
        <p:txBody>
          <a:bodyPr wrap="square" lIns="0" tIns="0" rIns="0" bIns="0" rtlCol="0">
            <a:spAutoFit/>
          </a:bodyPr>
          <a:lstStyle>
            <a:defPPr>
              <a:defRPr lang="en-US"/>
            </a:defPPr>
            <a:lvl1pPr algn="ctr">
              <a:defRPr kumimoji="1" sz="1600" spc="100">
                <a:solidFill>
                  <a:schemeClr val="tx1">
                    <a:lumMod val="95000"/>
                    <a:lumOff val="5000"/>
                  </a:schemeClr>
                </a:solidFill>
                <a:latin typeface="Microsoft YaHei" panose="020B0503020204020204" pitchFamily="34" charset="-122"/>
                <a:ea typeface="Microsoft YaHei"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latin typeface="+mn-lt"/>
                <a:ea typeface="+mn-ea"/>
                <a:cs typeface="+mn-ea"/>
                <a:sym typeface="+mn-lt"/>
              </a:rPr>
              <a:t>Student learning in small classes  </a:t>
            </a:r>
          </a:p>
          <a:p>
            <a:pPr algn="l"/>
            <a:r>
              <a:rPr lang="zh-CN" altLang="en-US" dirty="0">
                <a:latin typeface="+mn-lt"/>
                <a:ea typeface="+mn-ea"/>
                <a:cs typeface="+mn-ea"/>
                <a:sym typeface="+mn-lt"/>
              </a:rPr>
              <a:t>小班教学</a:t>
            </a:r>
            <a:endParaRPr lang="en-US" altLang="zh-CN" dirty="0">
              <a:latin typeface="+mn-lt"/>
              <a:ea typeface="+mn-ea"/>
              <a:cs typeface="+mn-ea"/>
              <a:sym typeface="+mn-lt"/>
            </a:endParaRPr>
          </a:p>
          <a:p>
            <a:pPr algn="l"/>
            <a:endParaRPr lang="en-US" dirty="0">
              <a:latin typeface="+mn-lt"/>
              <a:ea typeface="+mn-ea"/>
              <a:cs typeface="+mn-ea"/>
              <a:sym typeface="+mn-lt"/>
            </a:endParaRPr>
          </a:p>
          <a:p>
            <a:pPr algn="l"/>
            <a:r>
              <a:rPr lang="en-US" dirty="0">
                <a:latin typeface="+mn-lt"/>
                <a:ea typeface="+mn-ea"/>
                <a:cs typeface="+mn-ea"/>
                <a:sym typeface="+mn-lt"/>
              </a:rPr>
              <a:t>Intensive faculty support   </a:t>
            </a:r>
          </a:p>
          <a:p>
            <a:pPr algn="l"/>
            <a:r>
              <a:rPr lang="zh-CN" altLang="en-US" dirty="0">
                <a:latin typeface="+mn-lt"/>
                <a:ea typeface="+mn-ea"/>
                <a:cs typeface="+mn-ea"/>
                <a:sym typeface="+mn-lt"/>
              </a:rPr>
              <a:t>教授提供强有力的支持与保障</a:t>
            </a:r>
            <a:endParaRPr lang="en-US" altLang="zh-CN" dirty="0">
              <a:latin typeface="+mn-lt"/>
              <a:ea typeface="+mn-ea"/>
              <a:cs typeface="+mn-ea"/>
              <a:sym typeface="+mn-lt"/>
            </a:endParaRPr>
          </a:p>
          <a:p>
            <a:pPr algn="l"/>
            <a:endParaRPr lang="en-US" altLang="zh-CN" dirty="0">
              <a:latin typeface="+mn-lt"/>
              <a:ea typeface="+mn-ea"/>
              <a:cs typeface="+mn-ea"/>
              <a:sym typeface="+mn-lt"/>
            </a:endParaRPr>
          </a:p>
          <a:p>
            <a:pPr algn="l"/>
            <a:r>
              <a:rPr lang="en-US" dirty="0">
                <a:latin typeface="+mn-lt"/>
                <a:ea typeface="+mn-ea"/>
                <a:cs typeface="+mn-ea"/>
                <a:sym typeface="+mn-lt"/>
              </a:rPr>
              <a:t>Faculty expertise in teaching </a:t>
            </a:r>
          </a:p>
          <a:p>
            <a:pPr algn="l"/>
            <a:r>
              <a:rPr lang="zh-CN" altLang="en-US" dirty="0">
                <a:latin typeface="+mn-lt"/>
                <a:ea typeface="+mn-ea"/>
                <a:cs typeface="+mn-ea"/>
                <a:sym typeface="+mn-lt"/>
              </a:rPr>
              <a:t>教授专业化教学</a:t>
            </a:r>
            <a:endParaRPr lang="en-US" altLang="zh-CN" dirty="0">
              <a:latin typeface="+mn-lt"/>
              <a:ea typeface="+mn-ea"/>
              <a:cs typeface="+mn-ea"/>
              <a:sym typeface="+mn-lt"/>
            </a:endParaRPr>
          </a:p>
          <a:p>
            <a:pPr algn="l"/>
            <a:endParaRPr lang="en-US" dirty="0">
              <a:latin typeface="+mn-lt"/>
              <a:ea typeface="+mn-ea"/>
              <a:cs typeface="+mn-ea"/>
              <a:sym typeface="+mn-lt"/>
            </a:endParaRPr>
          </a:p>
          <a:p>
            <a:pPr algn="l"/>
            <a:r>
              <a:rPr lang="en-US" dirty="0">
                <a:latin typeface="+mn-lt"/>
                <a:ea typeface="+mn-ea"/>
                <a:cs typeface="+mn-ea"/>
                <a:sym typeface="+mn-lt"/>
              </a:rPr>
              <a:t>High levels of identification with the institution </a:t>
            </a:r>
          </a:p>
          <a:p>
            <a:pPr algn="l"/>
            <a:r>
              <a:rPr lang="zh-CN" altLang="en-US" dirty="0">
                <a:latin typeface="+mn-lt"/>
                <a:ea typeface="+mn-ea"/>
                <a:cs typeface="+mn-ea"/>
                <a:sym typeface="+mn-lt"/>
              </a:rPr>
              <a:t>学生对学校的高度认同</a:t>
            </a:r>
            <a:endParaRPr lang="en-US" altLang="zh-CN" dirty="0">
              <a:latin typeface="+mn-lt"/>
              <a:ea typeface="+mn-ea"/>
              <a:cs typeface="+mn-ea"/>
              <a:sym typeface="+mn-lt"/>
            </a:endParaRPr>
          </a:p>
          <a:p>
            <a:pPr algn="l"/>
            <a:endParaRPr lang="en-US" dirty="0">
              <a:latin typeface="+mn-lt"/>
              <a:ea typeface="+mn-ea"/>
              <a:cs typeface="+mn-ea"/>
              <a:sym typeface="+mn-lt"/>
            </a:endParaRPr>
          </a:p>
          <a:p>
            <a:pPr algn="l"/>
            <a:r>
              <a:rPr lang="en-US" dirty="0">
                <a:latin typeface="+mn-lt"/>
                <a:ea typeface="+mn-ea"/>
                <a:cs typeface="+mn-ea"/>
                <a:sym typeface="+mn-lt"/>
              </a:rPr>
              <a:t>High-levels of post-graduate success, especially in graduate schools  </a:t>
            </a:r>
          </a:p>
          <a:p>
            <a:pPr algn="l"/>
            <a:r>
              <a:rPr lang="zh-CN" altLang="en-US" dirty="0">
                <a:latin typeface="+mn-lt"/>
                <a:ea typeface="+mn-ea"/>
                <a:cs typeface="+mn-ea"/>
                <a:sym typeface="+mn-lt"/>
              </a:rPr>
              <a:t>高水平升学就业、继续深造成果显著</a:t>
            </a:r>
            <a:endParaRPr lang="en-US" dirty="0">
              <a:latin typeface="+mn-lt"/>
              <a:ea typeface="+mn-ea"/>
              <a:cs typeface="+mn-ea"/>
              <a:sym typeface="+mn-lt"/>
            </a:endParaRPr>
          </a:p>
        </p:txBody>
      </p:sp>
      <p:sp>
        <p:nvSpPr>
          <p:cNvPr id="8" name="椭圆 7">
            <a:extLst>
              <a:ext uri="{FF2B5EF4-FFF2-40B4-BE49-F238E27FC236}">
                <a16:creationId xmlns:a16="http://schemas.microsoft.com/office/drawing/2014/main" id="{C63D19B5-69F2-1D41-88CE-693977D64FBE}"/>
              </a:ext>
            </a:extLst>
          </p:cNvPr>
          <p:cNvSpPr/>
          <p:nvPr/>
        </p:nvSpPr>
        <p:spPr>
          <a:xfrm>
            <a:off x="985695" y="2782824"/>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9" name="椭圆 8">
            <a:extLst>
              <a:ext uri="{FF2B5EF4-FFF2-40B4-BE49-F238E27FC236}">
                <a16:creationId xmlns:a16="http://schemas.microsoft.com/office/drawing/2014/main" id="{CA5069FD-0894-5D49-8587-A0A84E0BD1BC}"/>
              </a:ext>
            </a:extLst>
          </p:cNvPr>
          <p:cNvSpPr/>
          <p:nvPr/>
        </p:nvSpPr>
        <p:spPr>
          <a:xfrm>
            <a:off x="985695" y="4232814"/>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0" name="椭圆 9">
            <a:extLst>
              <a:ext uri="{FF2B5EF4-FFF2-40B4-BE49-F238E27FC236}">
                <a16:creationId xmlns:a16="http://schemas.microsoft.com/office/drawing/2014/main" id="{50923532-1B85-004B-98FD-D86A9CDDC573}"/>
              </a:ext>
            </a:extLst>
          </p:cNvPr>
          <p:cNvSpPr/>
          <p:nvPr/>
        </p:nvSpPr>
        <p:spPr>
          <a:xfrm>
            <a:off x="985695" y="2035958"/>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1" name="椭圆 10">
            <a:extLst>
              <a:ext uri="{FF2B5EF4-FFF2-40B4-BE49-F238E27FC236}">
                <a16:creationId xmlns:a16="http://schemas.microsoft.com/office/drawing/2014/main" id="{B24F4B7C-9D97-0E43-BA71-891BAA77676B}"/>
              </a:ext>
            </a:extLst>
          </p:cNvPr>
          <p:cNvSpPr/>
          <p:nvPr/>
        </p:nvSpPr>
        <p:spPr>
          <a:xfrm>
            <a:off x="985695" y="4977420"/>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2" name="椭圆 11">
            <a:extLst>
              <a:ext uri="{FF2B5EF4-FFF2-40B4-BE49-F238E27FC236}">
                <a16:creationId xmlns:a16="http://schemas.microsoft.com/office/drawing/2014/main" id="{58B80DC8-7266-3949-AFFE-03982207586D}"/>
              </a:ext>
            </a:extLst>
          </p:cNvPr>
          <p:cNvSpPr/>
          <p:nvPr/>
        </p:nvSpPr>
        <p:spPr>
          <a:xfrm>
            <a:off x="985695" y="3490750"/>
            <a:ext cx="172455" cy="17245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4" name="矩形 13">
            <a:extLst>
              <a:ext uri="{FF2B5EF4-FFF2-40B4-BE49-F238E27FC236}">
                <a16:creationId xmlns:a16="http://schemas.microsoft.com/office/drawing/2014/main" id="{E1793001-557B-1548-B2B2-B79438EEE76A}"/>
              </a:ext>
            </a:extLst>
          </p:cNvPr>
          <p:cNvSpPr/>
          <p:nvPr/>
        </p:nvSpPr>
        <p:spPr>
          <a:xfrm>
            <a:off x="9696400" y="5805264"/>
            <a:ext cx="2492648" cy="1211560"/>
          </a:xfrm>
          <a:prstGeom prst="rect">
            <a:avLst/>
          </a:prstGeom>
          <a:solidFill>
            <a:schemeClr val="tx1">
              <a:alpha val="45000"/>
            </a:schemeClr>
          </a:solidFill>
          <a:ln w="12700" cap="flat">
            <a:noFill/>
            <a:prstDash val="solid"/>
            <a:miter lim="800000"/>
          </a:ln>
          <a:effectLst>
            <a:softEdge rad="508000"/>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cs typeface="+mn-ea"/>
              <a:sym typeface="+mn-lt"/>
            </a:endParaRPr>
          </a:p>
        </p:txBody>
      </p:sp>
      <p:pic>
        <p:nvPicPr>
          <p:cNvPr id="15" name="图片 14">
            <a:extLst>
              <a:ext uri="{FF2B5EF4-FFF2-40B4-BE49-F238E27FC236}">
                <a16:creationId xmlns:a16="http://schemas.microsoft.com/office/drawing/2014/main" id="{477CE479-CCD8-B64C-A456-4EBA7D58FF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7997" y="6063430"/>
            <a:ext cx="1524000" cy="4873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329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a:extLst>
              <a:ext uri="{FF2B5EF4-FFF2-40B4-BE49-F238E27FC236}">
                <a16:creationId xmlns:a16="http://schemas.microsoft.com/office/drawing/2014/main" id="{D4E79EEA-8DA4-034B-A583-1CB1FA6DD38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a:ext>
            </a:extLst>
          </a:blip>
          <a:srcRect/>
          <a:stretch/>
        </p:blipFill>
        <p:spPr>
          <a:xfrm>
            <a:off x="1" y="0"/>
            <a:ext cx="12191998" cy="6858000"/>
          </a:xfrm>
          <a:prstGeom prst="rect">
            <a:avLst/>
          </a:prstGeom>
          <a:solidFill>
            <a:schemeClr val="tx1">
              <a:alpha val="79000"/>
            </a:schemeClr>
          </a:solidFill>
        </p:spPr>
      </p:pic>
      <p:sp>
        <p:nvSpPr>
          <p:cNvPr id="70" name="矩形 69">
            <a:extLst>
              <a:ext uri="{FF2B5EF4-FFF2-40B4-BE49-F238E27FC236}">
                <a16:creationId xmlns:a16="http://schemas.microsoft.com/office/drawing/2014/main" id="{97799175-1F66-6F43-9209-5EAE2AB86FA4}"/>
              </a:ext>
            </a:extLst>
          </p:cNvPr>
          <p:cNvSpPr/>
          <p:nvPr/>
        </p:nvSpPr>
        <p:spPr>
          <a:xfrm>
            <a:off x="0" y="0"/>
            <a:ext cx="12191999" cy="6858000"/>
          </a:xfrm>
          <a:prstGeom prst="rect">
            <a:avLst/>
          </a:prstGeom>
          <a:solidFill>
            <a:schemeClr val="tx1">
              <a:alpha val="29883"/>
            </a:schemeClr>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cs typeface="+mn-ea"/>
              <a:sym typeface="+mn-lt"/>
            </a:endParaRPr>
          </a:p>
        </p:txBody>
      </p:sp>
      <p:sp>
        <p:nvSpPr>
          <p:cNvPr id="117" name="梯形 116">
            <a:extLst>
              <a:ext uri="{FF2B5EF4-FFF2-40B4-BE49-F238E27FC236}">
                <a16:creationId xmlns:a16="http://schemas.microsoft.com/office/drawing/2014/main" id="{96293E6F-50CD-4C45-96A6-C2477645C746}"/>
              </a:ext>
            </a:extLst>
          </p:cNvPr>
          <p:cNvSpPr/>
          <p:nvPr/>
        </p:nvSpPr>
        <p:spPr>
          <a:xfrm rot="16200000">
            <a:off x="7810131" y="3455048"/>
            <a:ext cx="774632" cy="1180745"/>
          </a:xfrm>
          <a:prstGeom prst="trapezoid">
            <a:avLst>
              <a:gd name="adj" fmla="val 25752"/>
            </a:avLst>
          </a:prstGeom>
          <a:gradFill>
            <a:gsLst>
              <a:gs pos="0">
                <a:srgbClr val="C6DEE7">
                  <a:alpha val="0"/>
                </a:srgbClr>
              </a:gs>
              <a:gs pos="100000">
                <a:schemeClr val="accent1">
                  <a:lumMod val="40000"/>
                  <a:lumOff val="6000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任意多边形: 形状 73">
            <a:extLst>
              <a:ext uri="{FF2B5EF4-FFF2-40B4-BE49-F238E27FC236}">
                <a16:creationId xmlns:a16="http://schemas.microsoft.com/office/drawing/2014/main" id="{8BF51235-B023-FA42-BAB1-45DAB9C837C5}"/>
              </a:ext>
            </a:extLst>
          </p:cNvPr>
          <p:cNvSpPr/>
          <p:nvPr/>
        </p:nvSpPr>
        <p:spPr>
          <a:xfrm>
            <a:off x="7572364" y="1946609"/>
            <a:ext cx="3889546" cy="1333500"/>
          </a:xfrm>
          <a:custGeom>
            <a:avLst/>
            <a:gdLst>
              <a:gd name="connsiteX0" fmla="*/ 899160 w 3436620"/>
              <a:gd name="connsiteY0" fmla="*/ 739140 h 1333500"/>
              <a:gd name="connsiteX1" fmla="*/ 2682240 w 3436620"/>
              <a:gd name="connsiteY1" fmla="*/ 0 h 1333500"/>
              <a:gd name="connsiteX2" fmla="*/ 2682240 w 3436620"/>
              <a:gd name="connsiteY2" fmla="*/ 441960 h 1333500"/>
              <a:gd name="connsiteX3" fmla="*/ 3436620 w 3436620"/>
              <a:gd name="connsiteY3" fmla="*/ 464820 h 1333500"/>
              <a:gd name="connsiteX4" fmla="*/ 998220 w 3436620"/>
              <a:gd name="connsiteY4" fmla="*/ 1104900 h 1333500"/>
              <a:gd name="connsiteX5" fmla="*/ 0 w 3436620"/>
              <a:gd name="connsiteY5" fmla="*/ 1333500 h 1333500"/>
              <a:gd name="connsiteX6" fmla="*/ 899160 w 3436620"/>
              <a:gd name="connsiteY6" fmla="*/ 739140 h 1333500"/>
              <a:gd name="connsiteX0" fmla="*/ 899160 w 3705860"/>
              <a:gd name="connsiteY0" fmla="*/ 739140 h 1333500"/>
              <a:gd name="connsiteX1" fmla="*/ 2682240 w 3705860"/>
              <a:gd name="connsiteY1" fmla="*/ 0 h 1333500"/>
              <a:gd name="connsiteX2" fmla="*/ 2682240 w 3705860"/>
              <a:gd name="connsiteY2" fmla="*/ 441960 h 1333500"/>
              <a:gd name="connsiteX3" fmla="*/ 3705860 w 3705860"/>
              <a:gd name="connsiteY3" fmla="*/ 439420 h 1333500"/>
              <a:gd name="connsiteX4" fmla="*/ 998220 w 3705860"/>
              <a:gd name="connsiteY4" fmla="*/ 1104900 h 1333500"/>
              <a:gd name="connsiteX5" fmla="*/ 0 w 3705860"/>
              <a:gd name="connsiteY5" fmla="*/ 1333500 h 1333500"/>
              <a:gd name="connsiteX6" fmla="*/ 899160 w 3705860"/>
              <a:gd name="connsiteY6" fmla="*/ 73914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5860" h="1333500">
                <a:moveTo>
                  <a:pt x="899160" y="739140"/>
                </a:moveTo>
                <a:lnTo>
                  <a:pt x="2682240" y="0"/>
                </a:lnTo>
                <a:lnTo>
                  <a:pt x="2682240" y="441960"/>
                </a:lnTo>
                <a:lnTo>
                  <a:pt x="3705860" y="439420"/>
                </a:lnTo>
                <a:lnTo>
                  <a:pt x="998220" y="1104900"/>
                </a:lnTo>
                <a:lnTo>
                  <a:pt x="0" y="1333500"/>
                </a:lnTo>
                <a:lnTo>
                  <a:pt x="899160" y="739140"/>
                </a:lnTo>
                <a:close/>
              </a:path>
            </a:pathLst>
          </a:custGeom>
          <a:gradFill>
            <a:gsLst>
              <a:gs pos="0">
                <a:srgbClr val="C6DEE7">
                  <a:alpha val="27000"/>
                </a:srgbClr>
              </a:gs>
              <a:gs pos="71000">
                <a:srgbClr val="C6DEE7">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0" name="任意多边形: 形状 77">
            <a:extLst>
              <a:ext uri="{FF2B5EF4-FFF2-40B4-BE49-F238E27FC236}">
                <a16:creationId xmlns:a16="http://schemas.microsoft.com/office/drawing/2014/main" id="{8AA888C1-D593-AB41-A178-8F31E8A1BD01}"/>
              </a:ext>
            </a:extLst>
          </p:cNvPr>
          <p:cNvSpPr/>
          <p:nvPr/>
        </p:nvSpPr>
        <p:spPr>
          <a:xfrm>
            <a:off x="1788057" y="2324220"/>
            <a:ext cx="2621280" cy="507036"/>
          </a:xfrm>
          <a:custGeom>
            <a:avLst/>
            <a:gdLst>
              <a:gd name="connsiteX0" fmla="*/ 0 w 2621280"/>
              <a:gd name="connsiteY0" fmla="*/ 541020 h 1295400"/>
              <a:gd name="connsiteX1" fmla="*/ 2468880 w 2621280"/>
              <a:gd name="connsiteY1" fmla="*/ 1295400 h 1295400"/>
              <a:gd name="connsiteX2" fmla="*/ 2621280 w 2621280"/>
              <a:gd name="connsiteY2" fmla="*/ 929640 h 1295400"/>
              <a:gd name="connsiteX3" fmla="*/ 1082040 w 2621280"/>
              <a:gd name="connsiteY3" fmla="*/ 0 h 1295400"/>
              <a:gd name="connsiteX4" fmla="*/ 0 w 2621280"/>
              <a:gd name="connsiteY4" fmla="*/ 5410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280" h="1295400">
                <a:moveTo>
                  <a:pt x="0" y="541020"/>
                </a:moveTo>
                <a:lnTo>
                  <a:pt x="2468880" y="1295400"/>
                </a:lnTo>
                <a:lnTo>
                  <a:pt x="2621280" y="929640"/>
                </a:lnTo>
                <a:lnTo>
                  <a:pt x="1082040" y="0"/>
                </a:lnTo>
                <a:lnTo>
                  <a:pt x="0" y="541020"/>
                </a:lnTo>
                <a:close/>
              </a:path>
            </a:pathLst>
          </a:custGeom>
          <a:gradFill>
            <a:gsLst>
              <a:gs pos="0">
                <a:srgbClr val="C6DEE7">
                  <a:alpha val="26000"/>
                </a:srgbClr>
              </a:gs>
              <a:gs pos="69000">
                <a:srgbClr val="C6DEE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1" name="任意多边形: 形状 78">
            <a:extLst>
              <a:ext uri="{FF2B5EF4-FFF2-40B4-BE49-F238E27FC236}">
                <a16:creationId xmlns:a16="http://schemas.microsoft.com/office/drawing/2014/main" id="{64B06AF5-85F1-9246-B3DC-A05EB9A61BD2}"/>
              </a:ext>
            </a:extLst>
          </p:cNvPr>
          <p:cNvSpPr/>
          <p:nvPr/>
        </p:nvSpPr>
        <p:spPr>
          <a:xfrm>
            <a:off x="3040353" y="4022760"/>
            <a:ext cx="2019468" cy="1175385"/>
          </a:xfrm>
          <a:custGeom>
            <a:avLst/>
            <a:gdLst>
              <a:gd name="connsiteX0" fmla="*/ 0 w 2628900"/>
              <a:gd name="connsiteY0" fmla="*/ 662940 h 1203960"/>
              <a:gd name="connsiteX1" fmla="*/ 1021080 w 2628900"/>
              <a:gd name="connsiteY1" fmla="*/ 678180 h 1203960"/>
              <a:gd name="connsiteX2" fmla="*/ 1021080 w 2628900"/>
              <a:gd name="connsiteY2" fmla="*/ 1203960 h 1203960"/>
              <a:gd name="connsiteX3" fmla="*/ 2628900 w 2628900"/>
              <a:gd name="connsiteY3" fmla="*/ 243840 h 1203960"/>
              <a:gd name="connsiteX4" fmla="*/ 2453640 w 2628900"/>
              <a:gd name="connsiteY4" fmla="*/ 0 h 1203960"/>
              <a:gd name="connsiteX5" fmla="*/ 0 w 2628900"/>
              <a:gd name="connsiteY5" fmla="*/ 662940 h 1203960"/>
              <a:gd name="connsiteX0" fmla="*/ 0 w 2628900"/>
              <a:gd name="connsiteY0" fmla="*/ 662940 h 1175385"/>
              <a:gd name="connsiteX1" fmla="*/ 1021080 w 2628900"/>
              <a:gd name="connsiteY1" fmla="*/ 678180 h 1175385"/>
              <a:gd name="connsiteX2" fmla="*/ 1013460 w 2628900"/>
              <a:gd name="connsiteY2" fmla="*/ 1175385 h 1175385"/>
              <a:gd name="connsiteX3" fmla="*/ 2628900 w 2628900"/>
              <a:gd name="connsiteY3" fmla="*/ 243840 h 1175385"/>
              <a:gd name="connsiteX4" fmla="*/ 2453640 w 2628900"/>
              <a:gd name="connsiteY4" fmla="*/ 0 h 1175385"/>
              <a:gd name="connsiteX5" fmla="*/ 0 w 2628900"/>
              <a:gd name="connsiteY5" fmla="*/ 662940 h 1175385"/>
              <a:gd name="connsiteX0" fmla="*/ 0 w 2628900"/>
              <a:gd name="connsiteY0" fmla="*/ 662940 h 1175385"/>
              <a:gd name="connsiteX1" fmla="*/ 1017270 w 2628900"/>
              <a:gd name="connsiteY1" fmla="*/ 674370 h 1175385"/>
              <a:gd name="connsiteX2" fmla="*/ 1013460 w 2628900"/>
              <a:gd name="connsiteY2" fmla="*/ 1175385 h 1175385"/>
              <a:gd name="connsiteX3" fmla="*/ 2628900 w 2628900"/>
              <a:gd name="connsiteY3" fmla="*/ 243840 h 1175385"/>
              <a:gd name="connsiteX4" fmla="*/ 2453640 w 2628900"/>
              <a:gd name="connsiteY4" fmla="*/ 0 h 1175385"/>
              <a:gd name="connsiteX5" fmla="*/ 0 w 2628900"/>
              <a:gd name="connsiteY5" fmla="*/ 662940 h 117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8900" h="1175385">
                <a:moveTo>
                  <a:pt x="0" y="662940"/>
                </a:moveTo>
                <a:lnTo>
                  <a:pt x="1017270" y="674370"/>
                </a:lnTo>
                <a:lnTo>
                  <a:pt x="1013460" y="1175385"/>
                </a:lnTo>
                <a:lnTo>
                  <a:pt x="2628900" y="243840"/>
                </a:lnTo>
                <a:lnTo>
                  <a:pt x="2453640" y="0"/>
                </a:lnTo>
                <a:lnTo>
                  <a:pt x="0" y="662940"/>
                </a:lnTo>
                <a:close/>
              </a:path>
            </a:pathLst>
          </a:custGeom>
          <a:gradFill>
            <a:gsLst>
              <a:gs pos="0">
                <a:srgbClr val="C6DEE7">
                  <a:alpha val="0"/>
                </a:srgbClr>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2" name="任意多边形: 形状 79">
            <a:extLst>
              <a:ext uri="{FF2B5EF4-FFF2-40B4-BE49-F238E27FC236}">
                <a16:creationId xmlns:a16="http://schemas.microsoft.com/office/drawing/2014/main" id="{666A1549-F5E8-D246-B539-432359884929}"/>
              </a:ext>
            </a:extLst>
          </p:cNvPr>
          <p:cNvSpPr/>
          <p:nvPr/>
        </p:nvSpPr>
        <p:spPr>
          <a:xfrm>
            <a:off x="7068716" y="4493309"/>
            <a:ext cx="2355389" cy="1115469"/>
          </a:xfrm>
          <a:custGeom>
            <a:avLst/>
            <a:gdLst>
              <a:gd name="connsiteX0" fmla="*/ 1417320 w 2354580"/>
              <a:gd name="connsiteY0" fmla="*/ 937260 h 937260"/>
              <a:gd name="connsiteX1" fmla="*/ 0 w 2354580"/>
              <a:gd name="connsiteY1" fmla="*/ 144780 h 937260"/>
              <a:gd name="connsiteX2" fmla="*/ 144780 w 2354580"/>
              <a:gd name="connsiteY2" fmla="*/ 0 h 937260"/>
              <a:gd name="connsiteX3" fmla="*/ 2354580 w 2354580"/>
              <a:gd name="connsiteY3" fmla="*/ 502920 h 937260"/>
              <a:gd name="connsiteX4" fmla="*/ 1417320 w 2354580"/>
              <a:gd name="connsiteY4" fmla="*/ 937260 h 937260"/>
              <a:gd name="connsiteX0" fmla="*/ 1466850 w 2354580"/>
              <a:gd name="connsiteY0" fmla="*/ 954405 h 954405"/>
              <a:gd name="connsiteX1" fmla="*/ 0 w 2354580"/>
              <a:gd name="connsiteY1" fmla="*/ 144780 h 954405"/>
              <a:gd name="connsiteX2" fmla="*/ 144780 w 2354580"/>
              <a:gd name="connsiteY2" fmla="*/ 0 h 954405"/>
              <a:gd name="connsiteX3" fmla="*/ 2354580 w 2354580"/>
              <a:gd name="connsiteY3" fmla="*/ 502920 h 954405"/>
              <a:gd name="connsiteX4" fmla="*/ 1466850 w 2354580"/>
              <a:gd name="connsiteY4" fmla="*/ 954405 h 95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580" h="954405">
                <a:moveTo>
                  <a:pt x="1466850" y="954405"/>
                </a:moveTo>
                <a:lnTo>
                  <a:pt x="0" y="144780"/>
                </a:lnTo>
                <a:lnTo>
                  <a:pt x="144780" y="0"/>
                </a:lnTo>
                <a:lnTo>
                  <a:pt x="2354580" y="502920"/>
                </a:lnTo>
                <a:lnTo>
                  <a:pt x="1466850" y="954405"/>
                </a:lnTo>
                <a:close/>
              </a:path>
            </a:pathLst>
          </a:custGeom>
          <a:gradFill>
            <a:gsLst>
              <a:gs pos="0">
                <a:srgbClr val="C6DEE7">
                  <a:alpha val="0"/>
                </a:srgbClr>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24" name="组合 123">
            <a:extLst>
              <a:ext uri="{FF2B5EF4-FFF2-40B4-BE49-F238E27FC236}">
                <a16:creationId xmlns:a16="http://schemas.microsoft.com/office/drawing/2014/main" id="{DC27D1C5-6B65-5640-86E3-F0719A8FDCC9}"/>
              </a:ext>
            </a:extLst>
          </p:cNvPr>
          <p:cNvGrpSpPr/>
          <p:nvPr/>
        </p:nvGrpSpPr>
        <p:grpSpPr>
          <a:xfrm>
            <a:off x="4779261" y="1695539"/>
            <a:ext cx="2273223" cy="830801"/>
            <a:chOff x="5097312" y="1713624"/>
            <a:chExt cx="1496528" cy="694296"/>
          </a:xfrm>
          <a:solidFill>
            <a:schemeClr val="accent1">
              <a:lumMod val="40000"/>
              <a:lumOff val="60000"/>
            </a:schemeClr>
          </a:solidFill>
        </p:grpSpPr>
        <p:sp>
          <p:nvSpPr>
            <p:cNvPr id="125" name="矩形 124">
              <a:extLst>
                <a:ext uri="{FF2B5EF4-FFF2-40B4-BE49-F238E27FC236}">
                  <a16:creationId xmlns:a16="http://schemas.microsoft.com/office/drawing/2014/main" id="{6198B6D4-A12A-234C-972E-5967F3781B0D}"/>
                </a:ext>
              </a:extLst>
            </p:cNvPr>
            <p:cNvSpPr/>
            <p:nvPr/>
          </p:nvSpPr>
          <p:spPr>
            <a:xfrm>
              <a:off x="5097312" y="1713624"/>
              <a:ext cx="1496528" cy="69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6" name="任意多边形: 形状 5">
              <a:extLst>
                <a:ext uri="{FF2B5EF4-FFF2-40B4-BE49-F238E27FC236}">
                  <a16:creationId xmlns:a16="http://schemas.microsoft.com/office/drawing/2014/main" id="{241B3D59-9762-1240-A34E-FC7A9B658494}"/>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7" name="任意多边形: 形状 6">
              <a:extLst>
                <a:ext uri="{FF2B5EF4-FFF2-40B4-BE49-F238E27FC236}">
                  <a16:creationId xmlns:a16="http://schemas.microsoft.com/office/drawing/2014/main" id="{CAD5B352-6142-B747-BA30-66565FBA5A88}"/>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32" name="组合 131">
            <a:extLst>
              <a:ext uri="{FF2B5EF4-FFF2-40B4-BE49-F238E27FC236}">
                <a16:creationId xmlns:a16="http://schemas.microsoft.com/office/drawing/2014/main" id="{283CC671-32D2-D344-B3F5-C992546C7327}"/>
              </a:ext>
            </a:extLst>
          </p:cNvPr>
          <p:cNvGrpSpPr/>
          <p:nvPr/>
        </p:nvGrpSpPr>
        <p:grpSpPr>
          <a:xfrm>
            <a:off x="1680276" y="2271359"/>
            <a:ext cx="1197442" cy="555539"/>
            <a:chOff x="5097312" y="1713624"/>
            <a:chExt cx="1496528" cy="694296"/>
          </a:xfrm>
          <a:solidFill>
            <a:schemeClr val="accent6">
              <a:lumMod val="40000"/>
              <a:lumOff val="60000"/>
            </a:schemeClr>
          </a:solidFill>
        </p:grpSpPr>
        <p:sp>
          <p:nvSpPr>
            <p:cNvPr id="133" name="矩形 132">
              <a:extLst>
                <a:ext uri="{FF2B5EF4-FFF2-40B4-BE49-F238E27FC236}">
                  <a16:creationId xmlns:a16="http://schemas.microsoft.com/office/drawing/2014/main" id="{1D2D6879-E095-7640-8CE3-8CEAE3FD8D93}"/>
                </a:ext>
              </a:extLst>
            </p:cNvPr>
            <p:cNvSpPr/>
            <p:nvPr/>
          </p:nvSpPr>
          <p:spPr>
            <a:xfrm>
              <a:off x="5097312" y="1713624"/>
              <a:ext cx="1496528" cy="694296"/>
            </a:xfrm>
            <a:prstGeom prst="rect">
              <a:avLst/>
            </a:pr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4" name="任意多边形: 形状 15">
              <a:extLst>
                <a:ext uri="{FF2B5EF4-FFF2-40B4-BE49-F238E27FC236}">
                  <a16:creationId xmlns:a16="http://schemas.microsoft.com/office/drawing/2014/main" id="{C8D5CA32-146C-7A48-959D-F9D6A4A4FAE3}"/>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5" name="任意多边形: 形状 16">
              <a:extLst>
                <a:ext uri="{FF2B5EF4-FFF2-40B4-BE49-F238E27FC236}">
                  <a16:creationId xmlns:a16="http://schemas.microsoft.com/office/drawing/2014/main" id="{A03FFB6B-75BE-F54B-9C92-EE9B0B8DAB43}"/>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gr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40" name="组合 139">
            <a:extLst>
              <a:ext uri="{FF2B5EF4-FFF2-40B4-BE49-F238E27FC236}">
                <a16:creationId xmlns:a16="http://schemas.microsoft.com/office/drawing/2014/main" id="{AD6DFBB3-B4D7-6440-8910-84F84C17156C}"/>
              </a:ext>
            </a:extLst>
          </p:cNvPr>
          <p:cNvGrpSpPr/>
          <p:nvPr/>
        </p:nvGrpSpPr>
        <p:grpSpPr>
          <a:xfrm>
            <a:off x="744809" y="3069997"/>
            <a:ext cx="3728422" cy="740219"/>
            <a:chOff x="5097312" y="1713624"/>
            <a:chExt cx="1496528" cy="694296"/>
          </a:xfrm>
          <a:solidFill>
            <a:schemeClr val="accent1">
              <a:lumMod val="40000"/>
              <a:lumOff val="60000"/>
            </a:schemeClr>
          </a:solidFill>
        </p:grpSpPr>
        <p:sp>
          <p:nvSpPr>
            <p:cNvPr id="141" name="矩形 140">
              <a:extLst>
                <a:ext uri="{FF2B5EF4-FFF2-40B4-BE49-F238E27FC236}">
                  <a16:creationId xmlns:a16="http://schemas.microsoft.com/office/drawing/2014/main" id="{E3629BA1-5F1A-7142-90C1-BAB9E37FB108}"/>
                </a:ext>
              </a:extLst>
            </p:cNvPr>
            <p:cNvSpPr/>
            <p:nvPr/>
          </p:nvSpPr>
          <p:spPr>
            <a:xfrm>
              <a:off x="5097312" y="1713624"/>
              <a:ext cx="1496528" cy="69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2" name="任意多边形: 形状 23">
              <a:extLst>
                <a:ext uri="{FF2B5EF4-FFF2-40B4-BE49-F238E27FC236}">
                  <a16:creationId xmlns:a16="http://schemas.microsoft.com/office/drawing/2014/main" id="{AE49AA96-EED1-7845-8AD6-40FCE85E27CC}"/>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3" name="任意多边形: 形状 24">
              <a:extLst>
                <a:ext uri="{FF2B5EF4-FFF2-40B4-BE49-F238E27FC236}">
                  <a16:creationId xmlns:a16="http://schemas.microsoft.com/office/drawing/2014/main" id="{69142240-06E5-E548-816A-D4F42FEEC7B7}"/>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44" name="组合 143">
            <a:extLst>
              <a:ext uri="{FF2B5EF4-FFF2-40B4-BE49-F238E27FC236}">
                <a16:creationId xmlns:a16="http://schemas.microsoft.com/office/drawing/2014/main" id="{C9CED263-4613-DE44-82F6-89B883E7ABE2}"/>
              </a:ext>
            </a:extLst>
          </p:cNvPr>
          <p:cNvGrpSpPr/>
          <p:nvPr/>
        </p:nvGrpSpPr>
        <p:grpSpPr>
          <a:xfrm>
            <a:off x="486137" y="4387191"/>
            <a:ext cx="3349442" cy="808618"/>
            <a:chOff x="5097312" y="1713624"/>
            <a:chExt cx="1496528" cy="694296"/>
          </a:xfrm>
          <a:solidFill>
            <a:schemeClr val="accent1">
              <a:lumMod val="40000"/>
              <a:lumOff val="60000"/>
            </a:schemeClr>
          </a:solidFill>
        </p:grpSpPr>
        <p:sp>
          <p:nvSpPr>
            <p:cNvPr id="145" name="矩形 144">
              <a:extLst>
                <a:ext uri="{FF2B5EF4-FFF2-40B4-BE49-F238E27FC236}">
                  <a16:creationId xmlns:a16="http://schemas.microsoft.com/office/drawing/2014/main" id="{A7C3D876-BCE5-0E47-B270-44FD720D278D}"/>
                </a:ext>
              </a:extLst>
            </p:cNvPr>
            <p:cNvSpPr/>
            <p:nvPr/>
          </p:nvSpPr>
          <p:spPr>
            <a:xfrm>
              <a:off x="5097312" y="1713624"/>
              <a:ext cx="1496528" cy="69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6" name="任意多边形: 形状 27">
              <a:extLst>
                <a:ext uri="{FF2B5EF4-FFF2-40B4-BE49-F238E27FC236}">
                  <a16:creationId xmlns:a16="http://schemas.microsoft.com/office/drawing/2014/main" id="{3B9DCAB8-FCAB-454E-930D-551A89E6DF28}"/>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7" name="任意多边形: 形状 28">
              <a:extLst>
                <a:ext uri="{FF2B5EF4-FFF2-40B4-BE49-F238E27FC236}">
                  <a16:creationId xmlns:a16="http://schemas.microsoft.com/office/drawing/2014/main" id="{B3E49C01-218B-3446-941B-26EE98368D0F}"/>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48" name="组合 147">
            <a:extLst>
              <a:ext uri="{FF2B5EF4-FFF2-40B4-BE49-F238E27FC236}">
                <a16:creationId xmlns:a16="http://schemas.microsoft.com/office/drawing/2014/main" id="{4F256CC0-EF22-9343-9A05-7EB185E1A667}"/>
              </a:ext>
            </a:extLst>
          </p:cNvPr>
          <p:cNvGrpSpPr/>
          <p:nvPr/>
        </p:nvGrpSpPr>
        <p:grpSpPr>
          <a:xfrm>
            <a:off x="4773317" y="5142053"/>
            <a:ext cx="2102351" cy="859312"/>
            <a:chOff x="5097312" y="1713624"/>
            <a:chExt cx="1496528" cy="694296"/>
          </a:xfrm>
          <a:solidFill>
            <a:schemeClr val="accent1">
              <a:lumMod val="40000"/>
              <a:lumOff val="60000"/>
            </a:schemeClr>
          </a:solidFill>
        </p:grpSpPr>
        <p:sp>
          <p:nvSpPr>
            <p:cNvPr id="149" name="矩形 148">
              <a:extLst>
                <a:ext uri="{FF2B5EF4-FFF2-40B4-BE49-F238E27FC236}">
                  <a16:creationId xmlns:a16="http://schemas.microsoft.com/office/drawing/2014/main" id="{F5656DF6-A7BE-F545-909B-3E1F1833A087}"/>
                </a:ext>
              </a:extLst>
            </p:cNvPr>
            <p:cNvSpPr/>
            <p:nvPr/>
          </p:nvSpPr>
          <p:spPr>
            <a:xfrm>
              <a:off x="5097312" y="1713624"/>
              <a:ext cx="1496528" cy="69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0" name="任意多边形: 形状 31">
              <a:extLst>
                <a:ext uri="{FF2B5EF4-FFF2-40B4-BE49-F238E27FC236}">
                  <a16:creationId xmlns:a16="http://schemas.microsoft.com/office/drawing/2014/main" id="{8D2894CF-48E3-E84B-976B-9A6F89DA0A52}"/>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1" name="任意多边形: 形状 32">
              <a:extLst>
                <a:ext uri="{FF2B5EF4-FFF2-40B4-BE49-F238E27FC236}">
                  <a16:creationId xmlns:a16="http://schemas.microsoft.com/office/drawing/2014/main" id="{FA881611-75AE-B840-915A-8384C2DE995C}"/>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56" name="组合 155">
            <a:extLst>
              <a:ext uri="{FF2B5EF4-FFF2-40B4-BE49-F238E27FC236}">
                <a16:creationId xmlns:a16="http://schemas.microsoft.com/office/drawing/2014/main" id="{7D585412-1AE7-B545-A28A-233E8C87C999}"/>
              </a:ext>
            </a:extLst>
          </p:cNvPr>
          <p:cNvGrpSpPr/>
          <p:nvPr/>
        </p:nvGrpSpPr>
        <p:grpSpPr>
          <a:xfrm>
            <a:off x="8787819" y="3658703"/>
            <a:ext cx="2687011" cy="772744"/>
            <a:chOff x="4889975" y="1713624"/>
            <a:chExt cx="1703865" cy="694296"/>
          </a:xfrm>
          <a:solidFill>
            <a:schemeClr val="accent1">
              <a:lumMod val="40000"/>
              <a:lumOff val="60000"/>
            </a:schemeClr>
          </a:solidFill>
        </p:grpSpPr>
        <p:sp>
          <p:nvSpPr>
            <p:cNvPr id="157" name="矩形 156">
              <a:extLst>
                <a:ext uri="{FF2B5EF4-FFF2-40B4-BE49-F238E27FC236}">
                  <a16:creationId xmlns:a16="http://schemas.microsoft.com/office/drawing/2014/main" id="{E7C21CC6-8039-194A-BD81-666336696D45}"/>
                </a:ext>
              </a:extLst>
            </p:cNvPr>
            <p:cNvSpPr/>
            <p:nvPr/>
          </p:nvSpPr>
          <p:spPr>
            <a:xfrm>
              <a:off x="4889975" y="1713624"/>
              <a:ext cx="1703865" cy="69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8" name="任意多边形: 形状 39">
              <a:extLst>
                <a:ext uri="{FF2B5EF4-FFF2-40B4-BE49-F238E27FC236}">
                  <a16:creationId xmlns:a16="http://schemas.microsoft.com/office/drawing/2014/main" id="{79301363-03E4-7F4E-9E2B-C8495C82B7C8}"/>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9" name="任意多边形: 形状 40">
              <a:extLst>
                <a:ext uri="{FF2B5EF4-FFF2-40B4-BE49-F238E27FC236}">
                  <a16:creationId xmlns:a16="http://schemas.microsoft.com/office/drawing/2014/main" id="{B62BEFE7-14DA-B749-9228-93A8A28892C7}"/>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60" name="组合 159">
            <a:extLst>
              <a:ext uri="{FF2B5EF4-FFF2-40B4-BE49-F238E27FC236}">
                <a16:creationId xmlns:a16="http://schemas.microsoft.com/office/drawing/2014/main" id="{6141B97E-AC61-F147-811F-5370EB34CBA0}"/>
              </a:ext>
            </a:extLst>
          </p:cNvPr>
          <p:cNvGrpSpPr/>
          <p:nvPr/>
        </p:nvGrpSpPr>
        <p:grpSpPr>
          <a:xfrm>
            <a:off x="10191388" y="1948567"/>
            <a:ext cx="1030230" cy="477963"/>
            <a:chOff x="5097312" y="1713624"/>
            <a:chExt cx="1496528" cy="694296"/>
          </a:xfrm>
        </p:grpSpPr>
        <p:sp>
          <p:nvSpPr>
            <p:cNvPr id="161" name="矩形 160">
              <a:extLst>
                <a:ext uri="{FF2B5EF4-FFF2-40B4-BE49-F238E27FC236}">
                  <a16:creationId xmlns:a16="http://schemas.microsoft.com/office/drawing/2014/main" id="{7090BCE0-86B1-5140-BA1C-99BD63E40263}"/>
                </a:ext>
              </a:extLst>
            </p:cNvPr>
            <p:cNvSpPr/>
            <p:nvPr/>
          </p:nvSpPr>
          <p:spPr>
            <a:xfrm>
              <a:off x="5097312" y="1713624"/>
              <a:ext cx="1496528" cy="694296"/>
            </a:xfrm>
            <a:prstGeom prst="rect">
              <a:avLst/>
            </a:prstGeom>
            <a:solidFill>
              <a:schemeClr val="accent1">
                <a:lumMod val="40000"/>
                <a:lumOff val="60000"/>
                <a:alpha val="7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62" name="任意多边形: 形状 43">
              <a:extLst>
                <a:ext uri="{FF2B5EF4-FFF2-40B4-BE49-F238E27FC236}">
                  <a16:creationId xmlns:a16="http://schemas.microsoft.com/office/drawing/2014/main" id="{5E5AF5A8-F766-D34D-98BD-775948E8289A}"/>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solidFill>
              <a:schemeClr val="accent1">
                <a:lumMod val="40000"/>
                <a:lumOff val="60000"/>
                <a:alpha val="7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63" name="任意多边形: 形状 44">
              <a:extLst>
                <a:ext uri="{FF2B5EF4-FFF2-40B4-BE49-F238E27FC236}">
                  <a16:creationId xmlns:a16="http://schemas.microsoft.com/office/drawing/2014/main" id="{649AFC58-17DF-8345-936E-0B0D79E02CC1}"/>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solidFill>
              <a:schemeClr val="accent1">
                <a:lumMod val="40000"/>
                <a:lumOff val="60000"/>
                <a:alpha val="7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68" name="组合 167">
            <a:extLst>
              <a:ext uri="{FF2B5EF4-FFF2-40B4-BE49-F238E27FC236}">
                <a16:creationId xmlns:a16="http://schemas.microsoft.com/office/drawing/2014/main" id="{DBD97008-61ED-CC47-96B5-CFA8463FFBCD}"/>
              </a:ext>
            </a:extLst>
          </p:cNvPr>
          <p:cNvGrpSpPr/>
          <p:nvPr/>
        </p:nvGrpSpPr>
        <p:grpSpPr>
          <a:xfrm>
            <a:off x="8528597" y="4824690"/>
            <a:ext cx="2296587" cy="783171"/>
            <a:chOff x="5097312" y="1713624"/>
            <a:chExt cx="1496528" cy="694296"/>
          </a:xfrm>
          <a:solidFill>
            <a:schemeClr val="accent1">
              <a:lumMod val="40000"/>
              <a:lumOff val="60000"/>
            </a:schemeClr>
          </a:solidFill>
        </p:grpSpPr>
        <p:sp>
          <p:nvSpPr>
            <p:cNvPr id="169" name="矩形 168">
              <a:extLst>
                <a:ext uri="{FF2B5EF4-FFF2-40B4-BE49-F238E27FC236}">
                  <a16:creationId xmlns:a16="http://schemas.microsoft.com/office/drawing/2014/main" id="{76CEB674-1DBD-2C46-AAAB-E28AB65FF7C9}"/>
                </a:ext>
              </a:extLst>
            </p:cNvPr>
            <p:cNvSpPr/>
            <p:nvPr/>
          </p:nvSpPr>
          <p:spPr>
            <a:xfrm>
              <a:off x="5097312" y="1713624"/>
              <a:ext cx="1496528" cy="69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0" name="任意多边形: 形状 51">
              <a:extLst>
                <a:ext uri="{FF2B5EF4-FFF2-40B4-BE49-F238E27FC236}">
                  <a16:creationId xmlns:a16="http://schemas.microsoft.com/office/drawing/2014/main" id="{7785BF4A-A96F-5E48-BBB6-3895E88B7862}"/>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1" name="任意多边形: 形状 52">
              <a:extLst>
                <a:ext uri="{FF2B5EF4-FFF2-40B4-BE49-F238E27FC236}">
                  <a16:creationId xmlns:a16="http://schemas.microsoft.com/office/drawing/2014/main" id="{7F758035-1CC9-144E-82BF-6A8E3EE920E4}"/>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72" name="矩形 171">
            <a:extLst>
              <a:ext uri="{FF2B5EF4-FFF2-40B4-BE49-F238E27FC236}">
                <a16:creationId xmlns:a16="http://schemas.microsoft.com/office/drawing/2014/main" id="{138E5C22-CDB6-8548-9ECA-096B9F6922EE}"/>
              </a:ext>
            </a:extLst>
          </p:cNvPr>
          <p:cNvSpPr/>
          <p:nvPr/>
        </p:nvSpPr>
        <p:spPr>
          <a:xfrm>
            <a:off x="3584191" y="2094662"/>
            <a:ext cx="696790" cy="357224"/>
          </a:xfrm>
          <a:prstGeom prst="rect">
            <a:avLst/>
          </a:prstGeom>
          <a:solidFill>
            <a:schemeClr val="accent5">
              <a:lumMod val="40000"/>
              <a:lumOff val="60000"/>
              <a:alpha val="7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3" name="矩形 172">
            <a:extLst>
              <a:ext uri="{FF2B5EF4-FFF2-40B4-BE49-F238E27FC236}">
                <a16:creationId xmlns:a16="http://schemas.microsoft.com/office/drawing/2014/main" id="{9B7DFF9D-04AF-D246-B9F4-E455904C1576}"/>
              </a:ext>
            </a:extLst>
          </p:cNvPr>
          <p:cNvSpPr/>
          <p:nvPr/>
        </p:nvSpPr>
        <p:spPr>
          <a:xfrm>
            <a:off x="1088712" y="2823214"/>
            <a:ext cx="407006" cy="208660"/>
          </a:xfrm>
          <a:prstGeom prst="rect">
            <a:avLst/>
          </a:prstGeom>
          <a:solidFill>
            <a:srgbClr val="D6E8EE">
              <a:alpha val="7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4" name="矩形 173">
            <a:extLst>
              <a:ext uri="{FF2B5EF4-FFF2-40B4-BE49-F238E27FC236}">
                <a16:creationId xmlns:a16="http://schemas.microsoft.com/office/drawing/2014/main" id="{72DAD3BE-200C-1442-9328-7B3E5749BDD8}"/>
              </a:ext>
            </a:extLst>
          </p:cNvPr>
          <p:cNvSpPr/>
          <p:nvPr/>
        </p:nvSpPr>
        <p:spPr>
          <a:xfrm>
            <a:off x="2196387" y="5482103"/>
            <a:ext cx="757526" cy="388362"/>
          </a:xfrm>
          <a:prstGeom prst="rect">
            <a:avLst/>
          </a:prstGeom>
          <a:solidFill>
            <a:srgbClr val="D6E8EE">
              <a:alpha val="7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5" name="矩形 174">
            <a:extLst>
              <a:ext uri="{FF2B5EF4-FFF2-40B4-BE49-F238E27FC236}">
                <a16:creationId xmlns:a16="http://schemas.microsoft.com/office/drawing/2014/main" id="{80C609F2-84F5-AB4C-99C5-F7EC0D18D8CD}"/>
              </a:ext>
            </a:extLst>
          </p:cNvPr>
          <p:cNvSpPr/>
          <p:nvPr/>
        </p:nvSpPr>
        <p:spPr>
          <a:xfrm>
            <a:off x="681706" y="1775004"/>
            <a:ext cx="407006" cy="208660"/>
          </a:xfrm>
          <a:prstGeom prst="rect">
            <a:avLst/>
          </a:prstGeom>
          <a:solidFill>
            <a:srgbClr val="D6E8EE">
              <a:alpha val="7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6" name="矩形 175">
            <a:extLst>
              <a:ext uri="{FF2B5EF4-FFF2-40B4-BE49-F238E27FC236}">
                <a16:creationId xmlns:a16="http://schemas.microsoft.com/office/drawing/2014/main" id="{578315B4-8CFA-5342-9F8B-E1E8606AFF71}"/>
              </a:ext>
            </a:extLst>
          </p:cNvPr>
          <p:cNvSpPr/>
          <p:nvPr/>
        </p:nvSpPr>
        <p:spPr>
          <a:xfrm>
            <a:off x="3542204" y="5862668"/>
            <a:ext cx="541074" cy="277394"/>
          </a:xfrm>
          <a:prstGeom prst="rect">
            <a:avLst/>
          </a:prstGeom>
          <a:solidFill>
            <a:srgbClr val="003399">
              <a:alpha val="7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7" name="矩形 176">
            <a:extLst>
              <a:ext uri="{FF2B5EF4-FFF2-40B4-BE49-F238E27FC236}">
                <a16:creationId xmlns:a16="http://schemas.microsoft.com/office/drawing/2014/main" id="{3EF11AEB-B5EB-D747-BA42-C95D8A5A63FE}"/>
              </a:ext>
            </a:extLst>
          </p:cNvPr>
          <p:cNvSpPr/>
          <p:nvPr/>
        </p:nvSpPr>
        <p:spPr>
          <a:xfrm>
            <a:off x="7267386" y="5723971"/>
            <a:ext cx="541074" cy="277394"/>
          </a:xfrm>
          <a:prstGeom prst="rect">
            <a:avLst/>
          </a:prstGeom>
          <a:solidFill>
            <a:srgbClr val="006F3F">
              <a:alpha val="7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8" name="矩形 177">
            <a:extLst>
              <a:ext uri="{FF2B5EF4-FFF2-40B4-BE49-F238E27FC236}">
                <a16:creationId xmlns:a16="http://schemas.microsoft.com/office/drawing/2014/main" id="{78A15385-00CE-714B-9DDE-88D02A23775E}"/>
              </a:ext>
            </a:extLst>
          </p:cNvPr>
          <p:cNvSpPr/>
          <p:nvPr/>
        </p:nvSpPr>
        <p:spPr>
          <a:xfrm>
            <a:off x="11068649" y="4967373"/>
            <a:ext cx="541074" cy="277394"/>
          </a:xfrm>
          <a:prstGeom prst="rect">
            <a:avLst/>
          </a:prstGeom>
          <a:solidFill>
            <a:srgbClr val="003399">
              <a:alpha val="7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9" name="矩形 178">
            <a:extLst>
              <a:ext uri="{FF2B5EF4-FFF2-40B4-BE49-F238E27FC236}">
                <a16:creationId xmlns:a16="http://schemas.microsoft.com/office/drawing/2014/main" id="{F9ED20D5-E3CE-BB4C-8C99-D9889A3DFD36}"/>
              </a:ext>
            </a:extLst>
          </p:cNvPr>
          <p:cNvSpPr/>
          <p:nvPr/>
        </p:nvSpPr>
        <p:spPr>
          <a:xfrm>
            <a:off x="10825184" y="2998892"/>
            <a:ext cx="475576" cy="243815"/>
          </a:xfrm>
          <a:prstGeom prst="rect">
            <a:avLst/>
          </a:prstGeom>
          <a:solidFill>
            <a:schemeClr val="accent4">
              <a:lumMod val="60000"/>
              <a:lumOff val="40000"/>
              <a:alpha val="7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80" name="矩形 179">
            <a:extLst>
              <a:ext uri="{FF2B5EF4-FFF2-40B4-BE49-F238E27FC236}">
                <a16:creationId xmlns:a16="http://schemas.microsoft.com/office/drawing/2014/main" id="{EA12C4EA-5595-3F4F-BDAB-6F0ED2BB66A9}"/>
              </a:ext>
            </a:extLst>
          </p:cNvPr>
          <p:cNvSpPr/>
          <p:nvPr/>
        </p:nvSpPr>
        <p:spPr>
          <a:xfrm>
            <a:off x="8948530" y="1850847"/>
            <a:ext cx="475576" cy="243815"/>
          </a:xfrm>
          <a:prstGeom prst="rect">
            <a:avLst/>
          </a:prstGeom>
          <a:solidFill>
            <a:srgbClr val="92D050">
              <a:alpha val="7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81" name="矩形 180">
            <a:extLst>
              <a:ext uri="{FF2B5EF4-FFF2-40B4-BE49-F238E27FC236}">
                <a16:creationId xmlns:a16="http://schemas.microsoft.com/office/drawing/2014/main" id="{0633AACF-80E3-584B-8FB1-8A6EC27E1C04}"/>
              </a:ext>
            </a:extLst>
          </p:cNvPr>
          <p:cNvSpPr/>
          <p:nvPr/>
        </p:nvSpPr>
        <p:spPr>
          <a:xfrm>
            <a:off x="7292777" y="1654859"/>
            <a:ext cx="628594" cy="322263"/>
          </a:xfrm>
          <a:prstGeom prst="rect">
            <a:avLst/>
          </a:prstGeom>
          <a:solidFill>
            <a:srgbClr val="003399">
              <a:alpha val="73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82" name="矩形 181">
            <a:extLst>
              <a:ext uri="{FF2B5EF4-FFF2-40B4-BE49-F238E27FC236}">
                <a16:creationId xmlns:a16="http://schemas.microsoft.com/office/drawing/2014/main" id="{23FDF69E-F9D1-5248-9091-61AF5BD798BD}"/>
              </a:ext>
            </a:extLst>
          </p:cNvPr>
          <p:cNvSpPr/>
          <p:nvPr/>
        </p:nvSpPr>
        <p:spPr>
          <a:xfrm>
            <a:off x="869916" y="5728497"/>
            <a:ext cx="445961" cy="228632"/>
          </a:xfrm>
          <a:prstGeom prst="rect">
            <a:avLst/>
          </a:prstGeom>
          <a:solidFill>
            <a:schemeClr val="accent4">
              <a:lumMod val="60000"/>
              <a:lumOff val="40000"/>
              <a:alpha val="7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83" name="梯形 182">
            <a:extLst>
              <a:ext uri="{FF2B5EF4-FFF2-40B4-BE49-F238E27FC236}">
                <a16:creationId xmlns:a16="http://schemas.microsoft.com/office/drawing/2014/main" id="{B1AE42D2-93E0-0F40-B6A1-B883F807E163}"/>
              </a:ext>
            </a:extLst>
          </p:cNvPr>
          <p:cNvSpPr/>
          <p:nvPr/>
        </p:nvSpPr>
        <p:spPr>
          <a:xfrm rot="10800000">
            <a:off x="4773314" y="2520960"/>
            <a:ext cx="2273224" cy="866935"/>
          </a:xfrm>
          <a:prstGeom prst="trapezoid">
            <a:avLst>
              <a:gd name="adj" fmla="val 59623"/>
            </a:avLst>
          </a:prstGeom>
          <a:gradFill>
            <a:gsLst>
              <a:gs pos="0">
                <a:srgbClr val="C6DEE7">
                  <a:alpha val="0"/>
                </a:srgbClr>
              </a:gs>
              <a:gs pos="100000">
                <a:schemeClr val="accent1">
                  <a:lumMod val="40000"/>
                  <a:lumOff val="6000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4" name="梯形 183">
            <a:extLst>
              <a:ext uri="{FF2B5EF4-FFF2-40B4-BE49-F238E27FC236}">
                <a16:creationId xmlns:a16="http://schemas.microsoft.com/office/drawing/2014/main" id="{8577555B-A8C2-1A48-8A94-1DA4F3AA9660}"/>
              </a:ext>
            </a:extLst>
          </p:cNvPr>
          <p:cNvSpPr/>
          <p:nvPr/>
        </p:nvSpPr>
        <p:spPr>
          <a:xfrm>
            <a:off x="4767604" y="4264539"/>
            <a:ext cx="2109969" cy="880329"/>
          </a:xfrm>
          <a:prstGeom prst="trapezoid">
            <a:avLst>
              <a:gd name="adj" fmla="val 91650"/>
            </a:avLst>
          </a:prstGeom>
          <a:gradFill>
            <a:gsLst>
              <a:gs pos="0">
                <a:srgbClr val="C6DEE7">
                  <a:alpha val="0"/>
                </a:srgbClr>
              </a:gs>
              <a:gs pos="100000">
                <a:schemeClr val="accent1">
                  <a:lumMod val="40000"/>
                  <a:lumOff val="6000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5" name="梯形 184">
            <a:extLst>
              <a:ext uri="{FF2B5EF4-FFF2-40B4-BE49-F238E27FC236}">
                <a16:creationId xmlns:a16="http://schemas.microsoft.com/office/drawing/2014/main" id="{B42813C5-A917-B34C-86C4-0690367FA624}"/>
              </a:ext>
            </a:extLst>
          </p:cNvPr>
          <p:cNvSpPr/>
          <p:nvPr/>
        </p:nvSpPr>
        <p:spPr>
          <a:xfrm rot="5400000">
            <a:off x="4475658" y="3065603"/>
            <a:ext cx="742122" cy="747819"/>
          </a:xfrm>
          <a:prstGeom prst="trapezoid">
            <a:avLst>
              <a:gd name="adj" fmla="val 38923"/>
            </a:avLst>
          </a:prstGeom>
          <a:gradFill>
            <a:gsLst>
              <a:gs pos="0">
                <a:srgbClr val="C6DEE7">
                  <a:alpha val="0"/>
                </a:srgbClr>
              </a:gs>
              <a:gs pos="100000">
                <a:schemeClr val="accent1">
                  <a:lumMod val="40000"/>
                  <a:lumOff val="6000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6" name="梯形 185">
            <a:extLst>
              <a:ext uri="{FF2B5EF4-FFF2-40B4-BE49-F238E27FC236}">
                <a16:creationId xmlns:a16="http://schemas.microsoft.com/office/drawing/2014/main" id="{AFC46B97-CEF6-1C4C-A3B8-65B2256ABD7B}"/>
              </a:ext>
            </a:extLst>
          </p:cNvPr>
          <p:cNvSpPr/>
          <p:nvPr/>
        </p:nvSpPr>
        <p:spPr>
          <a:xfrm rot="14402980">
            <a:off x="6592405" y="2500953"/>
            <a:ext cx="708838" cy="1436992"/>
          </a:xfrm>
          <a:prstGeom prst="trapezoid">
            <a:avLst>
              <a:gd name="adj" fmla="val 35630"/>
            </a:avLst>
          </a:prstGeom>
          <a:gradFill>
            <a:gsLst>
              <a:gs pos="7000">
                <a:srgbClr val="C6DEE7">
                  <a:alpha val="0"/>
                </a:srgbClr>
              </a:gs>
              <a:gs pos="100000">
                <a:schemeClr val="accent1">
                  <a:lumMod val="40000"/>
                  <a:lumOff val="60000"/>
                </a:scheme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a:extLst>
              <a:ext uri="{FF2B5EF4-FFF2-40B4-BE49-F238E27FC236}">
                <a16:creationId xmlns:a16="http://schemas.microsoft.com/office/drawing/2014/main" id="{3C533ABA-150C-5B4F-9B9F-6C3730EB64A6}"/>
              </a:ext>
            </a:extLst>
          </p:cNvPr>
          <p:cNvSpPr txBox="1"/>
          <p:nvPr/>
        </p:nvSpPr>
        <p:spPr>
          <a:xfrm>
            <a:off x="4980887" y="1879334"/>
            <a:ext cx="1833835" cy="492443"/>
          </a:xfrm>
          <a:prstGeom prst="rect">
            <a:avLst/>
          </a:prstGeom>
          <a:noFill/>
        </p:spPr>
        <p:txBody>
          <a:bodyPr wrap="none" lIns="0" tIns="0" rIns="0" bIns="0" rtlCol="0">
            <a:spAutoFit/>
          </a:bodyPr>
          <a:lstStyle/>
          <a:p>
            <a:pPr algn="ctr"/>
            <a:r>
              <a:rPr kumimoji="1" lang="en-US" altLang="zh-CN" sz="1600" spc="100" dirty="0">
                <a:cs typeface="+mn-ea"/>
                <a:sym typeface="+mn-lt"/>
              </a:rPr>
              <a:t>Rooted Globalism</a:t>
            </a:r>
          </a:p>
          <a:p>
            <a:pPr algn="ctr"/>
            <a:r>
              <a:rPr kumimoji="1" lang="zh-CN" altLang="en-US" sz="1600" spc="100" dirty="0">
                <a:cs typeface="+mn-ea"/>
                <a:sym typeface="+mn-lt"/>
              </a:rPr>
              <a:t>有根的全球意识</a:t>
            </a:r>
          </a:p>
        </p:txBody>
      </p:sp>
      <p:sp>
        <p:nvSpPr>
          <p:cNvPr id="7" name="文本框 6">
            <a:extLst>
              <a:ext uri="{FF2B5EF4-FFF2-40B4-BE49-F238E27FC236}">
                <a16:creationId xmlns:a16="http://schemas.microsoft.com/office/drawing/2014/main" id="{67201B5F-0AB3-D044-9A7A-A21E2F78AB49}"/>
              </a:ext>
            </a:extLst>
          </p:cNvPr>
          <p:cNvSpPr txBox="1"/>
          <p:nvPr/>
        </p:nvSpPr>
        <p:spPr>
          <a:xfrm>
            <a:off x="582277" y="4548754"/>
            <a:ext cx="3169457" cy="492443"/>
          </a:xfrm>
          <a:prstGeom prst="rect">
            <a:avLst/>
          </a:prstGeom>
          <a:noFill/>
        </p:spPr>
        <p:txBody>
          <a:bodyPr wrap="square" lIns="0" tIns="0" rIns="0" bIns="0" rtlCol="0">
            <a:spAutoFit/>
          </a:bodyPr>
          <a:lstStyle/>
          <a:p>
            <a:pPr algn="ctr"/>
            <a:r>
              <a:rPr kumimoji="1" lang="en-US" altLang="zh-CN" sz="1600" spc="100" dirty="0">
                <a:cs typeface="+mn-ea"/>
                <a:sym typeface="+mn-lt"/>
              </a:rPr>
              <a:t>Independence and Creativity</a:t>
            </a:r>
          </a:p>
          <a:p>
            <a:pPr algn="ctr"/>
            <a:r>
              <a:rPr kumimoji="1" lang="zh-CN" altLang="en-US" sz="1600" spc="100" dirty="0">
                <a:cs typeface="+mn-ea"/>
                <a:sym typeface="+mn-lt"/>
              </a:rPr>
              <a:t>独立探索与创造精神</a:t>
            </a:r>
          </a:p>
        </p:txBody>
      </p:sp>
      <p:sp>
        <p:nvSpPr>
          <p:cNvPr id="8" name="文本框 7">
            <a:extLst>
              <a:ext uri="{FF2B5EF4-FFF2-40B4-BE49-F238E27FC236}">
                <a16:creationId xmlns:a16="http://schemas.microsoft.com/office/drawing/2014/main" id="{33D2762E-394F-BD45-90F0-ED11C9B39D3D}"/>
              </a:ext>
            </a:extLst>
          </p:cNvPr>
          <p:cNvSpPr txBox="1"/>
          <p:nvPr/>
        </p:nvSpPr>
        <p:spPr>
          <a:xfrm>
            <a:off x="8826428" y="4989660"/>
            <a:ext cx="1767983" cy="492443"/>
          </a:xfrm>
          <a:prstGeom prst="rect">
            <a:avLst/>
          </a:prstGeom>
          <a:noFill/>
        </p:spPr>
        <p:txBody>
          <a:bodyPr wrap="none" lIns="0" tIns="0" rIns="0" bIns="0" rtlCol="0">
            <a:spAutoFit/>
          </a:bodyPr>
          <a:lstStyle/>
          <a:p>
            <a:pPr algn="ctr"/>
            <a:r>
              <a:rPr kumimoji="1" lang="en-US" altLang="zh-CN" sz="1600" spc="100" dirty="0">
                <a:cs typeface="+mn-ea"/>
                <a:sym typeface="+mn-lt"/>
              </a:rPr>
              <a:t>A Purposeful Life</a:t>
            </a:r>
          </a:p>
          <a:p>
            <a:pPr algn="ctr"/>
            <a:r>
              <a:rPr kumimoji="1" lang="zh-CN" altLang="en-US" sz="1600" spc="100" dirty="0">
                <a:cs typeface="+mn-ea"/>
                <a:sym typeface="+mn-lt"/>
              </a:rPr>
              <a:t>有追求的人生</a:t>
            </a:r>
          </a:p>
        </p:txBody>
      </p:sp>
      <p:sp>
        <p:nvSpPr>
          <p:cNvPr id="9" name="文本框 8">
            <a:extLst>
              <a:ext uri="{FF2B5EF4-FFF2-40B4-BE49-F238E27FC236}">
                <a16:creationId xmlns:a16="http://schemas.microsoft.com/office/drawing/2014/main" id="{8C752B31-7303-7642-A3B0-6085A2A108C3}"/>
              </a:ext>
            </a:extLst>
          </p:cNvPr>
          <p:cNvSpPr txBox="1"/>
          <p:nvPr/>
        </p:nvSpPr>
        <p:spPr>
          <a:xfrm>
            <a:off x="4953298" y="5357413"/>
            <a:ext cx="1718419" cy="492443"/>
          </a:xfrm>
          <a:prstGeom prst="rect">
            <a:avLst/>
          </a:prstGeom>
          <a:noFill/>
        </p:spPr>
        <p:txBody>
          <a:bodyPr wrap="none" lIns="0" tIns="0" rIns="0" bIns="0" rtlCol="0">
            <a:spAutoFit/>
          </a:bodyPr>
          <a:lstStyle/>
          <a:p>
            <a:pPr algn="ctr"/>
            <a:r>
              <a:rPr kumimoji="1" lang="en-US" altLang="zh-CN" sz="1600" spc="100" dirty="0">
                <a:cs typeface="+mn-ea"/>
                <a:sym typeface="+mn-lt"/>
              </a:rPr>
              <a:t>Wise Leadership</a:t>
            </a:r>
          </a:p>
          <a:p>
            <a:pPr algn="ctr"/>
            <a:r>
              <a:rPr kumimoji="1" lang="zh-CN" altLang="en-US" sz="1600" spc="100" dirty="0">
                <a:cs typeface="+mn-ea"/>
                <a:sym typeface="+mn-lt"/>
              </a:rPr>
              <a:t>英明的领导力</a:t>
            </a:r>
          </a:p>
        </p:txBody>
      </p:sp>
      <p:sp>
        <p:nvSpPr>
          <p:cNvPr id="11" name="文本框 10">
            <a:extLst>
              <a:ext uri="{FF2B5EF4-FFF2-40B4-BE49-F238E27FC236}">
                <a16:creationId xmlns:a16="http://schemas.microsoft.com/office/drawing/2014/main" id="{0A11EA5F-9423-3C4B-BCBE-99A3A92E0659}"/>
              </a:ext>
            </a:extLst>
          </p:cNvPr>
          <p:cNvSpPr txBox="1"/>
          <p:nvPr/>
        </p:nvSpPr>
        <p:spPr>
          <a:xfrm>
            <a:off x="8948530" y="3822337"/>
            <a:ext cx="2409826" cy="492443"/>
          </a:xfrm>
          <a:prstGeom prst="rect">
            <a:avLst/>
          </a:prstGeom>
          <a:noFill/>
        </p:spPr>
        <p:txBody>
          <a:bodyPr wrap="none" lIns="0" tIns="0" rIns="0" bIns="0" rtlCol="0">
            <a:spAutoFit/>
          </a:bodyPr>
          <a:lstStyle/>
          <a:p>
            <a:pPr algn="ctr"/>
            <a:r>
              <a:rPr kumimoji="1" lang="en-US" altLang="zh-CN" sz="1600" spc="100" dirty="0">
                <a:cs typeface="+mn-ea"/>
                <a:sym typeface="+mn-lt"/>
              </a:rPr>
              <a:t>Research and Practice</a:t>
            </a:r>
          </a:p>
          <a:p>
            <a:pPr algn="ctr"/>
            <a:r>
              <a:rPr kumimoji="1" lang="zh-CN" altLang="en-US" sz="1600" spc="100" dirty="0">
                <a:cs typeface="+mn-ea"/>
                <a:sym typeface="+mn-lt"/>
              </a:rPr>
              <a:t>研究与实践</a:t>
            </a:r>
          </a:p>
        </p:txBody>
      </p:sp>
      <p:sp>
        <p:nvSpPr>
          <p:cNvPr id="12" name="文本框 11">
            <a:extLst>
              <a:ext uri="{FF2B5EF4-FFF2-40B4-BE49-F238E27FC236}">
                <a16:creationId xmlns:a16="http://schemas.microsoft.com/office/drawing/2014/main" id="{D7DAAA97-9BC6-2044-8898-D8B6BC062891}"/>
              </a:ext>
            </a:extLst>
          </p:cNvPr>
          <p:cNvSpPr txBox="1"/>
          <p:nvPr/>
        </p:nvSpPr>
        <p:spPr>
          <a:xfrm>
            <a:off x="1093519" y="3184144"/>
            <a:ext cx="3125856" cy="492443"/>
          </a:xfrm>
          <a:prstGeom prst="rect">
            <a:avLst/>
          </a:prstGeom>
          <a:noFill/>
        </p:spPr>
        <p:txBody>
          <a:bodyPr wrap="none" lIns="0" tIns="0" rIns="0" bIns="0" rtlCol="0">
            <a:spAutoFit/>
          </a:bodyPr>
          <a:lstStyle/>
          <a:p>
            <a:pPr algn="ctr"/>
            <a:r>
              <a:rPr kumimoji="1" lang="en-US" altLang="zh-CN" sz="1600" spc="100" dirty="0">
                <a:cs typeface="+mn-ea"/>
                <a:sym typeface="+mn-lt"/>
              </a:rPr>
              <a:t>Collaborative Problem-Solving</a:t>
            </a:r>
          </a:p>
          <a:p>
            <a:pPr algn="ctr"/>
            <a:r>
              <a:rPr kumimoji="1" lang="zh-CN" altLang="en-US" sz="1600" spc="100" dirty="0">
                <a:cs typeface="+mn-ea"/>
                <a:sym typeface="+mn-lt"/>
              </a:rPr>
              <a:t>协同解决问题的能力</a:t>
            </a:r>
          </a:p>
        </p:txBody>
      </p:sp>
      <p:sp>
        <p:nvSpPr>
          <p:cNvPr id="26" name="文本框 25">
            <a:extLst>
              <a:ext uri="{FF2B5EF4-FFF2-40B4-BE49-F238E27FC236}">
                <a16:creationId xmlns:a16="http://schemas.microsoft.com/office/drawing/2014/main" id="{DEEAADFB-CA85-411B-A30D-8404724BADB8}"/>
              </a:ext>
            </a:extLst>
          </p:cNvPr>
          <p:cNvSpPr txBox="1"/>
          <p:nvPr/>
        </p:nvSpPr>
        <p:spPr>
          <a:xfrm>
            <a:off x="0" y="536741"/>
            <a:ext cx="12192000" cy="861774"/>
          </a:xfrm>
          <a:prstGeom prst="rect">
            <a:avLst/>
          </a:prstGeom>
          <a:noFill/>
        </p:spPr>
        <p:txBody>
          <a:bodyPr wrap="square" lIns="0" tIns="0" rIns="0" bIns="0" rtlCol="0">
            <a:spAutoFit/>
          </a:bodyPr>
          <a:lstStyle/>
          <a:p>
            <a:pPr algn="ctr"/>
            <a:r>
              <a:rPr kumimoji="1" lang="en-US" altLang="zh-CN" sz="2800" b="1" spc="100" dirty="0">
                <a:solidFill>
                  <a:schemeClr val="bg1"/>
                </a:solidFill>
                <a:cs typeface="+mn-ea"/>
                <a:sym typeface="+mn-lt"/>
              </a:rPr>
              <a:t>Seven Principles</a:t>
            </a:r>
          </a:p>
          <a:p>
            <a:pPr algn="ctr"/>
            <a:r>
              <a:rPr kumimoji="1" lang="zh-CN" altLang="en-US" sz="2800" b="1" spc="100" dirty="0">
                <a:solidFill>
                  <a:schemeClr val="bg1"/>
                </a:solidFill>
                <a:cs typeface="+mn-ea"/>
                <a:sym typeface="+mn-lt"/>
              </a:rPr>
              <a:t>七大原则</a:t>
            </a:r>
          </a:p>
        </p:txBody>
      </p:sp>
      <p:grpSp>
        <p:nvGrpSpPr>
          <p:cNvPr id="152" name="组合 151">
            <a:extLst>
              <a:ext uri="{FF2B5EF4-FFF2-40B4-BE49-F238E27FC236}">
                <a16:creationId xmlns:a16="http://schemas.microsoft.com/office/drawing/2014/main" id="{FAF59175-5E4B-324B-B4F8-7076B42B1D11}"/>
              </a:ext>
            </a:extLst>
          </p:cNvPr>
          <p:cNvGrpSpPr/>
          <p:nvPr/>
        </p:nvGrpSpPr>
        <p:grpSpPr>
          <a:xfrm>
            <a:off x="7387837" y="2557373"/>
            <a:ext cx="2620574" cy="736772"/>
            <a:chOff x="5097312" y="1713624"/>
            <a:chExt cx="1496528" cy="694296"/>
          </a:xfrm>
          <a:solidFill>
            <a:schemeClr val="accent1">
              <a:lumMod val="40000"/>
              <a:lumOff val="60000"/>
            </a:schemeClr>
          </a:solidFill>
        </p:grpSpPr>
        <p:sp>
          <p:nvSpPr>
            <p:cNvPr id="153" name="矩形 152">
              <a:extLst>
                <a:ext uri="{FF2B5EF4-FFF2-40B4-BE49-F238E27FC236}">
                  <a16:creationId xmlns:a16="http://schemas.microsoft.com/office/drawing/2014/main" id="{507C5BF0-DD1C-364E-BA36-741B1F504DEF}"/>
                </a:ext>
              </a:extLst>
            </p:cNvPr>
            <p:cNvSpPr/>
            <p:nvPr/>
          </p:nvSpPr>
          <p:spPr>
            <a:xfrm>
              <a:off x="5097312" y="1713624"/>
              <a:ext cx="1496528" cy="6942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4" name="任意多边形: 形状 35">
              <a:extLst>
                <a:ext uri="{FF2B5EF4-FFF2-40B4-BE49-F238E27FC236}">
                  <a16:creationId xmlns:a16="http://schemas.microsoft.com/office/drawing/2014/main" id="{1F3AD612-71E3-0C42-9C66-DB60F4E5D52A}"/>
                </a:ext>
              </a:extLst>
            </p:cNvPr>
            <p:cNvSpPr/>
            <p:nvPr/>
          </p:nvSpPr>
          <p:spPr>
            <a:xfrm>
              <a:off x="6228080" y="1822476"/>
              <a:ext cx="365760" cy="585443"/>
            </a:xfrm>
            <a:custGeom>
              <a:avLst/>
              <a:gdLst>
                <a:gd name="connsiteX0" fmla="*/ 3317076 w 4710897"/>
                <a:gd name="connsiteY0" fmla="*/ 0 h 2773933"/>
                <a:gd name="connsiteX1" fmla="*/ 4710897 w 4710897"/>
                <a:gd name="connsiteY1" fmla="*/ 1811284 h 2773933"/>
                <a:gd name="connsiteX2" fmla="*/ 4710897 w 4710897"/>
                <a:gd name="connsiteY2" fmla="*/ 2773933 h 2773933"/>
                <a:gd name="connsiteX3" fmla="*/ 1736857 w 4710897"/>
                <a:gd name="connsiteY3" fmla="*/ 2773933 h 2773933"/>
                <a:gd name="connsiteX4" fmla="*/ 1182476 w 4710897"/>
                <a:gd name="connsiteY4" fmla="*/ 2773933 h 2773933"/>
                <a:gd name="connsiteX5" fmla="*/ 0 w 4710897"/>
                <a:gd name="connsiteY5" fmla="*/ 2773933 h 2773933"/>
                <a:gd name="connsiteX6" fmla="*/ 868429 w 4710897"/>
                <a:gd name="connsiteY6" fmla="*/ 1645402 h 2773933"/>
                <a:gd name="connsiteX7" fmla="*/ 1459667 w 4710897"/>
                <a:gd name="connsiteY7" fmla="*/ 2413721 h 277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0897" h="2773933">
                  <a:moveTo>
                    <a:pt x="3317076" y="0"/>
                  </a:moveTo>
                  <a:lnTo>
                    <a:pt x="4710897" y="1811284"/>
                  </a:lnTo>
                  <a:lnTo>
                    <a:pt x="4710897" y="2773933"/>
                  </a:lnTo>
                  <a:lnTo>
                    <a:pt x="1736857" y="2773933"/>
                  </a:lnTo>
                  <a:lnTo>
                    <a:pt x="1182476" y="2773933"/>
                  </a:lnTo>
                  <a:lnTo>
                    <a:pt x="0" y="2773933"/>
                  </a:lnTo>
                  <a:lnTo>
                    <a:pt x="868429" y="1645402"/>
                  </a:lnTo>
                  <a:lnTo>
                    <a:pt x="1459667" y="24137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5" name="任意多边形: 形状 36">
              <a:extLst>
                <a:ext uri="{FF2B5EF4-FFF2-40B4-BE49-F238E27FC236}">
                  <a16:creationId xmlns:a16="http://schemas.microsoft.com/office/drawing/2014/main" id="{BBED34C4-EA08-2247-988C-8DC07E6AA1A8}"/>
                </a:ext>
              </a:extLst>
            </p:cNvPr>
            <p:cNvSpPr/>
            <p:nvPr/>
          </p:nvSpPr>
          <p:spPr>
            <a:xfrm>
              <a:off x="5674815" y="1805064"/>
              <a:ext cx="170761" cy="255708"/>
            </a:xfrm>
            <a:custGeom>
              <a:avLst/>
              <a:gdLst>
                <a:gd name="connsiteX0" fmla="*/ 428322 w 1000863"/>
                <a:gd name="connsiteY0" fmla="*/ 0 h 1165961"/>
                <a:gd name="connsiteX1" fmla="*/ 410926 w 1000863"/>
                <a:gd name="connsiteY1" fmla="*/ 14353 h 1165961"/>
                <a:gd name="connsiteX2" fmla="*/ 236220 w 1000863"/>
                <a:gd name="connsiteY2" fmla="*/ 436129 h 1165961"/>
                <a:gd name="connsiteX3" fmla="*/ 832702 w 1000863"/>
                <a:gd name="connsiteY3" fmla="*/ 1032611 h 1165961"/>
                <a:gd name="connsiteX4" fmla="*/ 952914 w 1000863"/>
                <a:gd name="connsiteY4" fmla="*/ 1020493 h 1165961"/>
                <a:gd name="connsiteX5" fmla="*/ 1000863 w 1000863"/>
                <a:gd name="connsiteY5" fmla="*/ 1005609 h 1165961"/>
                <a:gd name="connsiteX6" fmla="*/ 929981 w 1000863"/>
                <a:gd name="connsiteY6" fmla="*/ 1064092 h 1165961"/>
                <a:gd name="connsiteX7" fmla="*/ 596482 w 1000863"/>
                <a:gd name="connsiteY7" fmla="*/ 1165961 h 1165961"/>
                <a:gd name="connsiteX8" fmla="*/ 0 w 1000863"/>
                <a:gd name="connsiteY8" fmla="*/ 569479 h 1165961"/>
                <a:gd name="connsiteX9" fmla="*/ 364305 w 1000863"/>
                <a:gd name="connsiteY9" fmla="*/ 19872 h 116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63" h="1165961">
                  <a:moveTo>
                    <a:pt x="428322" y="0"/>
                  </a:moveTo>
                  <a:lnTo>
                    <a:pt x="410926" y="14353"/>
                  </a:lnTo>
                  <a:cubicBezTo>
                    <a:pt x="302984" y="122295"/>
                    <a:pt x="236220" y="271415"/>
                    <a:pt x="236220" y="436129"/>
                  </a:cubicBezTo>
                  <a:cubicBezTo>
                    <a:pt x="236220" y="765557"/>
                    <a:pt x="503274" y="1032611"/>
                    <a:pt x="832702" y="1032611"/>
                  </a:cubicBezTo>
                  <a:cubicBezTo>
                    <a:pt x="873881" y="1032611"/>
                    <a:pt x="914085" y="1028439"/>
                    <a:pt x="952914" y="1020493"/>
                  </a:cubicBezTo>
                  <a:lnTo>
                    <a:pt x="1000863" y="1005609"/>
                  </a:lnTo>
                  <a:lnTo>
                    <a:pt x="929981" y="1064092"/>
                  </a:lnTo>
                  <a:cubicBezTo>
                    <a:pt x="834782" y="1128407"/>
                    <a:pt x="720018" y="1165961"/>
                    <a:pt x="596482" y="1165961"/>
                  </a:cubicBezTo>
                  <a:cubicBezTo>
                    <a:pt x="267054" y="1165961"/>
                    <a:pt x="0" y="898907"/>
                    <a:pt x="0" y="569479"/>
                  </a:cubicBezTo>
                  <a:cubicBezTo>
                    <a:pt x="0" y="322408"/>
                    <a:pt x="150218" y="110423"/>
                    <a:pt x="364305" y="19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0" name="文本框 9">
            <a:extLst>
              <a:ext uri="{FF2B5EF4-FFF2-40B4-BE49-F238E27FC236}">
                <a16:creationId xmlns:a16="http://schemas.microsoft.com/office/drawing/2014/main" id="{62BCC9D3-044D-9144-A961-B59FC2386954}"/>
              </a:ext>
            </a:extLst>
          </p:cNvPr>
          <p:cNvSpPr txBox="1"/>
          <p:nvPr/>
        </p:nvSpPr>
        <p:spPr>
          <a:xfrm>
            <a:off x="7614041" y="2688393"/>
            <a:ext cx="2213748" cy="492443"/>
          </a:xfrm>
          <a:prstGeom prst="rect">
            <a:avLst/>
          </a:prstGeom>
          <a:noFill/>
        </p:spPr>
        <p:txBody>
          <a:bodyPr wrap="none" lIns="0" tIns="0" rIns="0" bIns="0" rtlCol="0">
            <a:spAutoFit/>
          </a:bodyPr>
          <a:lstStyle/>
          <a:p>
            <a:pPr algn="ctr"/>
            <a:r>
              <a:rPr kumimoji="1" lang="en-US" altLang="zh-CN" sz="1600" spc="100" dirty="0">
                <a:cs typeface="+mn-ea"/>
                <a:sym typeface="+mn-lt"/>
              </a:rPr>
              <a:t>Lucid Communication</a:t>
            </a:r>
          </a:p>
          <a:p>
            <a:pPr algn="ctr"/>
            <a:r>
              <a:rPr kumimoji="1" lang="zh-CN" altLang="en-US" sz="1600" spc="100" dirty="0">
                <a:cs typeface="+mn-ea"/>
                <a:sym typeface="+mn-lt"/>
              </a:rPr>
              <a:t>丰富的沟通技巧</a:t>
            </a:r>
          </a:p>
        </p:txBody>
      </p:sp>
      <p:pic>
        <p:nvPicPr>
          <p:cNvPr id="71" name="图片 70">
            <a:extLst>
              <a:ext uri="{FF2B5EF4-FFF2-40B4-BE49-F238E27FC236}">
                <a16:creationId xmlns:a16="http://schemas.microsoft.com/office/drawing/2014/main" id="{BDFB4BCC-28E5-6B46-8EC2-8BC5C37F65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27997" y="6063430"/>
            <a:ext cx="1524000" cy="4873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731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0A2A6F-878F-524A-A147-5AD38FB17737}"/>
              </a:ext>
            </a:extLst>
          </p:cNvPr>
          <p:cNvSpPr/>
          <p:nvPr/>
        </p:nvSpPr>
        <p:spPr>
          <a:xfrm>
            <a:off x="8026400" y="5667023"/>
            <a:ext cx="2133600" cy="986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F6943493-B58B-914A-84BB-B6C7059B1499}"/>
              </a:ext>
            </a:extLst>
          </p:cNvPr>
          <p:cNvSpPr txBox="1">
            <a:spLocks/>
          </p:cNvSpPr>
          <p:nvPr/>
        </p:nvSpPr>
        <p:spPr bwMode="auto">
          <a:xfrm>
            <a:off x="3427222" y="204706"/>
            <a:ext cx="7886700" cy="54353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3600" kern="1200">
                <a:solidFill>
                  <a:srgbClr val="003B81"/>
                </a:solidFill>
                <a:latin typeface="微软雅黑" panose="020B0503020204020204" pitchFamily="34" charset="-122"/>
                <a:ea typeface="微软雅黑" panose="020B0503020204020204" pitchFamily="34" charset="-122"/>
                <a:cs typeface="宋体" charset="0"/>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cs typeface="宋体"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cs typeface="宋体"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cs typeface="宋体"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cs typeface="宋体"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3200" dirty="0">
                <a:latin typeface="+mn-lt"/>
              </a:rPr>
              <a:t>Undergraduate Majors</a:t>
            </a:r>
          </a:p>
        </p:txBody>
      </p:sp>
      <p:sp>
        <p:nvSpPr>
          <p:cNvPr id="6" name="Rectangle 5">
            <a:extLst>
              <a:ext uri="{FF2B5EF4-FFF2-40B4-BE49-F238E27FC236}">
                <a16:creationId xmlns:a16="http://schemas.microsoft.com/office/drawing/2014/main" id="{C609A18F-2ABE-CB49-B04E-4EDA98390D27}"/>
              </a:ext>
            </a:extLst>
          </p:cNvPr>
          <p:cNvSpPr/>
          <p:nvPr/>
        </p:nvSpPr>
        <p:spPr>
          <a:xfrm>
            <a:off x="5040982" y="4399550"/>
            <a:ext cx="66675"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E989D11-B444-FD4A-AB80-D2C36843D1DA}"/>
              </a:ext>
            </a:extLst>
          </p:cNvPr>
          <p:cNvGraphicFramePr>
            <a:graphicFrameLocks noGrp="1"/>
          </p:cNvGraphicFramePr>
          <p:nvPr/>
        </p:nvGraphicFramePr>
        <p:xfrm>
          <a:off x="1929007" y="1253333"/>
          <a:ext cx="3873388" cy="4504906"/>
        </p:xfrm>
        <a:graphic>
          <a:graphicData uri="http://schemas.openxmlformats.org/drawingml/2006/table">
            <a:tbl>
              <a:tblPr>
                <a:tableStyleId>{5C22544A-7EE6-4342-B048-85BDC9FD1C3A}</a:tableStyleId>
              </a:tblPr>
              <a:tblGrid>
                <a:gridCol w="2310573">
                  <a:extLst>
                    <a:ext uri="{9D8B030D-6E8A-4147-A177-3AD203B41FA5}">
                      <a16:colId xmlns:a16="http://schemas.microsoft.com/office/drawing/2014/main" val="3750777351"/>
                    </a:ext>
                  </a:extLst>
                </a:gridCol>
                <a:gridCol w="1562815">
                  <a:extLst>
                    <a:ext uri="{9D8B030D-6E8A-4147-A177-3AD203B41FA5}">
                      <a16:colId xmlns:a16="http://schemas.microsoft.com/office/drawing/2014/main" val="3233792213"/>
                    </a:ext>
                  </a:extLst>
                </a:gridCol>
              </a:tblGrid>
              <a:tr h="189189">
                <a:tc gridSpan="2">
                  <a:txBody>
                    <a:bodyPr/>
                    <a:lstStyle/>
                    <a:p>
                      <a:pPr algn="ctr" fontAlgn="ctr"/>
                      <a:r>
                        <a:rPr lang="en-US" sz="1100" u="none" strike="noStrike">
                          <a:effectLst/>
                        </a:rPr>
                        <a:t>DKU Major Name</a:t>
                      </a:r>
                      <a:endParaRPr lang="en-US" sz="1100" b="1" i="0" u="none" strike="noStrike">
                        <a:solidFill>
                          <a:srgbClr val="000000"/>
                        </a:solidFill>
                        <a:effectLst/>
                        <a:latin typeface="Calibri" panose="020F0502020204030204" pitchFamily="34" charset="0"/>
                      </a:endParaRPr>
                    </a:p>
                  </a:txBody>
                  <a:tcPr marL="7468" marR="7468" marT="7468" marB="0" anchor="ctr"/>
                </a:tc>
                <a:tc hMerge="1">
                  <a:txBody>
                    <a:bodyPr/>
                    <a:lstStyle/>
                    <a:p>
                      <a:endParaRPr lang="en-CN"/>
                    </a:p>
                  </a:txBody>
                  <a:tcPr/>
                </a:tc>
                <a:extLst>
                  <a:ext uri="{0D108BD9-81ED-4DB2-BD59-A6C34878D82A}">
                    <a16:rowId xmlns:a16="http://schemas.microsoft.com/office/drawing/2014/main" val="1640715181"/>
                  </a:ext>
                </a:extLst>
              </a:tr>
              <a:tr h="189189">
                <a:tc>
                  <a:txBody>
                    <a:bodyPr/>
                    <a:lstStyle/>
                    <a:p>
                      <a:pPr algn="ctr" fontAlgn="ctr"/>
                      <a:r>
                        <a:rPr lang="en-US" sz="1100" u="none" strike="noStrike">
                          <a:effectLst/>
                        </a:rPr>
                        <a:t>ID</a:t>
                      </a:r>
                      <a:endParaRPr lang="en-US" sz="1100" b="1" i="0" u="none" strike="noStrike">
                        <a:solidFill>
                          <a:srgbClr val="000000"/>
                        </a:solidFill>
                        <a:effectLst/>
                        <a:latin typeface="Calibri" panose="020F0502020204030204" pitchFamily="34" charset="0"/>
                      </a:endParaRPr>
                    </a:p>
                  </a:txBody>
                  <a:tcPr marL="7468" marR="7468" marT="7468" marB="0" anchor="ctr"/>
                </a:tc>
                <a:tc>
                  <a:txBody>
                    <a:bodyPr/>
                    <a:lstStyle/>
                    <a:p>
                      <a:pPr algn="ctr" fontAlgn="ctr"/>
                      <a:r>
                        <a:rPr lang="en-US" sz="1100" u="none" strike="noStrike">
                          <a:effectLst/>
                        </a:rPr>
                        <a:t>D</a:t>
                      </a:r>
                      <a:endParaRPr lang="en-US" sz="1100" b="1"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2679388649"/>
                  </a:ext>
                </a:extLst>
              </a:tr>
              <a:tr h="189189">
                <a:tc>
                  <a:txBody>
                    <a:bodyPr/>
                    <a:lstStyle/>
                    <a:p>
                      <a:pPr algn="l" fontAlgn="ctr"/>
                      <a:r>
                        <a:rPr lang="en-US" sz="1100" u="none" strike="noStrike">
                          <a:effectLst/>
                        </a:rPr>
                        <a:t>Applied Math &amp; Computational Science</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dirty="0">
                          <a:effectLst/>
                        </a:rPr>
                        <a:t>Math</a:t>
                      </a:r>
                      <a:endParaRPr lang="en-US" sz="1100" b="0" i="0" u="none" strike="noStrike" dirty="0">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451713420"/>
                  </a:ext>
                </a:extLst>
              </a:tr>
              <a:tr h="189189">
                <a:tc>
                  <a:txBody>
                    <a:bodyPr/>
                    <a:lstStyle/>
                    <a:p>
                      <a:pPr algn="l" fontAlgn="ctr"/>
                      <a:r>
                        <a:rPr lang="en-US" sz="1100" u="none" strike="noStrike">
                          <a:effectLst/>
                        </a:rPr>
                        <a:t>Behavioral Science </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Psychology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467933366"/>
                  </a:ext>
                </a:extLst>
              </a:tr>
              <a:tr h="189189">
                <a:tc>
                  <a:txBody>
                    <a:bodyPr/>
                    <a:lstStyle/>
                    <a:p>
                      <a:pPr algn="l" fontAlgn="ctr"/>
                      <a:r>
                        <a:rPr lang="en-US" sz="1100" u="none" strike="noStrike">
                          <a:effectLst/>
                        </a:rPr>
                        <a:t>Behavioral Science </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Neuroscience</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4035156860"/>
                  </a:ext>
                </a:extLst>
              </a:tr>
              <a:tr h="189189">
                <a:tc>
                  <a:txBody>
                    <a:bodyPr/>
                    <a:lstStyle/>
                    <a:p>
                      <a:pPr algn="l" fontAlgn="ctr"/>
                      <a:r>
                        <a:rPr lang="en-US" sz="1100" u="none" strike="noStrike">
                          <a:effectLst/>
                        </a:rPr>
                        <a:t>Cultures and Movements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Cultural Anthropology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80038963"/>
                  </a:ext>
                </a:extLst>
              </a:tr>
              <a:tr h="189189">
                <a:tc>
                  <a:txBody>
                    <a:bodyPr/>
                    <a:lstStyle/>
                    <a:p>
                      <a:pPr algn="l" fontAlgn="ctr"/>
                      <a:r>
                        <a:rPr lang="en-US" sz="1100" u="none" strike="noStrike">
                          <a:effectLst/>
                        </a:rPr>
                        <a:t>Cultures and Movements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Sociology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2899341251"/>
                  </a:ext>
                </a:extLst>
              </a:tr>
              <a:tr h="189189">
                <a:tc>
                  <a:txBody>
                    <a:bodyPr/>
                    <a:lstStyle/>
                    <a:p>
                      <a:pPr algn="l" fontAlgn="ctr"/>
                      <a:r>
                        <a:rPr lang="en-US" sz="1100" u="none" strike="noStrike">
                          <a:effectLst/>
                        </a:rPr>
                        <a:t>Cultures and Movements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World History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286603753"/>
                  </a:ext>
                </a:extLst>
              </a:tr>
              <a:tr h="189189">
                <a:tc gridSpan="2">
                  <a:txBody>
                    <a:bodyPr/>
                    <a:lstStyle/>
                    <a:p>
                      <a:pPr algn="l" fontAlgn="ctr"/>
                      <a:r>
                        <a:rPr lang="en-US" sz="1100" u="none" strike="noStrike">
                          <a:effectLst/>
                        </a:rPr>
                        <a:t>Data Science</a:t>
                      </a:r>
                      <a:endParaRPr lang="en-US" sz="1100" b="0" i="0" u="none" strike="noStrike">
                        <a:solidFill>
                          <a:srgbClr val="000000"/>
                        </a:solidFill>
                        <a:effectLst/>
                        <a:latin typeface="Calibri" panose="020F0502020204030204" pitchFamily="34" charset="0"/>
                      </a:endParaRPr>
                    </a:p>
                  </a:txBody>
                  <a:tcPr marL="7468" marR="7468" marT="7468" marB="0" anchor="ctr"/>
                </a:tc>
                <a:tc hMerge="1">
                  <a:txBody>
                    <a:bodyPr/>
                    <a:lstStyle/>
                    <a:p>
                      <a:endParaRPr lang="en-CN"/>
                    </a:p>
                  </a:txBody>
                  <a:tcPr/>
                </a:tc>
                <a:extLst>
                  <a:ext uri="{0D108BD9-81ED-4DB2-BD59-A6C34878D82A}">
                    <a16:rowId xmlns:a16="http://schemas.microsoft.com/office/drawing/2014/main" val="3300393389"/>
                  </a:ext>
                </a:extLst>
              </a:tr>
              <a:tr h="189189">
                <a:tc>
                  <a:txBody>
                    <a:bodyPr/>
                    <a:lstStyle/>
                    <a:p>
                      <a:pPr algn="l" fontAlgn="ctr"/>
                      <a:r>
                        <a:rPr lang="en-US" sz="1100" u="none" strike="noStrike">
                          <a:effectLst/>
                        </a:rPr>
                        <a:t>Environmental Science</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Biogeochemistry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2174266546"/>
                  </a:ext>
                </a:extLst>
              </a:tr>
              <a:tr h="189189">
                <a:tc>
                  <a:txBody>
                    <a:bodyPr/>
                    <a:lstStyle/>
                    <a:p>
                      <a:pPr algn="l" fontAlgn="ctr"/>
                      <a:r>
                        <a:rPr lang="en-US" sz="1100" u="none" strike="noStrike">
                          <a:effectLst/>
                        </a:rPr>
                        <a:t>Environmental Science</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Biology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1108007957"/>
                  </a:ext>
                </a:extLst>
              </a:tr>
              <a:tr h="189189">
                <a:tc>
                  <a:txBody>
                    <a:bodyPr/>
                    <a:lstStyle/>
                    <a:p>
                      <a:pPr algn="l" fontAlgn="ctr"/>
                      <a:r>
                        <a:rPr lang="en-US" sz="1100" u="none" strike="noStrike">
                          <a:effectLst/>
                        </a:rPr>
                        <a:t>Environmental Science</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Chemistry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317196367"/>
                  </a:ext>
                </a:extLst>
              </a:tr>
              <a:tr h="189189">
                <a:tc>
                  <a:txBody>
                    <a:bodyPr/>
                    <a:lstStyle/>
                    <a:p>
                      <a:pPr algn="l" fontAlgn="ctr"/>
                      <a:r>
                        <a:rPr lang="en-US" sz="1100" u="none" strike="noStrike">
                          <a:effectLst/>
                        </a:rPr>
                        <a:t>Environmental Science</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Public Policy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97267496"/>
                  </a:ext>
                </a:extLst>
              </a:tr>
              <a:tr h="189189">
                <a:tc>
                  <a:txBody>
                    <a:bodyPr/>
                    <a:lstStyle/>
                    <a:p>
                      <a:pPr algn="l" fontAlgn="ctr"/>
                      <a:r>
                        <a:rPr lang="en-US" sz="1100" u="none" strike="noStrike">
                          <a:effectLst/>
                        </a:rPr>
                        <a:t>Ethics and Leadership</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dirty="0">
                          <a:effectLst/>
                        </a:rPr>
                        <a:t>Philosophy</a:t>
                      </a:r>
                      <a:endParaRPr lang="en-US" sz="1100" b="0" i="0" u="none" strike="noStrike" dirty="0">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314302770"/>
                  </a:ext>
                </a:extLst>
              </a:tr>
              <a:tr h="189189">
                <a:tc>
                  <a:txBody>
                    <a:bodyPr/>
                    <a:lstStyle/>
                    <a:p>
                      <a:pPr algn="l" fontAlgn="ctr"/>
                      <a:r>
                        <a:rPr lang="en-US" sz="1100" u="none" strike="noStrike">
                          <a:effectLst/>
                        </a:rPr>
                        <a:t>Ethics and Leadership</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Public Policy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782414547"/>
                  </a:ext>
                </a:extLst>
              </a:tr>
              <a:tr h="189189">
                <a:tc>
                  <a:txBody>
                    <a:bodyPr/>
                    <a:lstStyle/>
                    <a:p>
                      <a:pPr algn="l" fontAlgn="ctr"/>
                      <a:r>
                        <a:rPr lang="en-US" sz="1100" u="none" strike="noStrike">
                          <a:effectLst/>
                        </a:rPr>
                        <a:t>Ethics and Leadership</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Religious Studies</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2580978364"/>
                  </a:ext>
                </a:extLst>
              </a:tr>
              <a:tr h="189189">
                <a:tc>
                  <a:txBody>
                    <a:bodyPr/>
                    <a:lstStyle/>
                    <a:p>
                      <a:pPr algn="l" fontAlgn="ctr"/>
                      <a:r>
                        <a:rPr lang="en-US" sz="1100" u="none" strike="noStrike">
                          <a:effectLst/>
                        </a:rPr>
                        <a:t>Global China Studies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Chinese History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405986916"/>
                  </a:ext>
                </a:extLst>
              </a:tr>
              <a:tr h="189189">
                <a:tc>
                  <a:txBody>
                    <a:bodyPr/>
                    <a:lstStyle/>
                    <a:p>
                      <a:pPr algn="l" fontAlgn="ctr"/>
                      <a:r>
                        <a:rPr lang="en-US" sz="1100" u="none" strike="noStrike">
                          <a:effectLst/>
                        </a:rPr>
                        <a:t>Global China Studies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Economics</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2479773418"/>
                  </a:ext>
                </a:extLst>
              </a:tr>
              <a:tr h="189189">
                <a:tc>
                  <a:txBody>
                    <a:bodyPr/>
                    <a:lstStyle/>
                    <a:p>
                      <a:pPr algn="l" fontAlgn="ctr"/>
                      <a:r>
                        <a:rPr lang="en-US" sz="1100" u="none" strike="noStrike">
                          <a:effectLst/>
                        </a:rPr>
                        <a:t>Global China Studies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Philosophy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2042533554"/>
                  </a:ext>
                </a:extLst>
              </a:tr>
              <a:tr h="189189">
                <a:tc>
                  <a:txBody>
                    <a:bodyPr/>
                    <a:lstStyle/>
                    <a:p>
                      <a:pPr algn="l" fontAlgn="ctr"/>
                      <a:r>
                        <a:rPr lang="en-US" sz="1100" u="none" strike="noStrike">
                          <a:effectLst/>
                        </a:rPr>
                        <a:t>Global China Studies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Political Science</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903328058"/>
                  </a:ext>
                </a:extLst>
              </a:tr>
              <a:tr h="189189">
                <a:tc>
                  <a:txBody>
                    <a:bodyPr/>
                    <a:lstStyle/>
                    <a:p>
                      <a:pPr algn="l" fontAlgn="ctr"/>
                      <a:r>
                        <a:rPr lang="en-US" sz="1100" u="none" strike="noStrike">
                          <a:effectLst/>
                        </a:rPr>
                        <a:t>Global China Studies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Religious Studies</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800480619"/>
                  </a:ext>
                </a:extLst>
              </a:tr>
              <a:tr h="189189">
                <a:tc>
                  <a:txBody>
                    <a:bodyPr/>
                    <a:lstStyle/>
                    <a:p>
                      <a:pPr algn="l" fontAlgn="ctr"/>
                      <a:r>
                        <a:rPr lang="en-US" sz="1100" u="none" strike="noStrike">
                          <a:effectLst/>
                        </a:rPr>
                        <a:t>Global Cultural Studies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a:effectLst/>
                        </a:rPr>
                        <a:t>World History</a:t>
                      </a:r>
                      <a:endParaRPr lang="en-US" sz="1100" b="0" i="0" u="none" strike="noStrike">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3541798600"/>
                  </a:ext>
                </a:extLst>
              </a:tr>
              <a:tr h="189189">
                <a:tc>
                  <a:txBody>
                    <a:bodyPr/>
                    <a:lstStyle/>
                    <a:p>
                      <a:pPr algn="l" fontAlgn="ctr"/>
                      <a:r>
                        <a:rPr lang="en-US" sz="1100" u="none" strike="noStrike">
                          <a:effectLst/>
                        </a:rPr>
                        <a:t>Global Cultural Studies</a:t>
                      </a:r>
                      <a:endParaRPr lang="en-US" sz="1100" b="0" i="0" u="none" strike="noStrike">
                        <a:solidFill>
                          <a:srgbClr val="000000"/>
                        </a:solidFill>
                        <a:effectLst/>
                        <a:latin typeface="Calibri" panose="020F0502020204030204" pitchFamily="34" charset="0"/>
                      </a:endParaRPr>
                    </a:p>
                  </a:txBody>
                  <a:tcPr marL="7468" marR="7468" marT="7468" marB="0" anchor="ctr"/>
                </a:tc>
                <a:tc>
                  <a:txBody>
                    <a:bodyPr/>
                    <a:lstStyle/>
                    <a:p>
                      <a:pPr algn="l" fontAlgn="ctr"/>
                      <a:r>
                        <a:rPr lang="en-US" sz="1100" u="none" strike="noStrike" dirty="0">
                          <a:effectLst/>
                        </a:rPr>
                        <a:t>World Literature</a:t>
                      </a:r>
                      <a:endParaRPr lang="en-US" sz="1100" b="0" i="0" u="none" strike="noStrike" dirty="0">
                        <a:solidFill>
                          <a:srgbClr val="000000"/>
                        </a:solidFill>
                        <a:effectLst/>
                        <a:latin typeface="Calibri" panose="020F0502020204030204" pitchFamily="34" charset="0"/>
                      </a:endParaRPr>
                    </a:p>
                  </a:txBody>
                  <a:tcPr marL="7468" marR="7468" marT="7468" marB="0" anchor="ctr"/>
                </a:tc>
                <a:extLst>
                  <a:ext uri="{0D108BD9-81ED-4DB2-BD59-A6C34878D82A}">
                    <a16:rowId xmlns:a16="http://schemas.microsoft.com/office/drawing/2014/main" val="705765452"/>
                  </a:ext>
                </a:extLst>
              </a:tr>
            </a:tbl>
          </a:graphicData>
        </a:graphic>
      </p:graphicFrame>
      <p:graphicFrame>
        <p:nvGraphicFramePr>
          <p:cNvPr id="8" name="Table 7">
            <a:extLst>
              <a:ext uri="{FF2B5EF4-FFF2-40B4-BE49-F238E27FC236}">
                <a16:creationId xmlns:a16="http://schemas.microsoft.com/office/drawing/2014/main" id="{9E56D8DF-E9C5-2A46-9F7C-17DCB421B0C0}"/>
              </a:ext>
            </a:extLst>
          </p:cNvPr>
          <p:cNvGraphicFramePr>
            <a:graphicFrameLocks noGrp="1"/>
          </p:cNvGraphicFramePr>
          <p:nvPr/>
        </p:nvGraphicFramePr>
        <p:xfrm>
          <a:off x="6199758" y="1253332"/>
          <a:ext cx="4049451" cy="4496635"/>
        </p:xfrm>
        <a:graphic>
          <a:graphicData uri="http://schemas.openxmlformats.org/drawingml/2006/table">
            <a:tbl>
              <a:tblPr>
                <a:tableStyleId>{5C22544A-7EE6-4342-B048-85BDC9FD1C3A}</a:tableStyleId>
              </a:tblPr>
              <a:tblGrid>
                <a:gridCol w="2415599">
                  <a:extLst>
                    <a:ext uri="{9D8B030D-6E8A-4147-A177-3AD203B41FA5}">
                      <a16:colId xmlns:a16="http://schemas.microsoft.com/office/drawing/2014/main" val="1560792917"/>
                    </a:ext>
                  </a:extLst>
                </a:gridCol>
                <a:gridCol w="1633852">
                  <a:extLst>
                    <a:ext uri="{9D8B030D-6E8A-4147-A177-3AD203B41FA5}">
                      <a16:colId xmlns:a16="http://schemas.microsoft.com/office/drawing/2014/main" val="1687377434"/>
                    </a:ext>
                  </a:extLst>
                </a:gridCol>
              </a:tblGrid>
              <a:tr h="197788">
                <a:tc gridSpan="2">
                  <a:txBody>
                    <a:bodyPr/>
                    <a:lstStyle/>
                    <a:p>
                      <a:pPr algn="ctr" fontAlgn="ctr"/>
                      <a:r>
                        <a:rPr lang="en-US" sz="1100" u="none" strike="noStrike">
                          <a:effectLst/>
                        </a:rPr>
                        <a:t>DKU Major Name</a:t>
                      </a:r>
                      <a:endParaRPr lang="en-US" sz="1100" b="1" i="0" u="none" strike="noStrike">
                        <a:solidFill>
                          <a:srgbClr val="000000"/>
                        </a:solidFill>
                        <a:effectLst/>
                        <a:latin typeface="Calibri" panose="020F0502020204030204" pitchFamily="34" charset="0"/>
                      </a:endParaRPr>
                    </a:p>
                  </a:txBody>
                  <a:tcPr marL="7807" marR="7807" marT="7807" marB="0" anchor="ctr"/>
                </a:tc>
                <a:tc hMerge="1">
                  <a:txBody>
                    <a:bodyPr/>
                    <a:lstStyle/>
                    <a:p>
                      <a:endParaRPr lang="en-CN"/>
                    </a:p>
                  </a:txBody>
                  <a:tcPr/>
                </a:tc>
                <a:extLst>
                  <a:ext uri="{0D108BD9-81ED-4DB2-BD59-A6C34878D82A}">
                    <a16:rowId xmlns:a16="http://schemas.microsoft.com/office/drawing/2014/main" val="3675681566"/>
                  </a:ext>
                </a:extLst>
              </a:tr>
              <a:tr h="197788">
                <a:tc>
                  <a:txBody>
                    <a:bodyPr/>
                    <a:lstStyle/>
                    <a:p>
                      <a:pPr algn="ctr" fontAlgn="ctr"/>
                      <a:r>
                        <a:rPr lang="en-US" sz="1100" u="none" strike="noStrike">
                          <a:effectLst/>
                        </a:rPr>
                        <a:t>ID</a:t>
                      </a:r>
                      <a:endParaRPr lang="en-US" sz="1100" b="1" i="0" u="none" strike="noStrike">
                        <a:solidFill>
                          <a:srgbClr val="000000"/>
                        </a:solidFill>
                        <a:effectLst/>
                        <a:latin typeface="Calibri" panose="020F0502020204030204" pitchFamily="34" charset="0"/>
                      </a:endParaRPr>
                    </a:p>
                  </a:txBody>
                  <a:tcPr marL="7807" marR="7807" marT="7807" marB="0" anchor="ctr"/>
                </a:tc>
                <a:tc>
                  <a:txBody>
                    <a:bodyPr/>
                    <a:lstStyle/>
                    <a:p>
                      <a:pPr algn="ctr" fontAlgn="ctr"/>
                      <a:r>
                        <a:rPr lang="en-US" sz="1100" u="none" strike="noStrike">
                          <a:effectLst/>
                        </a:rPr>
                        <a:t>D</a:t>
                      </a:r>
                      <a:endParaRPr lang="en-US" sz="1100" b="1"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91753768"/>
                  </a:ext>
                </a:extLst>
              </a:tr>
              <a:tr h="197788">
                <a:tc>
                  <a:txBody>
                    <a:bodyPr/>
                    <a:lstStyle/>
                    <a:p>
                      <a:pPr algn="l" fontAlgn="ctr"/>
                      <a:r>
                        <a:rPr lang="en-US" sz="1100" u="none" strike="noStrike">
                          <a:effectLst/>
                        </a:rPr>
                        <a:t>Global Health</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Biology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3493328115"/>
                  </a:ext>
                </a:extLst>
              </a:tr>
              <a:tr h="197788">
                <a:tc>
                  <a:txBody>
                    <a:bodyPr/>
                    <a:lstStyle/>
                    <a:p>
                      <a:pPr algn="l" fontAlgn="ctr"/>
                      <a:r>
                        <a:rPr lang="en-US" sz="1100" u="none" strike="noStrike">
                          <a:effectLst/>
                        </a:rPr>
                        <a:t>Global Health</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Public Policy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3853820215"/>
                  </a:ext>
                </a:extLst>
              </a:tr>
              <a:tr h="197788">
                <a:tc>
                  <a:txBody>
                    <a:bodyPr/>
                    <a:lstStyle/>
                    <a:p>
                      <a:pPr algn="l" fontAlgn="ctr"/>
                      <a:r>
                        <a:rPr lang="en-US" sz="1100" u="none" strike="noStrike">
                          <a:effectLst/>
                        </a:rPr>
                        <a:t>Institutions and Governance</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Economics</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2763160638"/>
                  </a:ext>
                </a:extLst>
              </a:tr>
              <a:tr h="197788">
                <a:tc>
                  <a:txBody>
                    <a:bodyPr/>
                    <a:lstStyle/>
                    <a:p>
                      <a:pPr algn="l" fontAlgn="ctr"/>
                      <a:r>
                        <a:rPr lang="en-US" sz="1100" u="none" strike="noStrike">
                          <a:effectLst/>
                        </a:rPr>
                        <a:t>Institutions and Governance</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Political Science</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571179289"/>
                  </a:ext>
                </a:extLst>
              </a:tr>
              <a:tr h="197788">
                <a:tc>
                  <a:txBody>
                    <a:bodyPr/>
                    <a:lstStyle/>
                    <a:p>
                      <a:pPr algn="l" fontAlgn="ctr"/>
                      <a:r>
                        <a:rPr lang="en-US" sz="1100" u="none" strike="noStrike">
                          <a:effectLst/>
                        </a:rPr>
                        <a:t>Institutions and Governance</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Public Policy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434193267"/>
                  </a:ext>
                </a:extLst>
              </a:tr>
              <a:tr h="197788">
                <a:tc>
                  <a:txBody>
                    <a:bodyPr/>
                    <a:lstStyle/>
                    <a:p>
                      <a:pPr algn="l" fontAlgn="ctr"/>
                      <a:r>
                        <a:rPr lang="en-US" sz="1100" u="none" strike="noStrike">
                          <a:effectLst/>
                        </a:rPr>
                        <a:t>Material Sciences</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Chemistry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2153696980"/>
                  </a:ext>
                </a:extLst>
              </a:tr>
              <a:tr h="197788">
                <a:tc>
                  <a:txBody>
                    <a:bodyPr/>
                    <a:lstStyle/>
                    <a:p>
                      <a:pPr algn="l" fontAlgn="ctr"/>
                      <a:r>
                        <a:rPr lang="en-US" sz="1100" u="none" strike="noStrike">
                          <a:effectLst/>
                        </a:rPr>
                        <a:t>Material Sciences</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Physics </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1589691833"/>
                  </a:ext>
                </a:extLst>
              </a:tr>
              <a:tr h="197788">
                <a:tc>
                  <a:txBody>
                    <a:bodyPr/>
                    <a:lstStyle/>
                    <a:p>
                      <a:pPr algn="l" fontAlgn="ctr"/>
                      <a:r>
                        <a:rPr lang="en-US" sz="1100" u="none" strike="noStrike">
                          <a:effectLst/>
                        </a:rPr>
                        <a:t>Media and Arts</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Art History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2465431452"/>
                  </a:ext>
                </a:extLst>
              </a:tr>
              <a:tr h="197788">
                <a:tc>
                  <a:txBody>
                    <a:bodyPr/>
                    <a:lstStyle/>
                    <a:p>
                      <a:pPr algn="l" fontAlgn="ctr"/>
                      <a:r>
                        <a:rPr lang="en-US" sz="1100" u="none" strike="noStrike">
                          <a:effectLst/>
                        </a:rPr>
                        <a:t>Media and Arts</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Creative Practice</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2953102596"/>
                  </a:ext>
                </a:extLst>
              </a:tr>
              <a:tr h="197788">
                <a:tc>
                  <a:txBody>
                    <a:bodyPr/>
                    <a:lstStyle/>
                    <a:p>
                      <a:pPr algn="l" fontAlgn="ctr"/>
                      <a:r>
                        <a:rPr lang="en-US" sz="1100" u="none" strike="noStrike">
                          <a:effectLst/>
                        </a:rPr>
                        <a:t>Molecular Bioscience</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Biogeochemistry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1534716496"/>
                  </a:ext>
                </a:extLst>
              </a:tr>
              <a:tr h="197788">
                <a:tc>
                  <a:txBody>
                    <a:bodyPr/>
                    <a:lstStyle/>
                    <a:p>
                      <a:pPr algn="l" fontAlgn="ctr"/>
                      <a:r>
                        <a:rPr lang="en-US" sz="1100" u="none" strike="noStrike">
                          <a:effectLst/>
                        </a:rPr>
                        <a:t>Molecular Bioscience</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Biophysics</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3259867257"/>
                  </a:ext>
                </a:extLst>
              </a:tr>
              <a:tr h="197788">
                <a:tc>
                  <a:txBody>
                    <a:bodyPr/>
                    <a:lstStyle/>
                    <a:p>
                      <a:pPr algn="l" fontAlgn="ctr"/>
                      <a:r>
                        <a:rPr lang="en-US" sz="1100" u="none" strike="noStrike">
                          <a:effectLst/>
                        </a:rPr>
                        <a:t>Molecular Bioscience</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Cell and Molecular Biology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2518400864"/>
                  </a:ext>
                </a:extLst>
              </a:tr>
              <a:tr h="197788">
                <a:tc>
                  <a:txBody>
                    <a:bodyPr/>
                    <a:lstStyle/>
                    <a:p>
                      <a:pPr algn="l" fontAlgn="ctr"/>
                      <a:r>
                        <a:rPr lang="en-US" sz="1100" u="none" strike="noStrike">
                          <a:effectLst/>
                        </a:rPr>
                        <a:t>Molecular Bioscience</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Genetics and Genomics</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3669977742"/>
                  </a:ext>
                </a:extLst>
              </a:tr>
              <a:tr h="197788">
                <a:tc>
                  <a:txBody>
                    <a:bodyPr/>
                    <a:lstStyle/>
                    <a:p>
                      <a:pPr algn="l" fontAlgn="ctr"/>
                      <a:r>
                        <a:rPr lang="en-US" sz="1100" u="none" strike="noStrike">
                          <a:effectLst/>
                        </a:rPr>
                        <a:t>Political Economy</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Economics</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3767931272"/>
                  </a:ext>
                </a:extLst>
              </a:tr>
              <a:tr h="197788">
                <a:tc>
                  <a:txBody>
                    <a:bodyPr/>
                    <a:lstStyle/>
                    <a:p>
                      <a:pPr algn="l" fontAlgn="ctr"/>
                      <a:r>
                        <a:rPr lang="en-US" sz="1100" u="none" strike="noStrike">
                          <a:effectLst/>
                        </a:rPr>
                        <a:t>Political Economy</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Political Science</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3464207461"/>
                  </a:ext>
                </a:extLst>
              </a:tr>
              <a:tr h="197788">
                <a:tc>
                  <a:txBody>
                    <a:bodyPr/>
                    <a:lstStyle/>
                    <a:p>
                      <a:pPr algn="l" fontAlgn="ctr"/>
                      <a:r>
                        <a:rPr lang="en-US" sz="1100" u="none" strike="noStrike">
                          <a:effectLst/>
                        </a:rPr>
                        <a:t>Political Economy</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Public Policy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175865989"/>
                  </a:ext>
                </a:extLst>
              </a:tr>
              <a:tr h="197788">
                <a:tc>
                  <a:txBody>
                    <a:bodyPr/>
                    <a:lstStyle/>
                    <a:p>
                      <a:pPr algn="l" fontAlgn="ctr"/>
                      <a:r>
                        <a:rPr lang="en-US" sz="1100" u="none" strike="noStrike">
                          <a:effectLst/>
                        </a:rPr>
                        <a:t>US Studies</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American History</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2915892767"/>
                  </a:ext>
                </a:extLst>
              </a:tr>
              <a:tr h="197788">
                <a:tc>
                  <a:txBody>
                    <a:bodyPr/>
                    <a:lstStyle/>
                    <a:p>
                      <a:pPr algn="l" fontAlgn="ctr"/>
                      <a:r>
                        <a:rPr lang="en-US" sz="1100" u="none" strike="noStrike">
                          <a:effectLst/>
                        </a:rPr>
                        <a:t>US Studies</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American Literature</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4082498897"/>
                  </a:ext>
                </a:extLst>
              </a:tr>
              <a:tr h="197788">
                <a:tc>
                  <a:txBody>
                    <a:bodyPr/>
                    <a:lstStyle/>
                    <a:p>
                      <a:pPr algn="l" fontAlgn="ctr"/>
                      <a:r>
                        <a:rPr lang="en-US" sz="1100" u="none" strike="noStrike">
                          <a:effectLst/>
                        </a:rPr>
                        <a:t>US Studies</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a:effectLst/>
                        </a:rPr>
                        <a:t>Political Science</a:t>
                      </a:r>
                      <a:endParaRPr lang="en-US" sz="1100" b="0" i="0" u="none" strike="noStrike">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1537065365"/>
                  </a:ext>
                </a:extLst>
              </a:tr>
              <a:tr h="197788">
                <a:tc>
                  <a:txBody>
                    <a:bodyPr/>
                    <a:lstStyle/>
                    <a:p>
                      <a:pPr algn="l" fontAlgn="ctr"/>
                      <a:r>
                        <a:rPr lang="en-US" sz="1100" u="none" strike="noStrike">
                          <a:effectLst/>
                        </a:rPr>
                        <a:t>US Studies</a:t>
                      </a:r>
                      <a:endParaRPr lang="en-US" sz="1100" b="0" i="0" u="none" strike="noStrike">
                        <a:solidFill>
                          <a:srgbClr val="000000"/>
                        </a:solidFill>
                        <a:effectLst/>
                        <a:latin typeface="Calibri" panose="020F0502020204030204" pitchFamily="34" charset="0"/>
                      </a:endParaRPr>
                    </a:p>
                  </a:txBody>
                  <a:tcPr marL="7807" marR="7807" marT="7807" marB="0" anchor="ctr"/>
                </a:tc>
                <a:tc>
                  <a:txBody>
                    <a:bodyPr/>
                    <a:lstStyle/>
                    <a:p>
                      <a:pPr algn="l" fontAlgn="ctr"/>
                      <a:r>
                        <a:rPr lang="en-US" sz="1100" u="none" strike="noStrike" dirty="0">
                          <a:effectLst/>
                        </a:rPr>
                        <a:t>Public Policy</a:t>
                      </a:r>
                      <a:endParaRPr lang="en-US" sz="1100" b="0" i="0" u="none" strike="noStrike" dirty="0">
                        <a:solidFill>
                          <a:srgbClr val="000000"/>
                        </a:solidFill>
                        <a:effectLst/>
                        <a:latin typeface="Calibri" panose="020F0502020204030204" pitchFamily="34" charset="0"/>
                      </a:endParaRPr>
                    </a:p>
                  </a:txBody>
                  <a:tcPr marL="7807" marR="7807" marT="7807" marB="0" anchor="ctr"/>
                </a:tc>
                <a:extLst>
                  <a:ext uri="{0D108BD9-81ED-4DB2-BD59-A6C34878D82A}">
                    <a16:rowId xmlns:a16="http://schemas.microsoft.com/office/drawing/2014/main" val="3507752586"/>
                  </a:ext>
                </a:extLst>
              </a:tr>
            </a:tbl>
          </a:graphicData>
        </a:graphic>
      </p:graphicFrame>
    </p:spTree>
    <p:extLst>
      <p:ext uri="{BB962C8B-B14F-4D97-AF65-F5344CB8AC3E}">
        <p14:creationId xmlns:p14="http://schemas.microsoft.com/office/powerpoint/2010/main" val="43080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 screenshot of a cell phone&#10;&#10;Description automatically generated">
            <a:extLst>
              <a:ext uri="{FF2B5EF4-FFF2-40B4-BE49-F238E27FC236}">
                <a16:creationId xmlns:a16="http://schemas.microsoft.com/office/drawing/2014/main" id="{F1AD4F4D-B0F4-8F4B-B764-04FECA203C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2500" y="213271"/>
            <a:ext cx="7875254" cy="6431457"/>
          </a:xfrm>
          <a:prstGeom prst="rect">
            <a:avLst/>
          </a:prstGeom>
        </p:spPr>
      </p:pic>
    </p:spTree>
    <p:extLst>
      <p:ext uri="{BB962C8B-B14F-4D97-AF65-F5344CB8AC3E}">
        <p14:creationId xmlns:p14="http://schemas.microsoft.com/office/powerpoint/2010/main" val="788479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iguxwik">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kumimoji="1" spc="100" dirty="0" smtClean="0">
            <a:solidFill>
              <a:schemeClr val="tx1">
                <a:lumMod val="95000"/>
                <a:lumOff val="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4144</TotalTime>
  <Words>2197</Words>
  <Application>Microsoft Macintosh PowerPoint</Application>
  <PresentationFormat>Widescreen</PresentationFormat>
  <Paragraphs>295</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Microsoft YaHei</vt: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Distribution 课程分布</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Hanlu Huang</dc:creator>
  <cp:lastModifiedBy>Scott MacEachern</cp:lastModifiedBy>
  <cp:revision>369</cp:revision>
  <dcterms:created xsi:type="dcterms:W3CDTF">2019-11-20T07:14:00Z</dcterms:created>
  <dcterms:modified xsi:type="dcterms:W3CDTF">2022-06-03T17:46:27Z</dcterms:modified>
</cp:coreProperties>
</file>