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18"/>
  </p:notesMasterIdLst>
  <p:sldIdLst>
    <p:sldId id="256" r:id="rId2"/>
    <p:sldId id="310" r:id="rId3"/>
    <p:sldId id="314" r:id="rId4"/>
    <p:sldId id="315" r:id="rId5"/>
    <p:sldId id="311" r:id="rId6"/>
    <p:sldId id="288" r:id="rId7"/>
    <p:sldId id="279" r:id="rId8"/>
    <p:sldId id="301" r:id="rId9"/>
    <p:sldId id="302" r:id="rId10"/>
    <p:sldId id="304" r:id="rId11"/>
    <p:sldId id="269" r:id="rId12"/>
    <p:sldId id="277" r:id="rId13"/>
    <p:sldId id="307" r:id="rId14"/>
    <p:sldId id="309" r:id="rId15"/>
    <p:sldId id="313" r:id="rId16"/>
    <p:sldId id="290"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Helvetica Neue" panose="02000503000000020004" pitchFamily="2" charset="0"/>
      <p:regular r:id="rId23"/>
      <p:bold r:id="rId24"/>
      <p:italic r:id="rId25"/>
      <p:boldItalic r:id="rId26"/>
    </p:embeddedFont>
    <p:embeddedFont>
      <p:font typeface="Libre Franklin" pitchFamily="2" charset="77"/>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Spectral" panose="020F0502020204030204" pitchFamily="34" charset="0"/>
      <p:regular r:id="rId35"/>
      <p:bold r:id="rId36"/>
      <p:italic r:id="rId37"/>
      <p:boldItalic r:id="rId38"/>
    </p:embeddedFont>
    <p:embeddedFont>
      <p:font typeface="Spectral Medium" panose="02020602060000000000" pitchFamily="18" charset="77"/>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14"/>
    <p:restoredTop sz="94643"/>
  </p:normalViewPr>
  <p:slideViewPr>
    <p:cSldViewPr snapToGrid="0">
      <p:cViewPr varScale="1">
        <p:scale>
          <a:sx n="144" d="100"/>
          <a:sy n="144" d="100"/>
        </p:scale>
        <p:origin x="184" y="44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0" dirty="0"/>
          </a:p>
        </p:txBody>
      </p:sp>
    </p:spTree>
    <p:extLst>
      <p:ext uri="{BB962C8B-B14F-4D97-AF65-F5344CB8AC3E}">
        <p14:creationId xmlns:p14="http://schemas.microsoft.com/office/powerpoint/2010/main" val="358274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54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481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467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42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748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042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 name="Google Shape;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337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7" name="Google Shape;407;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200"/>
              <a:buFont typeface="Calibri"/>
              <a:buNone/>
            </a:pPr>
            <a:r>
              <a:rPr lang="en-US"/>
              <a:t>Use this fact sheet as a recap and highlight all the they have heard today.</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i="0" dirty="0"/>
          </a:p>
        </p:txBody>
      </p:sp>
    </p:spTree>
    <p:extLst>
      <p:ext uri="{BB962C8B-B14F-4D97-AF65-F5344CB8AC3E}">
        <p14:creationId xmlns:p14="http://schemas.microsoft.com/office/powerpoint/2010/main" val="256997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77816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9pPr>
          </a:lstStyle>
          <a:p>
            <a:endParaRPr/>
          </a:p>
        </p:txBody>
      </p:sp>
      <p:sp>
        <p:nvSpPr>
          <p:cNvPr id="11" name="Google Shape;11;p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800"/>
              <a:buFont typeface="Libre Franklin"/>
              <a:buNone/>
              <a:defRPr sz="1800" b="0" i="0" u="none" strike="noStrike" cap="none">
                <a:solidFill>
                  <a:srgbClr val="000000"/>
                </a:solidFill>
                <a:latin typeface="Libre Franklin"/>
                <a:ea typeface="Libre Franklin"/>
                <a:cs typeface="Libre Franklin"/>
                <a:sym typeface="Libre Franklin"/>
              </a:defRPr>
            </a:lvl9pPr>
          </a:lstStyle>
          <a:p>
            <a:endParaRPr/>
          </a:p>
        </p:txBody>
      </p:sp>
      <p:sp>
        <p:nvSpPr>
          <p:cNvPr id="12" name="Google Shape;12;p2"/>
          <p:cNvSpPr txBox="1">
            <a:spLocks noGrp="1"/>
          </p:cNvSpPr>
          <p:nvPr>
            <p:ph type="sldNum" idx="12"/>
          </p:nvPr>
        </p:nvSpPr>
        <p:spPr>
          <a:xfrm>
            <a:off x="6380658" y="4678362"/>
            <a:ext cx="172543" cy="177801"/>
          </a:xfrm>
          <a:prstGeom prst="rect">
            <a:avLst/>
          </a:prstGeom>
          <a:noFill/>
          <a:ln>
            <a:noFill/>
          </a:ln>
        </p:spPr>
        <p:txBody>
          <a:bodyPr spcFirstLastPara="1" wrap="square" lIns="0" tIns="0" rIns="0" bIns="0" anchor="ctr" anchorCtr="0">
            <a:spAutoFit/>
          </a:bodyPr>
          <a:lstStyle>
            <a:lvl1pPr marL="0" lvl="0" indent="0" algn="r">
              <a:lnSpc>
                <a:spcPct val="100000"/>
              </a:lnSpc>
              <a:spcBef>
                <a:spcPts val="0"/>
              </a:spcBef>
              <a:spcAft>
                <a:spcPts val="0"/>
              </a:spcAft>
              <a:buClr>
                <a:srgbClr val="888888"/>
              </a:buClr>
              <a:buSzPts val="1200"/>
              <a:buFont typeface="Libre Franklin"/>
              <a:buNone/>
              <a:defRPr/>
            </a:lvl1pPr>
            <a:lvl2pPr marL="0" lvl="1" indent="0" algn="r">
              <a:lnSpc>
                <a:spcPct val="100000"/>
              </a:lnSpc>
              <a:spcBef>
                <a:spcPts val="0"/>
              </a:spcBef>
              <a:spcAft>
                <a:spcPts val="0"/>
              </a:spcAft>
              <a:buClr>
                <a:srgbClr val="888888"/>
              </a:buClr>
              <a:buSzPts val="1200"/>
              <a:buFont typeface="Libre Franklin"/>
              <a:buNone/>
              <a:defRPr/>
            </a:lvl2pPr>
            <a:lvl3pPr marL="0" lvl="2" indent="0" algn="r">
              <a:lnSpc>
                <a:spcPct val="100000"/>
              </a:lnSpc>
              <a:spcBef>
                <a:spcPts val="0"/>
              </a:spcBef>
              <a:spcAft>
                <a:spcPts val="0"/>
              </a:spcAft>
              <a:buClr>
                <a:srgbClr val="888888"/>
              </a:buClr>
              <a:buSzPts val="1200"/>
              <a:buFont typeface="Libre Franklin"/>
              <a:buNone/>
              <a:defRPr/>
            </a:lvl3pPr>
            <a:lvl4pPr marL="0" lvl="3" indent="0" algn="r">
              <a:lnSpc>
                <a:spcPct val="100000"/>
              </a:lnSpc>
              <a:spcBef>
                <a:spcPts val="0"/>
              </a:spcBef>
              <a:spcAft>
                <a:spcPts val="0"/>
              </a:spcAft>
              <a:buClr>
                <a:srgbClr val="888888"/>
              </a:buClr>
              <a:buSzPts val="1200"/>
              <a:buFont typeface="Libre Franklin"/>
              <a:buNone/>
              <a:defRPr/>
            </a:lvl4pPr>
            <a:lvl5pPr marL="0" lvl="4" indent="0" algn="r">
              <a:lnSpc>
                <a:spcPct val="100000"/>
              </a:lnSpc>
              <a:spcBef>
                <a:spcPts val="0"/>
              </a:spcBef>
              <a:spcAft>
                <a:spcPts val="0"/>
              </a:spcAft>
              <a:buClr>
                <a:srgbClr val="888888"/>
              </a:buClr>
              <a:buSzPts val="1200"/>
              <a:buFont typeface="Libre Franklin"/>
              <a:buNone/>
              <a:defRPr/>
            </a:lvl5pPr>
            <a:lvl6pPr marL="0" lvl="5" indent="0" algn="r">
              <a:lnSpc>
                <a:spcPct val="100000"/>
              </a:lnSpc>
              <a:spcBef>
                <a:spcPts val="0"/>
              </a:spcBef>
              <a:spcAft>
                <a:spcPts val="0"/>
              </a:spcAft>
              <a:buClr>
                <a:srgbClr val="888888"/>
              </a:buClr>
              <a:buSzPts val="1200"/>
              <a:buFont typeface="Libre Franklin"/>
              <a:buNone/>
              <a:defRPr/>
            </a:lvl6pPr>
            <a:lvl7pPr marL="0" lvl="6" indent="0" algn="r">
              <a:lnSpc>
                <a:spcPct val="100000"/>
              </a:lnSpc>
              <a:spcBef>
                <a:spcPts val="0"/>
              </a:spcBef>
              <a:spcAft>
                <a:spcPts val="0"/>
              </a:spcAft>
              <a:buClr>
                <a:srgbClr val="888888"/>
              </a:buClr>
              <a:buSzPts val="1200"/>
              <a:buFont typeface="Libre Franklin"/>
              <a:buNone/>
              <a:defRPr/>
            </a:lvl7pPr>
            <a:lvl8pPr marL="0" lvl="7" indent="0" algn="r">
              <a:lnSpc>
                <a:spcPct val="100000"/>
              </a:lnSpc>
              <a:spcBef>
                <a:spcPts val="0"/>
              </a:spcBef>
              <a:spcAft>
                <a:spcPts val="0"/>
              </a:spcAft>
              <a:buClr>
                <a:srgbClr val="888888"/>
              </a:buClr>
              <a:buSzPts val="1200"/>
              <a:buFont typeface="Libre Franklin"/>
              <a:buNone/>
              <a:defRPr/>
            </a:lvl8pPr>
            <a:lvl9pPr marL="0" lvl="8" indent="0" algn="r">
              <a:lnSpc>
                <a:spcPct val="100000"/>
              </a:lnSpc>
              <a:spcBef>
                <a:spcPts val="0"/>
              </a:spcBef>
              <a:spcAft>
                <a:spcPts val="0"/>
              </a:spcAft>
              <a:buClr>
                <a:srgbClr val="888888"/>
              </a:buClr>
              <a:buSzPts val="1200"/>
              <a:buFont typeface="Libre Franklin"/>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9056"/>
            <a:ext cx="8229600" cy="1131095"/>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F89E36"/>
              </a:buClr>
              <a:buSzPts val="7700"/>
              <a:buFont typeface="Helvetica Neue"/>
              <a:buNone/>
              <a:defRPr sz="7700" b="0" i="0" u="none" strike="noStrike" cap="none">
                <a:solidFill>
                  <a:srgbClr val="F89E36"/>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457200" y="1200150"/>
            <a:ext cx="8229600" cy="3394472"/>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Libre Franklin"/>
                <a:ea typeface="Libre Franklin"/>
                <a:cs typeface="Libre Franklin"/>
                <a:sym typeface="Libre Franklin"/>
              </a:defRPr>
            </a:lvl9pPr>
          </a:lstStyle>
          <a:p>
            <a:endParaRPr/>
          </a:p>
        </p:txBody>
      </p:sp>
      <p:sp>
        <p:nvSpPr>
          <p:cNvPr id="8" name="Google Shape;8;p1"/>
          <p:cNvSpPr txBox="1">
            <a:spLocks noGrp="1"/>
          </p:cNvSpPr>
          <p:nvPr>
            <p:ph type="sldNum" idx="12"/>
          </p:nvPr>
        </p:nvSpPr>
        <p:spPr>
          <a:xfrm>
            <a:off x="6380658" y="4678362"/>
            <a:ext cx="172543" cy="177801"/>
          </a:xfrm>
          <a:prstGeom prst="rect">
            <a:avLst/>
          </a:prstGeom>
          <a:noFill/>
          <a:ln>
            <a:noFill/>
          </a:ln>
        </p:spPr>
        <p:txBody>
          <a:bodyPr spcFirstLastPara="1" wrap="square" lIns="0" tIns="0" rIns="0" bIns="0" anchor="ctr" anchorCtr="0">
            <a:spAutoFit/>
          </a:bodyPr>
          <a:lstStyle>
            <a:lvl1pPr marL="0" marR="0" lvl="0"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888888"/>
              </a:buClr>
              <a:buSzPts val="1200"/>
              <a:buFont typeface="Libre Franklin"/>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transition spd="slow" advClick="0" advTm="5000">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pugetsound.edu/college-tour-study-abroa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4.jpeg"/><Relationship Id="rId4" Type="http://schemas.openxmlformats.org/officeDocument/2006/relationships/image" Target="../media/image26.jpeg"/><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5.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5.jpeg"/><Relationship Id="rId4" Type="http://schemas.openxmlformats.org/officeDocument/2006/relationships/image" Target="../media/image26.jpe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3">
            <a:alphaModFix/>
          </a:blip>
          <a:srcRect l="1734" t="18576" r="1733"/>
          <a:stretch/>
        </p:blipFill>
        <p:spPr>
          <a:xfrm>
            <a:off x="0" y="0"/>
            <a:ext cx="9144001" cy="5143500"/>
          </a:xfrm>
          <a:prstGeom prst="rect">
            <a:avLst/>
          </a:prstGeom>
          <a:noFill/>
          <a:ln>
            <a:noFill/>
          </a:ln>
        </p:spPr>
      </p:pic>
      <p:grpSp>
        <p:nvGrpSpPr>
          <p:cNvPr id="24" name="Google Shape;24;p4"/>
          <p:cNvGrpSpPr/>
          <p:nvPr/>
        </p:nvGrpSpPr>
        <p:grpSpPr>
          <a:xfrm>
            <a:off x="1" y="0"/>
            <a:ext cx="9143999" cy="5143500"/>
            <a:chOff x="1" y="0"/>
            <a:chExt cx="9143999" cy="5143500"/>
          </a:xfrm>
        </p:grpSpPr>
        <p:sp>
          <p:nvSpPr>
            <p:cNvPr id="25" name="Google Shape;25;p4"/>
            <p:cNvSpPr/>
            <p:nvPr/>
          </p:nvSpPr>
          <p:spPr>
            <a:xfrm>
              <a:off x="1" y="0"/>
              <a:ext cx="9143999" cy="5143500"/>
            </a:xfrm>
            <a:prstGeom prst="rect">
              <a:avLst/>
            </a:prstGeom>
            <a:solidFill>
              <a:schemeClr val="lt1">
                <a:alpha val="709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b="0" i="0" u="none" strike="noStrike" cap="none" dirty="0">
                <a:solidFill>
                  <a:schemeClr val="tx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endParaRPr lang="en-US" sz="1800" dirty="0">
                <a:solidFill>
                  <a:schemeClr val="tx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800"/>
                <a:buFont typeface="Libre Franklin"/>
                <a:buNone/>
              </a:pPr>
              <a:r>
                <a:rPr lang="en-US" sz="1800" b="0" i="0" u="none" strike="noStrike" cap="none" dirty="0">
                  <a:solidFill>
                    <a:schemeClr val="tx1"/>
                  </a:solidFill>
                  <a:latin typeface="Libre Franklin"/>
                  <a:ea typeface="Libre Franklin"/>
                  <a:cs typeface="Libre Franklin"/>
                  <a:sym typeface="Libre Franklin"/>
                </a:rPr>
                <a:t>Pacific Alliance of Liberal Arts Colleges</a:t>
              </a:r>
            </a:p>
            <a:p>
              <a:pPr marL="0" marR="0" lvl="0" indent="0" algn="ctr" rtl="0">
                <a:lnSpc>
                  <a:spcPct val="100000"/>
                </a:lnSpc>
                <a:spcBef>
                  <a:spcPts val="0"/>
                </a:spcBef>
                <a:spcAft>
                  <a:spcPts val="0"/>
                </a:spcAft>
                <a:buClr>
                  <a:srgbClr val="000000"/>
                </a:buClr>
                <a:buSzPts val="1800"/>
                <a:buFont typeface="Libre Franklin"/>
                <a:buNone/>
              </a:pPr>
              <a:r>
                <a:rPr lang="en-US" sz="1800" dirty="0">
                  <a:solidFill>
                    <a:schemeClr val="tx1"/>
                  </a:solidFill>
                  <a:latin typeface="Libre Franklin"/>
                  <a:ea typeface="Libre Franklin"/>
                  <a:cs typeface="Libre Franklin"/>
                  <a:sym typeface="Libre Franklin"/>
                </a:rPr>
                <a:t>June 3, 2022</a:t>
              </a:r>
              <a:endParaRPr sz="1800" b="0" i="0" u="none" strike="noStrike" cap="none" dirty="0">
                <a:solidFill>
                  <a:schemeClr val="tx1"/>
                </a:solidFill>
                <a:latin typeface="Libre Franklin"/>
                <a:ea typeface="Libre Franklin"/>
                <a:cs typeface="Libre Franklin"/>
                <a:sym typeface="Libre Franklin"/>
              </a:endParaRPr>
            </a:p>
          </p:txBody>
        </p:sp>
        <p:pic>
          <p:nvPicPr>
            <p:cNvPr id="26" name="Google Shape;26;p4"/>
            <p:cNvPicPr preferRelativeResize="0"/>
            <p:nvPr/>
          </p:nvPicPr>
          <p:blipFill rotWithShape="1">
            <a:blip r:embed="rId4">
              <a:alphaModFix/>
            </a:blip>
            <a:srcRect/>
            <a:stretch/>
          </p:blipFill>
          <p:spPr>
            <a:xfrm>
              <a:off x="2944190" y="582561"/>
              <a:ext cx="3019644" cy="3019644"/>
            </a:xfrm>
            <a:prstGeom prst="rect">
              <a:avLst/>
            </a:prstGeom>
            <a:noFill/>
            <a:ln>
              <a:noFill/>
            </a:ln>
          </p:spPr>
        </p:pic>
      </p:grpSp>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spTree>
  </p:cSld>
  <p:clrMapOvr>
    <a:masterClrMapping/>
  </p:clrMapOvr>
  <mc:AlternateContent xmlns:mc="http://schemas.openxmlformats.org/markup-compatibility/2006" xmlns:p14="http://schemas.microsoft.com/office/powerpoint/2010/main">
    <mc:Choice Requires="p14">
      <p:transition spd="slow" p14:dur="60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7"/>
          <p:cNvPicPr preferRelativeResize="0"/>
          <p:nvPr/>
        </p:nvPicPr>
        <p:blipFill rotWithShape="1">
          <a:blip r:embed="rId3">
            <a:alphaModFix/>
          </a:blip>
          <a:srcRect/>
          <a:stretch/>
        </p:blipFill>
        <p:spPr>
          <a:xfrm>
            <a:off x="0" y="0"/>
            <a:ext cx="9144000" cy="6096000"/>
          </a:xfrm>
          <a:prstGeom prst="rect">
            <a:avLst/>
          </a:prstGeom>
          <a:noFill/>
          <a:ln>
            <a:noFill/>
          </a:ln>
        </p:spPr>
      </p:pic>
      <p:sp>
        <p:nvSpPr>
          <p:cNvPr id="327" name="Google Shape;327;p7"/>
          <p:cNvSpPr/>
          <p:nvPr/>
        </p:nvSpPr>
        <p:spPr>
          <a:xfrm rot="5400000">
            <a:off x="1986312" y="-2004234"/>
            <a:ext cx="5143501" cy="9171873"/>
          </a:xfrm>
          <a:prstGeom prst="rect">
            <a:avLst/>
          </a:prstGeom>
          <a:gradFill>
            <a:gsLst>
              <a:gs pos="0">
                <a:srgbClr val="000000">
                  <a:alpha val="64313"/>
                </a:srgbClr>
              </a:gs>
              <a:gs pos="47000">
                <a:srgbClr val="000000">
                  <a:alpha val="0"/>
                </a:srgbClr>
              </a:gs>
              <a:gs pos="99000">
                <a:srgbClr val="000000">
                  <a:alpha val="75294"/>
                </a:srgbClr>
              </a:gs>
              <a:gs pos="100000">
                <a:srgbClr val="000000">
                  <a:alpha val="75294"/>
                </a:srgbClr>
              </a:gs>
            </a:gsLst>
            <a:lin ang="5400000" scaled="0"/>
          </a:gradFill>
          <a:ln>
            <a:noFill/>
          </a:ln>
        </p:spPr>
        <p:txBody>
          <a:bodyPr spcFirstLastPara="1" wrap="square" lIns="68569" tIns="34275" rIns="68569" bIns="34275" anchor="ctr" anchorCtr="0">
            <a:noAutofit/>
          </a:bodyPr>
          <a:lstStyle/>
          <a:p>
            <a:pPr algn="ctr">
              <a:buSzPts val="2400"/>
            </a:pPr>
            <a:endParaRPr sz="1800">
              <a:solidFill>
                <a:schemeClr val="lt1"/>
              </a:solidFill>
              <a:latin typeface="Calibri"/>
              <a:ea typeface="Calibri"/>
              <a:cs typeface="Calibri"/>
              <a:sym typeface="Calibri"/>
            </a:endParaRPr>
          </a:p>
        </p:txBody>
      </p:sp>
      <p:grpSp>
        <p:nvGrpSpPr>
          <p:cNvPr id="328" name="Google Shape;328;p7"/>
          <p:cNvGrpSpPr/>
          <p:nvPr/>
        </p:nvGrpSpPr>
        <p:grpSpPr>
          <a:xfrm>
            <a:off x="419680" y="1360931"/>
            <a:ext cx="8596007" cy="2421639"/>
            <a:chOff x="559572" y="1364664"/>
            <a:chExt cx="11461343" cy="3228852"/>
          </a:xfrm>
        </p:grpSpPr>
        <p:grpSp>
          <p:nvGrpSpPr>
            <p:cNvPr id="329" name="Google Shape;329;p7"/>
            <p:cNvGrpSpPr/>
            <p:nvPr/>
          </p:nvGrpSpPr>
          <p:grpSpPr>
            <a:xfrm>
              <a:off x="559572" y="1364664"/>
              <a:ext cx="3533001" cy="3228852"/>
              <a:chOff x="559572" y="1364664"/>
              <a:chExt cx="3533001" cy="3228852"/>
            </a:xfrm>
          </p:grpSpPr>
          <p:sp>
            <p:nvSpPr>
              <p:cNvPr id="330" name="Google Shape;330;p7"/>
              <p:cNvSpPr/>
              <p:nvPr/>
            </p:nvSpPr>
            <p:spPr>
              <a:xfrm>
                <a:off x="713287" y="1364664"/>
                <a:ext cx="3228851" cy="3228852"/>
              </a:xfrm>
              <a:prstGeom prst="ellipse">
                <a:avLst/>
              </a:prstGeom>
              <a:solidFill>
                <a:srgbClr val="AB0001">
                  <a:alpha val="67058"/>
                </a:srgbClr>
              </a:solidFill>
              <a:ln>
                <a:noFill/>
              </a:ln>
            </p:spPr>
            <p:txBody>
              <a:bodyPr spcFirstLastPara="1" wrap="square" lIns="45713" tIns="45713" rIns="45713" bIns="45713" anchor="ctr" anchorCtr="0">
                <a:noAutofit/>
              </a:bodyPr>
              <a:lstStyle/>
              <a:p>
                <a:pPr>
                  <a:buSzPts val="3733"/>
                </a:pPr>
                <a:endParaRPr sz="2800">
                  <a:latin typeface="Calibri"/>
                  <a:ea typeface="Calibri"/>
                  <a:cs typeface="Calibri"/>
                  <a:sym typeface="Calibri"/>
                </a:endParaRPr>
              </a:p>
            </p:txBody>
          </p:sp>
          <p:sp>
            <p:nvSpPr>
              <p:cNvPr id="331" name="Google Shape;331;p7"/>
              <p:cNvSpPr txBox="1"/>
              <p:nvPr/>
            </p:nvSpPr>
            <p:spPr>
              <a:xfrm>
                <a:off x="559572" y="1934992"/>
                <a:ext cx="3533001" cy="1446509"/>
              </a:xfrm>
              <a:prstGeom prst="rect">
                <a:avLst/>
              </a:prstGeom>
              <a:noFill/>
              <a:ln>
                <a:noFill/>
              </a:ln>
            </p:spPr>
            <p:txBody>
              <a:bodyPr spcFirstLastPara="1" wrap="square" lIns="68569" tIns="34275" rIns="68569" bIns="34275" anchor="t" anchorCtr="0">
                <a:spAutoFit/>
              </a:bodyPr>
              <a:lstStyle/>
              <a:p>
                <a:pPr algn="ctr">
                  <a:buSzPts val="8800"/>
                </a:pPr>
                <a:r>
                  <a:rPr lang="en-US" sz="6600" i="1">
                    <a:solidFill>
                      <a:schemeClr val="lt1"/>
                    </a:solidFill>
                  </a:rPr>
                  <a:t>7%</a:t>
                </a:r>
                <a:endParaRPr sz="6600" i="1">
                  <a:solidFill>
                    <a:schemeClr val="lt1"/>
                  </a:solidFill>
                </a:endParaRPr>
              </a:p>
            </p:txBody>
          </p:sp>
          <p:sp>
            <p:nvSpPr>
              <p:cNvPr id="332" name="Google Shape;332;p7"/>
              <p:cNvSpPr/>
              <p:nvPr/>
            </p:nvSpPr>
            <p:spPr>
              <a:xfrm>
                <a:off x="987068" y="3106659"/>
                <a:ext cx="2681289" cy="1077218"/>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producer of</a:t>
                </a:r>
                <a:endParaRPr sz="1050"/>
              </a:p>
              <a:p>
                <a:pPr algn="ctr">
                  <a:buSzPts val="3200"/>
                </a:pPr>
                <a:r>
                  <a:rPr lang="en-US" sz="2400">
                    <a:solidFill>
                      <a:schemeClr val="lt1"/>
                    </a:solidFill>
                    <a:latin typeface="Open Sans"/>
                    <a:ea typeface="Open Sans"/>
                    <a:cs typeface="Open Sans"/>
                    <a:sym typeface="Open Sans"/>
                  </a:rPr>
                  <a:t>doctorates</a:t>
                </a:r>
                <a:endParaRPr sz="2400">
                  <a:solidFill>
                    <a:schemeClr val="lt1"/>
                  </a:solidFill>
                  <a:latin typeface="Calibri"/>
                  <a:ea typeface="Calibri"/>
                  <a:cs typeface="Calibri"/>
                  <a:sym typeface="Calibri"/>
                </a:endParaRPr>
              </a:p>
            </p:txBody>
          </p:sp>
        </p:grpSp>
        <p:grpSp>
          <p:nvGrpSpPr>
            <p:cNvPr id="333" name="Google Shape;333;p7"/>
            <p:cNvGrpSpPr/>
            <p:nvPr/>
          </p:nvGrpSpPr>
          <p:grpSpPr>
            <a:xfrm>
              <a:off x="4395084" y="1364664"/>
              <a:ext cx="3657101" cy="3228852"/>
              <a:chOff x="4672832" y="1364664"/>
              <a:chExt cx="3657101" cy="3228852"/>
            </a:xfrm>
          </p:grpSpPr>
          <p:sp>
            <p:nvSpPr>
              <p:cNvPr id="334" name="Google Shape;334;p7"/>
              <p:cNvSpPr/>
              <p:nvPr/>
            </p:nvSpPr>
            <p:spPr>
              <a:xfrm>
                <a:off x="4886957" y="1364664"/>
                <a:ext cx="3228851" cy="3228852"/>
              </a:xfrm>
              <a:prstGeom prst="ellipse">
                <a:avLst/>
              </a:prstGeom>
              <a:solidFill>
                <a:srgbClr val="AB0001">
                  <a:alpha val="67058"/>
                </a:srgbClr>
              </a:solidFill>
              <a:ln>
                <a:noFill/>
              </a:ln>
            </p:spPr>
            <p:txBody>
              <a:bodyPr spcFirstLastPara="1" wrap="square" lIns="45713" tIns="45713" rIns="45713" bIns="45713" anchor="ctr" anchorCtr="0">
                <a:noAutofit/>
              </a:bodyPr>
              <a:lstStyle/>
              <a:p>
                <a:pPr>
                  <a:buSzPts val="3733"/>
                </a:pPr>
                <a:endParaRPr sz="2800">
                  <a:latin typeface="Calibri"/>
                  <a:ea typeface="Calibri"/>
                  <a:cs typeface="Calibri"/>
                  <a:sym typeface="Calibri"/>
                </a:endParaRPr>
              </a:p>
            </p:txBody>
          </p:sp>
          <p:sp>
            <p:nvSpPr>
              <p:cNvPr id="335" name="Google Shape;335;p7"/>
              <p:cNvSpPr txBox="1"/>
              <p:nvPr/>
            </p:nvSpPr>
            <p:spPr>
              <a:xfrm>
                <a:off x="4734883" y="1655419"/>
                <a:ext cx="3533100" cy="1446509"/>
              </a:xfrm>
              <a:prstGeom prst="rect">
                <a:avLst/>
              </a:prstGeom>
              <a:noFill/>
              <a:ln>
                <a:noFill/>
              </a:ln>
            </p:spPr>
            <p:txBody>
              <a:bodyPr spcFirstLastPara="1" wrap="square" lIns="68569" tIns="34275" rIns="68569" bIns="34275" anchor="t" anchorCtr="0">
                <a:spAutoFit/>
              </a:bodyPr>
              <a:lstStyle/>
              <a:p>
                <a:pPr algn="ctr">
                  <a:buSzPts val="8800"/>
                </a:pPr>
                <a:r>
                  <a:rPr lang="en-US" sz="6600" i="1">
                    <a:solidFill>
                      <a:schemeClr val="lt1"/>
                    </a:solidFill>
                  </a:rPr>
                  <a:t>80%</a:t>
                </a:r>
                <a:endParaRPr sz="6600" i="1">
                  <a:solidFill>
                    <a:schemeClr val="lt1"/>
                  </a:solidFill>
                </a:endParaRPr>
              </a:p>
            </p:txBody>
          </p:sp>
          <p:sp>
            <p:nvSpPr>
              <p:cNvPr id="336" name="Google Shape;336;p7"/>
              <p:cNvSpPr/>
              <p:nvPr/>
            </p:nvSpPr>
            <p:spPr>
              <a:xfrm>
                <a:off x="4672832" y="2916159"/>
                <a:ext cx="3657101" cy="1569660"/>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medical school</a:t>
                </a:r>
                <a:endParaRPr sz="1050"/>
              </a:p>
              <a:p>
                <a:pPr algn="ctr">
                  <a:buSzPts val="3200"/>
                </a:pPr>
                <a:r>
                  <a:rPr lang="en-US" sz="2400">
                    <a:solidFill>
                      <a:schemeClr val="lt1"/>
                    </a:solidFill>
                    <a:latin typeface="Open Sans"/>
                    <a:ea typeface="Open Sans"/>
                    <a:cs typeface="Open Sans"/>
                    <a:sym typeface="Open Sans"/>
                  </a:rPr>
                  <a:t>acceptance</a:t>
                </a:r>
                <a:endParaRPr sz="1050"/>
              </a:p>
              <a:p>
                <a:pPr algn="ctr">
                  <a:buSzPts val="3200"/>
                </a:pPr>
                <a:r>
                  <a:rPr lang="en-US" sz="2400">
                    <a:solidFill>
                      <a:schemeClr val="lt1"/>
                    </a:solidFill>
                    <a:latin typeface="Open Sans"/>
                    <a:ea typeface="Open Sans"/>
                    <a:cs typeface="Open Sans"/>
                    <a:sym typeface="Open Sans"/>
                  </a:rPr>
                  <a:t>rate</a:t>
                </a:r>
                <a:endParaRPr sz="2400">
                  <a:solidFill>
                    <a:schemeClr val="lt1"/>
                  </a:solidFill>
                  <a:latin typeface="Calibri"/>
                  <a:ea typeface="Calibri"/>
                  <a:cs typeface="Calibri"/>
                  <a:sym typeface="Calibri"/>
                </a:endParaRPr>
              </a:p>
            </p:txBody>
          </p:sp>
        </p:grpSp>
        <p:grpSp>
          <p:nvGrpSpPr>
            <p:cNvPr id="337" name="Google Shape;337;p7"/>
            <p:cNvGrpSpPr/>
            <p:nvPr/>
          </p:nvGrpSpPr>
          <p:grpSpPr>
            <a:xfrm>
              <a:off x="8363814" y="1364664"/>
              <a:ext cx="3657101" cy="3228852"/>
              <a:chOff x="8363814" y="1364664"/>
              <a:chExt cx="3657101" cy="3228852"/>
            </a:xfrm>
          </p:grpSpPr>
          <p:sp>
            <p:nvSpPr>
              <p:cNvPr id="338" name="Google Shape;338;p7"/>
              <p:cNvSpPr/>
              <p:nvPr/>
            </p:nvSpPr>
            <p:spPr>
              <a:xfrm>
                <a:off x="8567181" y="1364664"/>
                <a:ext cx="3228851" cy="3228852"/>
              </a:xfrm>
              <a:prstGeom prst="ellipse">
                <a:avLst/>
              </a:prstGeom>
              <a:solidFill>
                <a:srgbClr val="AB0001">
                  <a:alpha val="67058"/>
                </a:srgbClr>
              </a:solidFill>
              <a:ln>
                <a:noFill/>
              </a:ln>
            </p:spPr>
            <p:txBody>
              <a:bodyPr spcFirstLastPara="1" wrap="square" lIns="45713" tIns="45713" rIns="45713" bIns="45713" anchor="ctr" anchorCtr="0">
                <a:noAutofit/>
              </a:bodyPr>
              <a:lstStyle/>
              <a:p>
                <a:pPr>
                  <a:buSzPts val="3733"/>
                </a:pPr>
                <a:endParaRPr sz="2800">
                  <a:latin typeface="Calibri"/>
                  <a:ea typeface="Calibri"/>
                  <a:cs typeface="Calibri"/>
                  <a:sym typeface="Calibri"/>
                </a:endParaRPr>
              </a:p>
            </p:txBody>
          </p:sp>
          <p:sp>
            <p:nvSpPr>
              <p:cNvPr id="339" name="Google Shape;339;p7"/>
              <p:cNvSpPr/>
              <p:nvPr/>
            </p:nvSpPr>
            <p:spPr>
              <a:xfrm>
                <a:off x="8363814" y="2897109"/>
                <a:ext cx="3657101" cy="1569660"/>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law school</a:t>
                </a:r>
                <a:endParaRPr sz="1050"/>
              </a:p>
              <a:p>
                <a:pPr algn="ctr">
                  <a:buSzPts val="3200"/>
                </a:pPr>
                <a:r>
                  <a:rPr lang="en-US" sz="2400">
                    <a:solidFill>
                      <a:schemeClr val="lt1"/>
                    </a:solidFill>
                    <a:latin typeface="Open Sans"/>
                    <a:ea typeface="Open Sans"/>
                    <a:cs typeface="Open Sans"/>
                    <a:sym typeface="Open Sans"/>
                  </a:rPr>
                  <a:t>acceptance</a:t>
                </a:r>
                <a:endParaRPr sz="1050"/>
              </a:p>
              <a:p>
                <a:pPr algn="ctr">
                  <a:buSzPts val="3200"/>
                </a:pPr>
                <a:r>
                  <a:rPr lang="en-US" sz="2400">
                    <a:solidFill>
                      <a:schemeClr val="lt1"/>
                    </a:solidFill>
                    <a:latin typeface="Open Sans"/>
                    <a:ea typeface="Open Sans"/>
                    <a:cs typeface="Open Sans"/>
                    <a:sym typeface="Open Sans"/>
                  </a:rPr>
                  <a:t>rate</a:t>
                </a:r>
                <a:endParaRPr sz="2400">
                  <a:solidFill>
                    <a:schemeClr val="lt1"/>
                  </a:solidFill>
                  <a:latin typeface="Calibri"/>
                  <a:ea typeface="Calibri"/>
                  <a:cs typeface="Calibri"/>
                  <a:sym typeface="Calibri"/>
                </a:endParaRPr>
              </a:p>
            </p:txBody>
          </p:sp>
          <p:sp>
            <p:nvSpPr>
              <p:cNvPr id="340" name="Google Shape;340;p7"/>
              <p:cNvSpPr txBox="1"/>
              <p:nvPr/>
            </p:nvSpPr>
            <p:spPr>
              <a:xfrm>
                <a:off x="8415106" y="1655419"/>
                <a:ext cx="3533001" cy="1446509"/>
              </a:xfrm>
              <a:prstGeom prst="rect">
                <a:avLst/>
              </a:prstGeom>
              <a:noFill/>
              <a:ln>
                <a:noFill/>
              </a:ln>
            </p:spPr>
            <p:txBody>
              <a:bodyPr spcFirstLastPara="1" wrap="square" lIns="68569" tIns="34275" rIns="68569" bIns="34275" anchor="t" anchorCtr="0">
                <a:spAutoFit/>
              </a:bodyPr>
              <a:lstStyle/>
              <a:p>
                <a:pPr algn="ctr">
                  <a:buSzPts val="8800"/>
                </a:pPr>
                <a:r>
                  <a:rPr lang="en-US" sz="6600" i="1">
                    <a:solidFill>
                      <a:schemeClr val="lt1"/>
                    </a:solidFill>
                  </a:rPr>
                  <a:t>90%</a:t>
                </a:r>
                <a:endParaRPr sz="6600" i="1">
                  <a:solidFill>
                    <a:schemeClr val="lt1"/>
                  </a:solidFill>
                </a:endParaRPr>
              </a:p>
            </p:txBody>
          </p:sp>
        </p:grpSp>
      </p:grpSp>
      <p:sp>
        <p:nvSpPr>
          <p:cNvPr id="341" name="Google Shape;341;p7"/>
          <p:cNvSpPr/>
          <p:nvPr/>
        </p:nvSpPr>
        <p:spPr>
          <a:xfrm>
            <a:off x="740301" y="1596721"/>
            <a:ext cx="2010967" cy="438581"/>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Top</a:t>
            </a:r>
            <a:endParaRPr sz="24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1675971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7"/>
          <p:cNvPicPr preferRelativeResize="0"/>
          <p:nvPr/>
        </p:nvPicPr>
        <p:blipFill rotWithShape="1">
          <a:blip r:embed="rId3">
            <a:alphaModFix/>
          </a:blip>
          <a:srcRect l="3140" t="20862" r="3125"/>
          <a:stretch/>
        </p:blipFill>
        <p:spPr>
          <a:xfrm>
            <a:off x="-27876" y="0"/>
            <a:ext cx="9171876" cy="5143500"/>
          </a:xfrm>
          <a:prstGeom prst="rect">
            <a:avLst/>
          </a:prstGeom>
          <a:noFill/>
          <a:ln>
            <a:noFill/>
          </a:ln>
        </p:spPr>
      </p:pic>
      <p:sp>
        <p:nvSpPr>
          <p:cNvPr id="173" name="Google Shape;173;p17"/>
          <p:cNvSpPr/>
          <p:nvPr/>
        </p:nvSpPr>
        <p:spPr>
          <a:xfrm rot="5400000">
            <a:off x="1618921" y="-1646793"/>
            <a:ext cx="5143501" cy="8437089"/>
          </a:xfrm>
          <a:prstGeom prst="rect">
            <a:avLst/>
          </a:prstGeom>
          <a:gradFill>
            <a:gsLst>
              <a:gs pos="0">
                <a:srgbClr val="000000">
                  <a:alpha val="0"/>
                </a:srgbClr>
              </a:gs>
              <a:gs pos="99000">
                <a:srgbClr val="000000">
                  <a:alpha val="53725"/>
                </a:srgbClr>
              </a:gs>
              <a:gs pos="100000">
                <a:srgbClr val="000000">
                  <a:alpha val="53725"/>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sp>
        <p:nvSpPr>
          <p:cNvPr id="179" name="Google Shape;179;p17"/>
          <p:cNvSpPr txBox="1"/>
          <p:nvPr/>
        </p:nvSpPr>
        <p:spPr>
          <a:xfrm>
            <a:off x="-13950" y="3124374"/>
            <a:ext cx="91719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7200"/>
              <a:buFont typeface="Arial"/>
              <a:buNone/>
            </a:pPr>
            <a:r>
              <a:rPr lang="en-US" sz="7200" i="1" dirty="0">
                <a:solidFill>
                  <a:schemeClr val="lt1"/>
                </a:solidFill>
                <a:latin typeface="Spectral Medium"/>
                <a:ea typeface="Spectral Medium"/>
                <a:cs typeface="Spectral Medium"/>
                <a:sym typeface="Spectral Medium"/>
              </a:rPr>
              <a:t>Global Connections </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5"/>
          <p:cNvPicPr preferRelativeResize="0"/>
          <p:nvPr/>
        </p:nvPicPr>
        <p:blipFill rotWithShape="1">
          <a:blip r:embed="rId3">
            <a:alphaModFix/>
          </a:blip>
          <a:srcRect l="129" t="8566" r="303" b="8565"/>
          <a:stretch/>
        </p:blipFill>
        <p:spPr>
          <a:xfrm>
            <a:off x="-27876" y="0"/>
            <a:ext cx="9171876" cy="5143500"/>
          </a:xfrm>
          <a:prstGeom prst="rect">
            <a:avLst/>
          </a:prstGeom>
          <a:noFill/>
          <a:ln>
            <a:noFill/>
          </a:ln>
        </p:spPr>
      </p:pic>
      <p:sp>
        <p:nvSpPr>
          <p:cNvPr id="277" name="Google Shape;277;p25"/>
          <p:cNvSpPr/>
          <p:nvPr/>
        </p:nvSpPr>
        <p:spPr>
          <a:xfrm rot="5400000">
            <a:off x="1618918" y="-1695191"/>
            <a:ext cx="5143502" cy="8437089"/>
          </a:xfrm>
          <a:prstGeom prst="rect">
            <a:avLst/>
          </a:prstGeom>
          <a:gradFill>
            <a:gsLst>
              <a:gs pos="0">
                <a:srgbClr val="000000">
                  <a:alpha val="0"/>
                </a:srgbClr>
              </a:gs>
              <a:gs pos="99000">
                <a:srgbClr val="000000">
                  <a:alpha val="76862"/>
                </a:srgbClr>
              </a:gs>
              <a:gs pos="100000">
                <a:srgbClr val="000000">
                  <a:alpha val="76862"/>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sp>
        <p:nvSpPr>
          <p:cNvPr id="278" name="Google Shape;278;p25"/>
          <p:cNvSpPr txBox="1"/>
          <p:nvPr/>
        </p:nvSpPr>
        <p:spPr>
          <a:xfrm>
            <a:off x="551631" y="945999"/>
            <a:ext cx="4127400" cy="292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E5D43"/>
              </a:buClr>
              <a:buSzPts val="19900"/>
              <a:buFont typeface="Arial"/>
              <a:buNone/>
            </a:pPr>
            <a:r>
              <a:rPr lang="en-US" sz="18400" b="0" i="1" u="none" strike="noStrike" cap="none">
                <a:solidFill>
                  <a:srgbClr val="FE5D43"/>
                </a:solidFill>
                <a:latin typeface="Arial"/>
                <a:ea typeface="Arial"/>
                <a:cs typeface="Arial"/>
                <a:sym typeface="Arial"/>
              </a:rPr>
              <a:t>100</a:t>
            </a:r>
            <a:endParaRPr sz="18400" b="0" i="1" u="none" strike="noStrike" cap="none">
              <a:solidFill>
                <a:srgbClr val="FE5D43"/>
              </a:solidFill>
              <a:latin typeface="Arial"/>
              <a:ea typeface="Arial"/>
              <a:cs typeface="Arial"/>
              <a:sym typeface="Arial"/>
            </a:endParaRPr>
          </a:p>
        </p:txBody>
      </p:sp>
      <p:grpSp>
        <p:nvGrpSpPr>
          <p:cNvPr id="279" name="Google Shape;279;p25"/>
          <p:cNvGrpSpPr/>
          <p:nvPr/>
        </p:nvGrpSpPr>
        <p:grpSpPr>
          <a:xfrm>
            <a:off x="581814" y="2200189"/>
            <a:ext cx="5550044" cy="2316188"/>
            <a:chOff x="581814" y="2200189"/>
            <a:chExt cx="5550044" cy="2316188"/>
          </a:xfrm>
        </p:grpSpPr>
        <p:sp>
          <p:nvSpPr>
            <p:cNvPr id="280" name="Google Shape;280;p25"/>
            <p:cNvSpPr/>
            <p:nvPr/>
          </p:nvSpPr>
          <p:spPr>
            <a:xfrm>
              <a:off x="581814" y="3685380"/>
              <a:ext cx="537241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Open Sans"/>
                <a:buNone/>
              </a:pPr>
              <a:r>
                <a:rPr lang="en-US" sz="2400" b="0" i="0" u="none" strike="noStrike" cap="none" dirty="0">
                  <a:solidFill>
                    <a:schemeClr val="lt1"/>
                  </a:solidFill>
                  <a:latin typeface="Open Sans"/>
                  <a:ea typeface="Open Sans"/>
                  <a:cs typeface="Open Sans"/>
                  <a:sym typeface="Open Sans"/>
                </a:rPr>
                <a:t>With opportunities in over 40 countries on six continents</a:t>
              </a:r>
              <a:endParaRPr sz="2400" b="0" i="0" u="none" strike="noStrike" cap="none" dirty="0">
                <a:solidFill>
                  <a:schemeClr val="lt1"/>
                </a:solidFill>
                <a:latin typeface="Open Sans"/>
                <a:ea typeface="Open Sans"/>
                <a:cs typeface="Open Sans"/>
                <a:sym typeface="Open Sans"/>
              </a:endParaRPr>
            </a:p>
          </p:txBody>
        </p:sp>
        <p:sp>
          <p:nvSpPr>
            <p:cNvPr id="281" name="Google Shape;281;p25"/>
            <p:cNvSpPr/>
            <p:nvPr/>
          </p:nvSpPr>
          <p:spPr>
            <a:xfrm>
              <a:off x="630074" y="2200189"/>
              <a:ext cx="460051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600"/>
                <a:buFont typeface="Open Sans"/>
                <a:buNone/>
              </a:pPr>
              <a:r>
                <a:rPr lang="en-US" sz="3600" b="0" i="0" u="none" strike="noStrike" cap="none">
                  <a:solidFill>
                    <a:schemeClr val="lt1"/>
                  </a:solidFill>
                  <a:latin typeface="Open Sans"/>
                  <a:ea typeface="Open Sans"/>
                  <a:cs typeface="Open Sans"/>
                  <a:sym typeface="Open Sans"/>
                </a:rPr>
                <a:t>More than </a:t>
              </a:r>
              <a:endParaRPr sz="3600" b="0" i="0" u="none" strike="noStrike" cap="none">
                <a:solidFill>
                  <a:schemeClr val="lt1"/>
                </a:solidFill>
                <a:latin typeface="Libre Franklin"/>
                <a:ea typeface="Libre Franklin"/>
                <a:cs typeface="Libre Franklin"/>
                <a:sym typeface="Libre Franklin"/>
              </a:endParaRPr>
            </a:p>
          </p:txBody>
        </p:sp>
        <p:sp>
          <p:nvSpPr>
            <p:cNvPr id="282" name="Google Shape;282;p25"/>
            <p:cNvSpPr/>
            <p:nvPr/>
          </p:nvSpPr>
          <p:spPr>
            <a:xfrm>
              <a:off x="630073" y="2791859"/>
              <a:ext cx="5501785"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600"/>
                <a:buFont typeface="Open Sans"/>
                <a:buNone/>
              </a:pPr>
              <a:r>
                <a:rPr lang="en-US" sz="3600" b="0" i="0" u="none" strike="noStrike" cap="none">
                  <a:solidFill>
                    <a:schemeClr val="lt1"/>
                  </a:solidFill>
                  <a:latin typeface="Open Sans"/>
                  <a:ea typeface="Open Sans"/>
                  <a:cs typeface="Open Sans"/>
                  <a:sym typeface="Open Sans"/>
                </a:rPr>
                <a:t>study abroad programs</a:t>
              </a:r>
              <a:endParaRPr sz="3600" b="0" i="0" u="none" strike="noStrike" cap="none">
                <a:solidFill>
                  <a:schemeClr val="lt1"/>
                </a:solidFill>
                <a:latin typeface="Libre Franklin"/>
                <a:ea typeface="Libre Franklin"/>
                <a:cs typeface="Libre Franklin"/>
                <a:sym typeface="Libre Franklin"/>
              </a:endParaRPr>
            </a:p>
          </p:txBody>
        </p:sp>
      </p:grpSp>
      <p:sp>
        <p:nvSpPr>
          <p:cNvPr id="283" name="Google Shape;283;p25"/>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2000"/>
                                        <p:tgtEl>
                                          <p:spTgt spid="278"/>
                                        </p:tgtEl>
                                      </p:cBhvr>
                                    </p:animEffect>
                                  </p:childTnLst>
                                </p:cTn>
                              </p:par>
                              <p:par>
                                <p:cTn id="8" presetID="10" presetClass="entr" presetSubtype="0"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fade">
                                      <p:cBhvr>
                                        <p:cTn id="10" dur="1000"/>
                                        <p:tgtEl>
                                          <p:spTgt spid="279"/>
                                        </p:tgtEl>
                                      </p:cBhvr>
                                    </p:animEffect>
                                  </p:childTnLst>
                                </p:cTn>
                              </p:par>
                              <p:par>
                                <p:cTn id="11" presetID="2" presetClass="entr" presetSubtype="4"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anim calcmode="lin" valueType="num">
                                      <p:cBhvr additive="base">
                                        <p:cTn id="13" dur="2000"/>
                                        <p:tgtEl>
                                          <p:spTgt spid="2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4" name="Picture 3">
            <a:extLst>
              <a:ext uri="{FF2B5EF4-FFF2-40B4-BE49-F238E27FC236}">
                <a16:creationId xmlns:a16="http://schemas.microsoft.com/office/drawing/2014/main" id="{F956F9E9-EFAC-8543-52B9-1178A9988B2E}"/>
              </a:ext>
            </a:extLst>
          </p:cNvPr>
          <p:cNvPicPr>
            <a:picLocks noChangeAspect="1"/>
          </p:cNvPicPr>
          <p:nvPr/>
        </p:nvPicPr>
        <p:blipFill>
          <a:blip r:embed="rId3"/>
          <a:stretch>
            <a:fillRect/>
          </a:stretch>
        </p:blipFill>
        <p:spPr>
          <a:xfrm>
            <a:off x="0" y="1119303"/>
            <a:ext cx="9144000" cy="2617216"/>
          </a:xfrm>
          <a:prstGeom prst="rect">
            <a:avLst/>
          </a:prstGeom>
        </p:spPr>
      </p:pic>
      <p:sp>
        <p:nvSpPr>
          <p:cNvPr id="2" name="TextBox 1">
            <a:extLst>
              <a:ext uri="{FF2B5EF4-FFF2-40B4-BE49-F238E27FC236}">
                <a16:creationId xmlns:a16="http://schemas.microsoft.com/office/drawing/2014/main" id="{C63CC18F-DDBC-D235-DA30-50D1441954FD}"/>
              </a:ext>
            </a:extLst>
          </p:cNvPr>
          <p:cNvSpPr txBox="1"/>
          <p:nvPr/>
        </p:nvSpPr>
        <p:spPr>
          <a:xfrm>
            <a:off x="3967507" y="4222143"/>
            <a:ext cx="1208985" cy="307777"/>
          </a:xfrm>
          <a:prstGeom prst="rect">
            <a:avLst/>
          </a:prstGeom>
          <a:noFill/>
        </p:spPr>
        <p:txBody>
          <a:bodyPr wrap="none" rtlCol="0">
            <a:spAutoFit/>
          </a:bodyPr>
          <a:lstStyle/>
          <a:p>
            <a:r>
              <a:rPr lang="en-US" dirty="0">
                <a:hlinkClick r:id="rId4"/>
              </a:rPr>
              <a:t>College Tour</a:t>
            </a:r>
            <a:endParaRPr lang="en-US" dirty="0"/>
          </a:p>
        </p:txBody>
      </p:sp>
    </p:spTree>
    <p:extLst>
      <p:ext uri="{BB962C8B-B14F-4D97-AF65-F5344CB8AC3E}">
        <p14:creationId xmlns:p14="http://schemas.microsoft.com/office/powerpoint/2010/main" val="507423639"/>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7" name="Picture 6">
            <a:extLst>
              <a:ext uri="{FF2B5EF4-FFF2-40B4-BE49-F238E27FC236}">
                <a16:creationId xmlns:a16="http://schemas.microsoft.com/office/drawing/2014/main" id="{1B599F60-BBAB-0A02-98E3-64DF37046E5B}"/>
              </a:ext>
            </a:extLst>
          </p:cNvPr>
          <p:cNvPicPr>
            <a:picLocks noChangeAspect="1"/>
          </p:cNvPicPr>
          <p:nvPr/>
        </p:nvPicPr>
        <p:blipFill>
          <a:blip r:embed="rId3"/>
          <a:stretch>
            <a:fillRect/>
          </a:stretch>
        </p:blipFill>
        <p:spPr>
          <a:xfrm>
            <a:off x="3079256" y="1040497"/>
            <a:ext cx="3492500" cy="2324100"/>
          </a:xfrm>
          <a:prstGeom prst="rect">
            <a:avLst/>
          </a:prstGeom>
        </p:spPr>
      </p:pic>
      <p:pic>
        <p:nvPicPr>
          <p:cNvPr id="9" name="Picture 8">
            <a:extLst>
              <a:ext uri="{FF2B5EF4-FFF2-40B4-BE49-F238E27FC236}">
                <a16:creationId xmlns:a16="http://schemas.microsoft.com/office/drawing/2014/main" id="{236A3CC4-9E2E-F582-8B7C-76EB4917F091}"/>
              </a:ext>
            </a:extLst>
          </p:cNvPr>
          <p:cNvPicPr>
            <a:picLocks noChangeAspect="1"/>
          </p:cNvPicPr>
          <p:nvPr/>
        </p:nvPicPr>
        <p:blipFill>
          <a:blip r:embed="rId4"/>
          <a:stretch>
            <a:fillRect/>
          </a:stretch>
        </p:blipFill>
        <p:spPr>
          <a:xfrm>
            <a:off x="603250" y="60746"/>
            <a:ext cx="3810000" cy="2133600"/>
          </a:xfrm>
          <a:prstGeom prst="rect">
            <a:avLst/>
          </a:prstGeom>
        </p:spPr>
      </p:pic>
      <p:pic>
        <p:nvPicPr>
          <p:cNvPr id="13" name="Picture 12">
            <a:extLst>
              <a:ext uri="{FF2B5EF4-FFF2-40B4-BE49-F238E27FC236}">
                <a16:creationId xmlns:a16="http://schemas.microsoft.com/office/drawing/2014/main" id="{5A90E88F-3755-DA52-BCF4-91CE87143625}"/>
              </a:ext>
            </a:extLst>
          </p:cNvPr>
          <p:cNvPicPr>
            <a:picLocks noChangeAspect="1"/>
          </p:cNvPicPr>
          <p:nvPr/>
        </p:nvPicPr>
        <p:blipFill>
          <a:blip r:embed="rId5"/>
          <a:stretch>
            <a:fillRect/>
          </a:stretch>
        </p:blipFill>
        <p:spPr>
          <a:xfrm>
            <a:off x="6475730" y="2294890"/>
            <a:ext cx="3492500" cy="2324100"/>
          </a:xfrm>
          <a:prstGeom prst="rect">
            <a:avLst/>
          </a:prstGeom>
        </p:spPr>
      </p:pic>
      <p:pic>
        <p:nvPicPr>
          <p:cNvPr id="15" name="Picture 14">
            <a:extLst>
              <a:ext uri="{FF2B5EF4-FFF2-40B4-BE49-F238E27FC236}">
                <a16:creationId xmlns:a16="http://schemas.microsoft.com/office/drawing/2014/main" id="{9CA56528-4682-7035-ED55-189D3BA58C69}"/>
              </a:ext>
            </a:extLst>
          </p:cNvPr>
          <p:cNvPicPr>
            <a:picLocks noChangeAspect="1"/>
          </p:cNvPicPr>
          <p:nvPr/>
        </p:nvPicPr>
        <p:blipFill>
          <a:blip r:embed="rId6"/>
          <a:stretch>
            <a:fillRect/>
          </a:stretch>
        </p:blipFill>
        <p:spPr>
          <a:xfrm>
            <a:off x="5720692" y="98183"/>
            <a:ext cx="3232807" cy="1810372"/>
          </a:xfrm>
          <a:prstGeom prst="rect">
            <a:avLst/>
          </a:prstGeom>
        </p:spPr>
      </p:pic>
      <p:pic>
        <p:nvPicPr>
          <p:cNvPr id="3" name="Picture 2">
            <a:extLst>
              <a:ext uri="{FF2B5EF4-FFF2-40B4-BE49-F238E27FC236}">
                <a16:creationId xmlns:a16="http://schemas.microsoft.com/office/drawing/2014/main" id="{78EC5E76-C22B-99CC-F31B-85E7FA0B011A}"/>
              </a:ext>
            </a:extLst>
          </p:cNvPr>
          <p:cNvPicPr>
            <a:picLocks noChangeAspect="1"/>
          </p:cNvPicPr>
          <p:nvPr/>
        </p:nvPicPr>
        <p:blipFill>
          <a:blip r:embed="rId7"/>
          <a:stretch>
            <a:fillRect/>
          </a:stretch>
        </p:blipFill>
        <p:spPr>
          <a:xfrm>
            <a:off x="485637" y="3645368"/>
            <a:ext cx="3046036" cy="964323"/>
          </a:xfrm>
          <a:prstGeom prst="rect">
            <a:avLst/>
          </a:prstGeom>
        </p:spPr>
      </p:pic>
      <p:pic>
        <p:nvPicPr>
          <p:cNvPr id="5" name="Picture 4">
            <a:extLst>
              <a:ext uri="{FF2B5EF4-FFF2-40B4-BE49-F238E27FC236}">
                <a16:creationId xmlns:a16="http://schemas.microsoft.com/office/drawing/2014/main" id="{F5A370F5-60CD-45D0-B800-E8D2F01FCB9C}"/>
              </a:ext>
            </a:extLst>
          </p:cNvPr>
          <p:cNvPicPr>
            <a:picLocks noChangeAspect="1"/>
          </p:cNvPicPr>
          <p:nvPr/>
        </p:nvPicPr>
        <p:blipFill>
          <a:blip r:embed="rId8"/>
          <a:stretch>
            <a:fillRect/>
          </a:stretch>
        </p:blipFill>
        <p:spPr>
          <a:xfrm>
            <a:off x="6608737" y="1510014"/>
            <a:ext cx="2262406" cy="1266947"/>
          </a:xfrm>
          <a:prstGeom prst="rect">
            <a:avLst/>
          </a:prstGeom>
        </p:spPr>
      </p:pic>
      <p:pic>
        <p:nvPicPr>
          <p:cNvPr id="8" name="Picture 7">
            <a:extLst>
              <a:ext uri="{FF2B5EF4-FFF2-40B4-BE49-F238E27FC236}">
                <a16:creationId xmlns:a16="http://schemas.microsoft.com/office/drawing/2014/main" id="{978C3CB3-680C-F21D-99A5-50D466A598E0}"/>
              </a:ext>
            </a:extLst>
          </p:cNvPr>
          <p:cNvPicPr>
            <a:picLocks noChangeAspect="1"/>
          </p:cNvPicPr>
          <p:nvPr/>
        </p:nvPicPr>
        <p:blipFill>
          <a:blip r:embed="rId9"/>
          <a:stretch>
            <a:fillRect/>
          </a:stretch>
        </p:blipFill>
        <p:spPr>
          <a:xfrm>
            <a:off x="326269" y="1999228"/>
            <a:ext cx="2601445" cy="1456809"/>
          </a:xfrm>
          <a:prstGeom prst="rect">
            <a:avLst/>
          </a:prstGeom>
        </p:spPr>
      </p:pic>
      <p:pic>
        <p:nvPicPr>
          <p:cNvPr id="16" name="Picture 15">
            <a:extLst>
              <a:ext uri="{FF2B5EF4-FFF2-40B4-BE49-F238E27FC236}">
                <a16:creationId xmlns:a16="http://schemas.microsoft.com/office/drawing/2014/main" id="{69CE9372-358D-B5FC-314A-3D6281C286E1}"/>
              </a:ext>
            </a:extLst>
          </p:cNvPr>
          <p:cNvPicPr>
            <a:picLocks noChangeAspect="1"/>
          </p:cNvPicPr>
          <p:nvPr/>
        </p:nvPicPr>
        <p:blipFill>
          <a:blip r:embed="rId10"/>
          <a:stretch>
            <a:fillRect/>
          </a:stretch>
        </p:blipFill>
        <p:spPr>
          <a:xfrm>
            <a:off x="3743420" y="3479907"/>
            <a:ext cx="2520563" cy="721441"/>
          </a:xfrm>
          <a:prstGeom prst="rect">
            <a:avLst/>
          </a:prstGeom>
        </p:spPr>
      </p:pic>
      <p:sp>
        <p:nvSpPr>
          <p:cNvPr id="10" name="TextBox 9">
            <a:extLst>
              <a:ext uri="{FF2B5EF4-FFF2-40B4-BE49-F238E27FC236}">
                <a16:creationId xmlns:a16="http://schemas.microsoft.com/office/drawing/2014/main" id="{65AAD016-1C33-4DCA-0C5E-21D3B5367E1C}"/>
              </a:ext>
            </a:extLst>
          </p:cNvPr>
          <p:cNvSpPr txBox="1"/>
          <p:nvPr/>
        </p:nvSpPr>
        <p:spPr>
          <a:xfrm>
            <a:off x="3849293" y="4249057"/>
            <a:ext cx="2520563" cy="461665"/>
          </a:xfrm>
          <a:prstGeom prst="rect">
            <a:avLst/>
          </a:prstGeom>
          <a:noFill/>
        </p:spPr>
        <p:txBody>
          <a:bodyPr wrap="square" rtlCol="0">
            <a:spAutoFit/>
          </a:bodyPr>
          <a:lstStyle/>
          <a:p>
            <a:r>
              <a:rPr lang="en-US" sz="2400" b="1" dirty="0">
                <a:solidFill>
                  <a:srgbClr val="C00000"/>
                </a:solidFill>
                <a:latin typeface="APPLE CHANCERY" panose="03020702040506060504" pitchFamily="66" charset="-79"/>
                <a:cs typeface="APPLE CHANCERY" panose="03020702040506060504" pitchFamily="66" charset="-79"/>
              </a:rPr>
              <a:t>50th Anniversary</a:t>
            </a:r>
          </a:p>
        </p:txBody>
      </p:sp>
    </p:spTree>
    <p:extLst>
      <p:ext uri="{BB962C8B-B14F-4D97-AF65-F5344CB8AC3E}">
        <p14:creationId xmlns:p14="http://schemas.microsoft.com/office/powerpoint/2010/main" val="2690371285"/>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7" name="Picture 6">
            <a:extLst>
              <a:ext uri="{FF2B5EF4-FFF2-40B4-BE49-F238E27FC236}">
                <a16:creationId xmlns:a16="http://schemas.microsoft.com/office/drawing/2014/main" id="{1B599F60-BBAB-0A02-98E3-64DF37046E5B}"/>
              </a:ext>
            </a:extLst>
          </p:cNvPr>
          <p:cNvPicPr>
            <a:picLocks noChangeAspect="1"/>
          </p:cNvPicPr>
          <p:nvPr/>
        </p:nvPicPr>
        <p:blipFill>
          <a:blip r:embed="rId3"/>
          <a:stretch>
            <a:fillRect/>
          </a:stretch>
        </p:blipFill>
        <p:spPr>
          <a:xfrm>
            <a:off x="2825750" y="1409700"/>
            <a:ext cx="3492500" cy="2324100"/>
          </a:xfrm>
          <a:prstGeom prst="rect">
            <a:avLst/>
          </a:prstGeom>
        </p:spPr>
      </p:pic>
      <p:pic>
        <p:nvPicPr>
          <p:cNvPr id="9" name="Picture 8">
            <a:extLst>
              <a:ext uri="{FF2B5EF4-FFF2-40B4-BE49-F238E27FC236}">
                <a16:creationId xmlns:a16="http://schemas.microsoft.com/office/drawing/2014/main" id="{236A3CC4-9E2E-F582-8B7C-76EB4917F091}"/>
              </a:ext>
            </a:extLst>
          </p:cNvPr>
          <p:cNvPicPr>
            <a:picLocks noChangeAspect="1"/>
          </p:cNvPicPr>
          <p:nvPr/>
        </p:nvPicPr>
        <p:blipFill>
          <a:blip r:embed="rId4"/>
          <a:stretch>
            <a:fillRect/>
          </a:stretch>
        </p:blipFill>
        <p:spPr>
          <a:xfrm>
            <a:off x="297180" y="209550"/>
            <a:ext cx="3810000" cy="2133600"/>
          </a:xfrm>
          <a:prstGeom prst="rect">
            <a:avLst/>
          </a:prstGeom>
        </p:spPr>
      </p:pic>
      <p:pic>
        <p:nvPicPr>
          <p:cNvPr id="13" name="Picture 12">
            <a:extLst>
              <a:ext uri="{FF2B5EF4-FFF2-40B4-BE49-F238E27FC236}">
                <a16:creationId xmlns:a16="http://schemas.microsoft.com/office/drawing/2014/main" id="{5A90E88F-3755-DA52-BCF4-91CE87143625}"/>
              </a:ext>
            </a:extLst>
          </p:cNvPr>
          <p:cNvPicPr>
            <a:picLocks noChangeAspect="1"/>
          </p:cNvPicPr>
          <p:nvPr/>
        </p:nvPicPr>
        <p:blipFill>
          <a:blip r:embed="rId5"/>
          <a:stretch>
            <a:fillRect/>
          </a:stretch>
        </p:blipFill>
        <p:spPr>
          <a:xfrm>
            <a:off x="6475730" y="2294890"/>
            <a:ext cx="3492500" cy="2324100"/>
          </a:xfrm>
          <a:prstGeom prst="rect">
            <a:avLst/>
          </a:prstGeom>
        </p:spPr>
      </p:pic>
      <p:pic>
        <p:nvPicPr>
          <p:cNvPr id="15" name="Picture 14">
            <a:extLst>
              <a:ext uri="{FF2B5EF4-FFF2-40B4-BE49-F238E27FC236}">
                <a16:creationId xmlns:a16="http://schemas.microsoft.com/office/drawing/2014/main" id="{9CA56528-4682-7035-ED55-189D3BA58C69}"/>
              </a:ext>
            </a:extLst>
          </p:cNvPr>
          <p:cNvPicPr>
            <a:picLocks noChangeAspect="1"/>
          </p:cNvPicPr>
          <p:nvPr/>
        </p:nvPicPr>
        <p:blipFill>
          <a:blip r:embed="rId6"/>
          <a:stretch>
            <a:fillRect/>
          </a:stretch>
        </p:blipFill>
        <p:spPr>
          <a:xfrm>
            <a:off x="5143500" y="98183"/>
            <a:ext cx="3810000" cy="2133600"/>
          </a:xfrm>
          <a:prstGeom prst="rect">
            <a:avLst/>
          </a:prstGeom>
        </p:spPr>
      </p:pic>
      <p:pic>
        <p:nvPicPr>
          <p:cNvPr id="10" name="Picture 9">
            <a:extLst>
              <a:ext uri="{FF2B5EF4-FFF2-40B4-BE49-F238E27FC236}">
                <a16:creationId xmlns:a16="http://schemas.microsoft.com/office/drawing/2014/main" id="{0915DEBA-55AA-2584-E496-1A1048D910AC}"/>
              </a:ext>
            </a:extLst>
          </p:cNvPr>
          <p:cNvPicPr>
            <a:picLocks noChangeAspect="1"/>
          </p:cNvPicPr>
          <p:nvPr/>
        </p:nvPicPr>
        <p:blipFill>
          <a:blip r:embed="rId7"/>
          <a:stretch>
            <a:fillRect/>
          </a:stretch>
        </p:blipFill>
        <p:spPr>
          <a:xfrm>
            <a:off x="190500" y="125941"/>
            <a:ext cx="4605438" cy="3052307"/>
          </a:xfrm>
          <a:prstGeom prst="rect">
            <a:avLst/>
          </a:prstGeom>
        </p:spPr>
      </p:pic>
      <p:pic>
        <p:nvPicPr>
          <p:cNvPr id="12" name="Picture 11">
            <a:extLst>
              <a:ext uri="{FF2B5EF4-FFF2-40B4-BE49-F238E27FC236}">
                <a16:creationId xmlns:a16="http://schemas.microsoft.com/office/drawing/2014/main" id="{DD751640-13D3-3F9F-B2B6-6D1BD0407716}"/>
              </a:ext>
            </a:extLst>
          </p:cNvPr>
          <p:cNvPicPr>
            <a:picLocks noChangeAspect="1"/>
          </p:cNvPicPr>
          <p:nvPr/>
        </p:nvPicPr>
        <p:blipFill>
          <a:blip r:embed="rId8"/>
          <a:stretch>
            <a:fillRect/>
          </a:stretch>
        </p:blipFill>
        <p:spPr>
          <a:xfrm>
            <a:off x="3159450" y="1405224"/>
            <a:ext cx="3592180" cy="2020601"/>
          </a:xfrm>
          <a:prstGeom prst="rect">
            <a:avLst/>
          </a:prstGeom>
        </p:spPr>
      </p:pic>
      <p:pic>
        <p:nvPicPr>
          <p:cNvPr id="14" name="Picture 13">
            <a:extLst>
              <a:ext uri="{FF2B5EF4-FFF2-40B4-BE49-F238E27FC236}">
                <a16:creationId xmlns:a16="http://schemas.microsoft.com/office/drawing/2014/main" id="{9A247133-BC7E-D761-1D92-2C59938EA0C6}"/>
              </a:ext>
            </a:extLst>
          </p:cNvPr>
          <p:cNvPicPr>
            <a:picLocks noChangeAspect="1"/>
          </p:cNvPicPr>
          <p:nvPr/>
        </p:nvPicPr>
        <p:blipFill>
          <a:blip r:embed="rId9"/>
          <a:stretch>
            <a:fillRect/>
          </a:stretch>
        </p:blipFill>
        <p:spPr>
          <a:xfrm>
            <a:off x="6759470" y="761107"/>
            <a:ext cx="2341103" cy="3621284"/>
          </a:xfrm>
          <a:prstGeom prst="rect">
            <a:avLst/>
          </a:prstGeom>
        </p:spPr>
      </p:pic>
      <p:pic>
        <p:nvPicPr>
          <p:cNvPr id="16" name="Picture 15">
            <a:extLst>
              <a:ext uri="{FF2B5EF4-FFF2-40B4-BE49-F238E27FC236}">
                <a16:creationId xmlns:a16="http://schemas.microsoft.com/office/drawing/2014/main" id="{7A3F1383-B2E3-F5D6-580E-39DAB189BCE6}"/>
              </a:ext>
            </a:extLst>
          </p:cNvPr>
          <p:cNvPicPr>
            <a:picLocks noChangeAspect="1"/>
          </p:cNvPicPr>
          <p:nvPr/>
        </p:nvPicPr>
        <p:blipFill>
          <a:blip r:embed="rId10"/>
          <a:stretch>
            <a:fillRect/>
          </a:stretch>
        </p:blipFill>
        <p:spPr>
          <a:xfrm>
            <a:off x="132442" y="3169890"/>
            <a:ext cx="6627028" cy="1512207"/>
          </a:xfrm>
          <a:prstGeom prst="rect">
            <a:avLst/>
          </a:prstGeom>
        </p:spPr>
      </p:pic>
    </p:spTree>
    <p:extLst>
      <p:ext uri="{BB962C8B-B14F-4D97-AF65-F5344CB8AC3E}">
        <p14:creationId xmlns:p14="http://schemas.microsoft.com/office/powerpoint/2010/main" val="2119197073"/>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2" name="Picture 1">
            <a:extLst>
              <a:ext uri="{FF2B5EF4-FFF2-40B4-BE49-F238E27FC236}">
                <a16:creationId xmlns:a16="http://schemas.microsoft.com/office/drawing/2014/main" id="{93B2B320-12B1-8FA9-6D44-5B90C9461560}"/>
              </a:ext>
            </a:extLst>
          </p:cNvPr>
          <p:cNvPicPr>
            <a:picLocks noChangeAspect="1"/>
          </p:cNvPicPr>
          <p:nvPr/>
        </p:nvPicPr>
        <p:blipFill>
          <a:blip r:embed="rId3"/>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F6BC349-EC0A-E957-B06F-C7DAB4406931}"/>
              </a:ext>
            </a:extLst>
          </p:cNvPr>
          <p:cNvPicPr>
            <a:picLocks noChangeAspect="1"/>
          </p:cNvPicPr>
          <p:nvPr/>
        </p:nvPicPr>
        <p:blipFill rotWithShape="1">
          <a:blip r:embed="rId4"/>
          <a:srcRect l="29235" t="18194" r="19143" b="14194"/>
          <a:stretch/>
        </p:blipFill>
        <p:spPr>
          <a:xfrm>
            <a:off x="6601968" y="2663190"/>
            <a:ext cx="2432304" cy="2395728"/>
          </a:xfrm>
          <a:prstGeom prst="rect">
            <a:avLst/>
          </a:prstGeom>
        </p:spPr>
      </p:pic>
    </p:spTree>
  </p:cSld>
  <p:clrMapOvr>
    <a:masterClrMapping/>
  </p:clrMapOvr>
  <p:transition spd="slow" advClick="0"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3">
            <a:alphaModFix/>
          </a:blip>
          <a:srcRect l="1734" t="18576" r="1733"/>
          <a:stretch/>
        </p:blipFill>
        <p:spPr>
          <a:xfrm>
            <a:off x="0" y="0"/>
            <a:ext cx="9144001" cy="5143500"/>
          </a:xfrm>
          <a:prstGeom prst="rect">
            <a:avLst/>
          </a:prstGeom>
          <a:noFill/>
          <a:ln>
            <a:noFill/>
          </a:ln>
        </p:spPr>
      </p:pic>
      <p:sp>
        <p:nvSpPr>
          <p:cNvPr id="25" name="Google Shape;25;p4"/>
          <p:cNvSpPr/>
          <p:nvPr/>
        </p:nvSpPr>
        <p:spPr>
          <a:xfrm>
            <a:off x="0" y="3801364"/>
            <a:ext cx="9144000" cy="1104283"/>
          </a:xfrm>
          <a:prstGeom prst="rect">
            <a:avLst/>
          </a:prstGeom>
          <a:solidFill>
            <a:schemeClr val="lt1">
              <a:alpha val="70980"/>
            </a:schemeClr>
          </a:solidFill>
          <a:ln>
            <a:noFill/>
          </a:ln>
        </p:spPr>
        <p:txBody>
          <a:bodyPr spcFirstLastPara="1" wrap="square" lIns="68575" tIns="34275" rIns="68575" bIns="34275" anchor="ctr" anchorCtr="0">
            <a:noAutofit/>
          </a:bodyPr>
          <a:lstStyle/>
          <a:p>
            <a:pPr algn="ctr"/>
            <a:r>
              <a:rPr lang="en-US" sz="1600" dirty="0"/>
              <a:t>We are located on the traditional homelands of the Puyallup Tribe. The Puyallup people have lived on and stewarded these lands since the beginning of time, and continue to do so today.</a:t>
            </a:r>
          </a:p>
        </p:txBody>
      </p:sp>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5" name="Picture 4">
            <a:extLst>
              <a:ext uri="{FF2B5EF4-FFF2-40B4-BE49-F238E27FC236}">
                <a16:creationId xmlns:a16="http://schemas.microsoft.com/office/drawing/2014/main" id="{89BB825F-6523-7B11-1FDF-01D666D9DF75}"/>
              </a:ext>
            </a:extLst>
          </p:cNvPr>
          <p:cNvPicPr>
            <a:picLocks noChangeAspect="1"/>
          </p:cNvPicPr>
          <p:nvPr/>
        </p:nvPicPr>
        <p:blipFill rotWithShape="1">
          <a:blip r:embed="rId4"/>
          <a:srcRect l="21816" r="5786"/>
          <a:stretch/>
        </p:blipFill>
        <p:spPr>
          <a:xfrm>
            <a:off x="171256" y="105410"/>
            <a:ext cx="2415540" cy="2387600"/>
          </a:xfrm>
          <a:prstGeom prst="rect">
            <a:avLst/>
          </a:prstGeom>
        </p:spPr>
      </p:pic>
      <p:pic>
        <p:nvPicPr>
          <p:cNvPr id="3" name="Picture 2">
            <a:extLst>
              <a:ext uri="{FF2B5EF4-FFF2-40B4-BE49-F238E27FC236}">
                <a16:creationId xmlns:a16="http://schemas.microsoft.com/office/drawing/2014/main" id="{73676262-45F0-3D99-10E9-87A72C0D649C}"/>
              </a:ext>
            </a:extLst>
          </p:cNvPr>
          <p:cNvPicPr>
            <a:picLocks noChangeAspect="1"/>
          </p:cNvPicPr>
          <p:nvPr/>
        </p:nvPicPr>
        <p:blipFill rotWithShape="1">
          <a:blip r:embed="rId5"/>
          <a:srcRect b="3093"/>
          <a:stretch/>
        </p:blipFill>
        <p:spPr>
          <a:xfrm>
            <a:off x="2213248" y="1299210"/>
            <a:ext cx="4191000" cy="2387600"/>
          </a:xfrm>
          <a:prstGeom prst="rect">
            <a:avLst/>
          </a:prstGeom>
        </p:spPr>
      </p:pic>
      <p:pic>
        <p:nvPicPr>
          <p:cNvPr id="7" name="Picture 6">
            <a:extLst>
              <a:ext uri="{FF2B5EF4-FFF2-40B4-BE49-F238E27FC236}">
                <a16:creationId xmlns:a16="http://schemas.microsoft.com/office/drawing/2014/main" id="{EDA238FB-BD7D-B4E2-4F9D-D3895D37EF74}"/>
              </a:ext>
            </a:extLst>
          </p:cNvPr>
          <p:cNvPicPr>
            <a:picLocks noChangeAspect="1"/>
          </p:cNvPicPr>
          <p:nvPr/>
        </p:nvPicPr>
        <p:blipFill rotWithShape="1">
          <a:blip r:embed="rId6"/>
          <a:srcRect l="26952" r="5606"/>
          <a:stretch/>
        </p:blipFill>
        <p:spPr>
          <a:xfrm>
            <a:off x="6404248" y="49445"/>
            <a:ext cx="2568496" cy="3478369"/>
          </a:xfrm>
          <a:prstGeom prst="rect">
            <a:avLst/>
          </a:prstGeom>
        </p:spPr>
      </p:pic>
    </p:spTree>
    <p:extLst>
      <p:ext uri="{BB962C8B-B14F-4D97-AF65-F5344CB8AC3E}">
        <p14:creationId xmlns:p14="http://schemas.microsoft.com/office/powerpoint/2010/main" val="603369189"/>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3">
            <a:alphaModFix/>
          </a:blip>
          <a:srcRect l="1734" t="18576" r="1733"/>
          <a:stretch/>
        </p:blipFill>
        <p:spPr>
          <a:xfrm>
            <a:off x="0" y="0"/>
            <a:ext cx="9144001" cy="5143500"/>
          </a:xfrm>
          <a:prstGeom prst="rect">
            <a:avLst/>
          </a:prstGeom>
          <a:noFill/>
          <a:ln>
            <a:noFill/>
          </a:ln>
        </p:spPr>
      </p:pic>
      <p:sp>
        <p:nvSpPr>
          <p:cNvPr id="25" name="Google Shape;25;p4"/>
          <p:cNvSpPr/>
          <p:nvPr/>
        </p:nvSpPr>
        <p:spPr>
          <a:xfrm>
            <a:off x="0" y="3792220"/>
            <a:ext cx="9144000" cy="1104283"/>
          </a:xfrm>
          <a:prstGeom prst="rect">
            <a:avLst/>
          </a:prstGeom>
          <a:solidFill>
            <a:schemeClr val="lt1">
              <a:alpha val="70980"/>
            </a:schemeClr>
          </a:solidFill>
          <a:ln>
            <a:noFill/>
          </a:ln>
        </p:spPr>
        <p:txBody>
          <a:bodyPr spcFirstLastPara="1" wrap="square" lIns="68575" tIns="34275" rIns="68575" bIns="34275" anchor="ctr" anchorCtr="0">
            <a:noAutofit/>
          </a:bodyPr>
          <a:lstStyle/>
          <a:p>
            <a:pPr algn="ctr"/>
            <a:r>
              <a:rPr lang="en-US" sz="1600" dirty="0"/>
              <a:t>We are located on the traditional homelands of the Puyallup Tribe. The Puyallup people have lived on and stewarded these lands since the beginning of time, and continue to do so today. beyond.</a:t>
            </a:r>
          </a:p>
        </p:txBody>
      </p:sp>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5" name="Picture 4">
            <a:extLst>
              <a:ext uri="{FF2B5EF4-FFF2-40B4-BE49-F238E27FC236}">
                <a16:creationId xmlns:a16="http://schemas.microsoft.com/office/drawing/2014/main" id="{89BB825F-6523-7B11-1FDF-01D666D9DF75}"/>
              </a:ext>
            </a:extLst>
          </p:cNvPr>
          <p:cNvPicPr>
            <a:picLocks noChangeAspect="1"/>
          </p:cNvPicPr>
          <p:nvPr/>
        </p:nvPicPr>
        <p:blipFill rotWithShape="1">
          <a:blip r:embed="rId4"/>
          <a:srcRect l="21816" r="5786"/>
          <a:stretch/>
        </p:blipFill>
        <p:spPr>
          <a:xfrm>
            <a:off x="171256" y="105410"/>
            <a:ext cx="2415540" cy="2387600"/>
          </a:xfrm>
          <a:prstGeom prst="rect">
            <a:avLst/>
          </a:prstGeom>
        </p:spPr>
      </p:pic>
      <p:pic>
        <p:nvPicPr>
          <p:cNvPr id="3" name="Picture 2">
            <a:extLst>
              <a:ext uri="{FF2B5EF4-FFF2-40B4-BE49-F238E27FC236}">
                <a16:creationId xmlns:a16="http://schemas.microsoft.com/office/drawing/2014/main" id="{73676262-45F0-3D99-10E9-87A72C0D649C}"/>
              </a:ext>
            </a:extLst>
          </p:cNvPr>
          <p:cNvPicPr>
            <a:picLocks noChangeAspect="1"/>
          </p:cNvPicPr>
          <p:nvPr/>
        </p:nvPicPr>
        <p:blipFill rotWithShape="1">
          <a:blip r:embed="rId5"/>
          <a:srcRect b="3093"/>
          <a:stretch/>
        </p:blipFill>
        <p:spPr>
          <a:xfrm>
            <a:off x="2213248" y="1299210"/>
            <a:ext cx="4191000" cy="2387600"/>
          </a:xfrm>
          <a:prstGeom prst="rect">
            <a:avLst/>
          </a:prstGeom>
        </p:spPr>
      </p:pic>
      <p:pic>
        <p:nvPicPr>
          <p:cNvPr id="7" name="Picture 6">
            <a:extLst>
              <a:ext uri="{FF2B5EF4-FFF2-40B4-BE49-F238E27FC236}">
                <a16:creationId xmlns:a16="http://schemas.microsoft.com/office/drawing/2014/main" id="{EDA238FB-BD7D-B4E2-4F9D-D3895D37EF74}"/>
              </a:ext>
            </a:extLst>
          </p:cNvPr>
          <p:cNvPicPr>
            <a:picLocks noChangeAspect="1"/>
          </p:cNvPicPr>
          <p:nvPr/>
        </p:nvPicPr>
        <p:blipFill rotWithShape="1">
          <a:blip r:embed="rId6"/>
          <a:srcRect l="26952" r="5606"/>
          <a:stretch/>
        </p:blipFill>
        <p:spPr>
          <a:xfrm>
            <a:off x="6404248" y="49445"/>
            <a:ext cx="2568496" cy="3478369"/>
          </a:xfrm>
          <a:prstGeom prst="rect">
            <a:avLst/>
          </a:prstGeom>
        </p:spPr>
      </p:pic>
      <p:pic>
        <p:nvPicPr>
          <p:cNvPr id="12" name="Picture 11">
            <a:extLst>
              <a:ext uri="{FF2B5EF4-FFF2-40B4-BE49-F238E27FC236}">
                <a16:creationId xmlns:a16="http://schemas.microsoft.com/office/drawing/2014/main" id="{70A9633A-56C5-842B-F145-1E0582B99517}"/>
              </a:ext>
            </a:extLst>
          </p:cNvPr>
          <p:cNvPicPr>
            <a:picLocks noChangeAspect="1"/>
          </p:cNvPicPr>
          <p:nvPr/>
        </p:nvPicPr>
        <p:blipFill>
          <a:blip r:embed="rId7"/>
          <a:stretch>
            <a:fillRect/>
          </a:stretch>
        </p:blipFill>
        <p:spPr>
          <a:xfrm>
            <a:off x="-97970" y="-765719"/>
            <a:ext cx="9241970" cy="6594581"/>
          </a:xfrm>
          <a:prstGeom prst="rect">
            <a:avLst/>
          </a:prstGeom>
        </p:spPr>
      </p:pic>
      <p:pic>
        <p:nvPicPr>
          <p:cNvPr id="2" name="Picture 1">
            <a:extLst>
              <a:ext uri="{FF2B5EF4-FFF2-40B4-BE49-F238E27FC236}">
                <a16:creationId xmlns:a16="http://schemas.microsoft.com/office/drawing/2014/main" id="{DDC15D0C-A89E-F562-B8E1-42F8A2FCAF91}"/>
              </a:ext>
            </a:extLst>
          </p:cNvPr>
          <p:cNvPicPr>
            <a:picLocks noChangeAspect="1"/>
          </p:cNvPicPr>
          <p:nvPr/>
        </p:nvPicPr>
        <p:blipFill>
          <a:blip r:embed="rId8"/>
          <a:stretch>
            <a:fillRect/>
          </a:stretch>
        </p:blipFill>
        <p:spPr>
          <a:xfrm rot="327059">
            <a:off x="6555844" y="1458707"/>
            <a:ext cx="2197536" cy="3296303"/>
          </a:xfrm>
          <a:prstGeom prst="rect">
            <a:avLst/>
          </a:prstGeom>
        </p:spPr>
      </p:pic>
      <p:pic>
        <p:nvPicPr>
          <p:cNvPr id="4" name="Picture 3">
            <a:extLst>
              <a:ext uri="{FF2B5EF4-FFF2-40B4-BE49-F238E27FC236}">
                <a16:creationId xmlns:a16="http://schemas.microsoft.com/office/drawing/2014/main" id="{FE403AF4-2BAC-C6F4-053A-21E73BE578A8}"/>
              </a:ext>
            </a:extLst>
          </p:cNvPr>
          <p:cNvPicPr>
            <a:picLocks noChangeAspect="1"/>
          </p:cNvPicPr>
          <p:nvPr/>
        </p:nvPicPr>
        <p:blipFill>
          <a:blip r:embed="rId9"/>
          <a:stretch>
            <a:fillRect/>
          </a:stretch>
        </p:blipFill>
        <p:spPr>
          <a:xfrm>
            <a:off x="251134" y="246997"/>
            <a:ext cx="2950990" cy="2950990"/>
          </a:xfrm>
          <a:prstGeom prst="rect">
            <a:avLst/>
          </a:prstGeom>
        </p:spPr>
      </p:pic>
      <p:pic>
        <p:nvPicPr>
          <p:cNvPr id="6" name="Picture 5">
            <a:extLst>
              <a:ext uri="{FF2B5EF4-FFF2-40B4-BE49-F238E27FC236}">
                <a16:creationId xmlns:a16="http://schemas.microsoft.com/office/drawing/2014/main" id="{EE6EF6FE-1165-C025-7591-53C3301BE77F}"/>
              </a:ext>
            </a:extLst>
          </p:cNvPr>
          <p:cNvPicPr>
            <a:picLocks noChangeAspect="1"/>
          </p:cNvPicPr>
          <p:nvPr/>
        </p:nvPicPr>
        <p:blipFill>
          <a:blip r:embed="rId10"/>
          <a:stretch>
            <a:fillRect/>
          </a:stretch>
        </p:blipFill>
        <p:spPr>
          <a:xfrm>
            <a:off x="-886969" y="49445"/>
            <a:ext cx="10113199" cy="5686655"/>
          </a:xfrm>
          <a:prstGeom prst="rect">
            <a:avLst/>
          </a:prstGeom>
        </p:spPr>
      </p:pic>
    </p:spTree>
    <p:extLst>
      <p:ext uri="{BB962C8B-B14F-4D97-AF65-F5344CB8AC3E}">
        <p14:creationId xmlns:p14="http://schemas.microsoft.com/office/powerpoint/2010/main" val="4163421974"/>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3">
            <a:alphaModFix/>
          </a:blip>
          <a:srcRect l="1734" t="18576" r="1733"/>
          <a:stretch/>
        </p:blipFill>
        <p:spPr>
          <a:xfrm>
            <a:off x="0" y="0"/>
            <a:ext cx="9144001" cy="5143500"/>
          </a:xfrm>
          <a:prstGeom prst="rect">
            <a:avLst/>
          </a:prstGeom>
          <a:noFill/>
          <a:ln>
            <a:noFill/>
          </a:ln>
        </p:spPr>
      </p:pic>
      <p:sp>
        <p:nvSpPr>
          <p:cNvPr id="25" name="Google Shape;25;p4"/>
          <p:cNvSpPr/>
          <p:nvPr/>
        </p:nvSpPr>
        <p:spPr>
          <a:xfrm>
            <a:off x="0" y="3792220"/>
            <a:ext cx="9144000" cy="1104283"/>
          </a:xfrm>
          <a:prstGeom prst="rect">
            <a:avLst/>
          </a:prstGeom>
          <a:solidFill>
            <a:schemeClr val="lt1">
              <a:alpha val="70980"/>
            </a:schemeClr>
          </a:solidFill>
          <a:ln>
            <a:noFill/>
          </a:ln>
        </p:spPr>
        <p:txBody>
          <a:bodyPr spcFirstLastPara="1" wrap="square" lIns="68575" tIns="34275" rIns="68575" bIns="34275" anchor="ctr" anchorCtr="0">
            <a:noAutofit/>
          </a:bodyPr>
          <a:lstStyle/>
          <a:p>
            <a:pPr algn="ctr"/>
            <a:r>
              <a:rPr lang="en-US" sz="1600" dirty="0"/>
              <a:t>We are located on the traditional homelands of the Puyallup Tribe. The Puyallup people have lived on and stewarded these lands since the beginning of time, and continue to do so today. beyond.</a:t>
            </a:r>
          </a:p>
        </p:txBody>
      </p:sp>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5" name="Picture 4">
            <a:extLst>
              <a:ext uri="{FF2B5EF4-FFF2-40B4-BE49-F238E27FC236}">
                <a16:creationId xmlns:a16="http://schemas.microsoft.com/office/drawing/2014/main" id="{89BB825F-6523-7B11-1FDF-01D666D9DF75}"/>
              </a:ext>
            </a:extLst>
          </p:cNvPr>
          <p:cNvPicPr>
            <a:picLocks noChangeAspect="1"/>
          </p:cNvPicPr>
          <p:nvPr/>
        </p:nvPicPr>
        <p:blipFill rotWithShape="1">
          <a:blip r:embed="rId4"/>
          <a:srcRect l="21816" r="5786"/>
          <a:stretch/>
        </p:blipFill>
        <p:spPr>
          <a:xfrm>
            <a:off x="171256" y="105410"/>
            <a:ext cx="2415540" cy="2387600"/>
          </a:xfrm>
          <a:prstGeom prst="rect">
            <a:avLst/>
          </a:prstGeom>
        </p:spPr>
      </p:pic>
      <p:pic>
        <p:nvPicPr>
          <p:cNvPr id="3" name="Picture 2">
            <a:extLst>
              <a:ext uri="{FF2B5EF4-FFF2-40B4-BE49-F238E27FC236}">
                <a16:creationId xmlns:a16="http://schemas.microsoft.com/office/drawing/2014/main" id="{73676262-45F0-3D99-10E9-87A72C0D649C}"/>
              </a:ext>
            </a:extLst>
          </p:cNvPr>
          <p:cNvPicPr>
            <a:picLocks noChangeAspect="1"/>
          </p:cNvPicPr>
          <p:nvPr/>
        </p:nvPicPr>
        <p:blipFill rotWithShape="1">
          <a:blip r:embed="rId5"/>
          <a:srcRect b="3093"/>
          <a:stretch/>
        </p:blipFill>
        <p:spPr>
          <a:xfrm>
            <a:off x="2213248" y="1299210"/>
            <a:ext cx="4191000" cy="2387600"/>
          </a:xfrm>
          <a:prstGeom prst="rect">
            <a:avLst/>
          </a:prstGeom>
        </p:spPr>
      </p:pic>
      <p:pic>
        <p:nvPicPr>
          <p:cNvPr id="7" name="Picture 6">
            <a:extLst>
              <a:ext uri="{FF2B5EF4-FFF2-40B4-BE49-F238E27FC236}">
                <a16:creationId xmlns:a16="http://schemas.microsoft.com/office/drawing/2014/main" id="{EDA238FB-BD7D-B4E2-4F9D-D3895D37EF74}"/>
              </a:ext>
            </a:extLst>
          </p:cNvPr>
          <p:cNvPicPr>
            <a:picLocks noChangeAspect="1"/>
          </p:cNvPicPr>
          <p:nvPr/>
        </p:nvPicPr>
        <p:blipFill rotWithShape="1">
          <a:blip r:embed="rId6"/>
          <a:srcRect l="26952" r="5606"/>
          <a:stretch/>
        </p:blipFill>
        <p:spPr>
          <a:xfrm>
            <a:off x="6404248" y="49445"/>
            <a:ext cx="2568496" cy="3478369"/>
          </a:xfrm>
          <a:prstGeom prst="rect">
            <a:avLst/>
          </a:prstGeom>
        </p:spPr>
      </p:pic>
      <p:pic>
        <p:nvPicPr>
          <p:cNvPr id="12" name="Picture 11">
            <a:extLst>
              <a:ext uri="{FF2B5EF4-FFF2-40B4-BE49-F238E27FC236}">
                <a16:creationId xmlns:a16="http://schemas.microsoft.com/office/drawing/2014/main" id="{70A9633A-56C5-842B-F145-1E0582B99517}"/>
              </a:ext>
            </a:extLst>
          </p:cNvPr>
          <p:cNvPicPr>
            <a:picLocks noChangeAspect="1"/>
          </p:cNvPicPr>
          <p:nvPr/>
        </p:nvPicPr>
        <p:blipFill>
          <a:blip r:embed="rId7"/>
          <a:stretch>
            <a:fillRect/>
          </a:stretch>
        </p:blipFill>
        <p:spPr>
          <a:xfrm>
            <a:off x="-97970" y="-765719"/>
            <a:ext cx="9241970" cy="6594581"/>
          </a:xfrm>
          <a:prstGeom prst="rect">
            <a:avLst/>
          </a:prstGeom>
        </p:spPr>
      </p:pic>
      <p:pic>
        <p:nvPicPr>
          <p:cNvPr id="2" name="Picture 1">
            <a:extLst>
              <a:ext uri="{FF2B5EF4-FFF2-40B4-BE49-F238E27FC236}">
                <a16:creationId xmlns:a16="http://schemas.microsoft.com/office/drawing/2014/main" id="{DDC15D0C-A89E-F562-B8E1-42F8A2FCAF91}"/>
              </a:ext>
            </a:extLst>
          </p:cNvPr>
          <p:cNvPicPr>
            <a:picLocks noChangeAspect="1"/>
          </p:cNvPicPr>
          <p:nvPr/>
        </p:nvPicPr>
        <p:blipFill>
          <a:blip r:embed="rId8"/>
          <a:stretch>
            <a:fillRect/>
          </a:stretch>
        </p:blipFill>
        <p:spPr>
          <a:xfrm rot="327059">
            <a:off x="6555844" y="1458707"/>
            <a:ext cx="2197536" cy="3296303"/>
          </a:xfrm>
          <a:prstGeom prst="rect">
            <a:avLst/>
          </a:prstGeom>
        </p:spPr>
      </p:pic>
      <p:pic>
        <p:nvPicPr>
          <p:cNvPr id="4" name="Picture 3">
            <a:extLst>
              <a:ext uri="{FF2B5EF4-FFF2-40B4-BE49-F238E27FC236}">
                <a16:creationId xmlns:a16="http://schemas.microsoft.com/office/drawing/2014/main" id="{FE403AF4-2BAC-C6F4-053A-21E73BE578A8}"/>
              </a:ext>
            </a:extLst>
          </p:cNvPr>
          <p:cNvPicPr>
            <a:picLocks noChangeAspect="1"/>
          </p:cNvPicPr>
          <p:nvPr/>
        </p:nvPicPr>
        <p:blipFill>
          <a:blip r:embed="rId9"/>
          <a:stretch>
            <a:fillRect/>
          </a:stretch>
        </p:blipFill>
        <p:spPr>
          <a:xfrm>
            <a:off x="251134" y="246997"/>
            <a:ext cx="2950990" cy="2950990"/>
          </a:xfrm>
          <a:prstGeom prst="rect">
            <a:avLst/>
          </a:prstGeom>
        </p:spPr>
      </p:pic>
    </p:spTree>
    <p:extLst>
      <p:ext uri="{BB962C8B-B14F-4D97-AF65-F5344CB8AC3E}">
        <p14:creationId xmlns:p14="http://schemas.microsoft.com/office/powerpoint/2010/main" val="2178638125"/>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3">
            <a:alphaModFix/>
          </a:blip>
          <a:srcRect l="1734" t="18576" r="1733"/>
          <a:stretch/>
        </p:blipFill>
        <p:spPr>
          <a:xfrm>
            <a:off x="0" y="0"/>
            <a:ext cx="9144001" cy="5143500"/>
          </a:xfrm>
          <a:prstGeom prst="rect">
            <a:avLst/>
          </a:prstGeom>
          <a:noFill/>
          <a:ln>
            <a:noFill/>
          </a:ln>
        </p:spPr>
      </p:pic>
      <p:sp>
        <p:nvSpPr>
          <p:cNvPr id="25" name="Google Shape;25;p4"/>
          <p:cNvSpPr/>
          <p:nvPr/>
        </p:nvSpPr>
        <p:spPr>
          <a:xfrm>
            <a:off x="2129994" y="1645189"/>
            <a:ext cx="4771738" cy="1803035"/>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600" b="0" i="0" u="none" strike="noStrike" cap="none" dirty="0">
              <a:solidFill>
                <a:srgbClr val="C00000"/>
              </a:solidFill>
              <a:latin typeface="Libre Franklin"/>
              <a:ea typeface="Libre Franklin"/>
              <a:cs typeface="Libre Franklin"/>
              <a:sym typeface="Libre Franklin"/>
            </a:endParaRPr>
          </a:p>
        </p:txBody>
      </p:sp>
      <p:sp>
        <p:nvSpPr>
          <p:cNvPr id="27" name="Google Shape;27;p4"/>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pic>
        <p:nvPicPr>
          <p:cNvPr id="2" name="Picture 1">
            <a:extLst>
              <a:ext uri="{FF2B5EF4-FFF2-40B4-BE49-F238E27FC236}">
                <a16:creationId xmlns:a16="http://schemas.microsoft.com/office/drawing/2014/main" id="{783EA01A-B8E3-1804-41C1-3E45F0DD96E6}"/>
              </a:ext>
            </a:extLst>
          </p:cNvPr>
          <p:cNvPicPr>
            <a:picLocks noChangeAspect="1"/>
          </p:cNvPicPr>
          <p:nvPr/>
        </p:nvPicPr>
        <p:blipFill>
          <a:blip r:embed="rId4"/>
          <a:stretch>
            <a:fillRect/>
          </a:stretch>
        </p:blipFill>
        <p:spPr>
          <a:xfrm>
            <a:off x="3336131" y="2388129"/>
            <a:ext cx="2418190" cy="2418190"/>
          </a:xfrm>
          <a:prstGeom prst="rect">
            <a:avLst/>
          </a:prstGeom>
        </p:spPr>
      </p:pic>
      <p:pic>
        <p:nvPicPr>
          <p:cNvPr id="3" name="Picture 2">
            <a:extLst>
              <a:ext uri="{FF2B5EF4-FFF2-40B4-BE49-F238E27FC236}">
                <a16:creationId xmlns:a16="http://schemas.microsoft.com/office/drawing/2014/main" id="{5452C038-A9BF-69A1-D96A-4B3570847F0F}"/>
              </a:ext>
            </a:extLst>
          </p:cNvPr>
          <p:cNvPicPr>
            <a:picLocks noChangeAspect="1"/>
          </p:cNvPicPr>
          <p:nvPr/>
        </p:nvPicPr>
        <p:blipFill>
          <a:blip r:embed="rId5"/>
          <a:stretch>
            <a:fillRect/>
          </a:stretch>
        </p:blipFill>
        <p:spPr>
          <a:xfrm>
            <a:off x="162036" y="2139880"/>
            <a:ext cx="2251357" cy="2521520"/>
          </a:xfrm>
          <a:prstGeom prst="rect">
            <a:avLst/>
          </a:prstGeom>
        </p:spPr>
      </p:pic>
      <p:pic>
        <p:nvPicPr>
          <p:cNvPr id="4" name="Picture 3">
            <a:extLst>
              <a:ext uri="{FF2B5EF4-FFF2-40B4-BE49-F238E27FC236}">
                <a16:creationId xmlns:a16="http://schemas.microsoft.com/office/drawing/2014/main" id="{3738B08D-58E4-86ED-0E48-334030316F48}"/>
              </a:ext>
            </a:extLst>
          </p:cNvPr>
          <p:cNvPicPr>
            <a:picLocks noChangeAspect="1"/>
          </p:cNvPicPr>
          <p:nvPr/>
        </p:nvPicPr>
        <p:blipFill>
          <a:blip r:embed="rId6"/>
          <a:stretch>
            <a:fillRect/>
          </a:stretch>
        </p:blipFill>
        <p:spPr>
          <a:xfrm>
            <a:off x="6725811" y="2542180"/>
            <a:ext cx="2021475" cy="1940616"/>
          </a:xfrm>
          <a:prstGeom prst="rect">
            <a:avLst/>
          </a:prstGeom>
        </p:spPr>
      </p:pic>
      <p:pic>
        <p:nvPicPr>
          <p:cNvPr id="5" name="Picture 4">
            <a:extLst>
              <a:ext uri="{FF2B5EF4-FFF2-40B4-BE49-F238E27FC236}">
                <a16:creationId xmlns:a16="http://schemas.microsoft.com/office/drawing/2014/main" id="{4B3FDD57-D26A-B36D-4002-EC1715300B53}"/>
              </a:ext>
            </a:extLst>
          </p:cNvPr>
          <p:cNvPicPr>
            <a:picLocks noChangeAspect="1"/>
          </p:cNvPicPr>
          <p:nvPr/>
        </p:nvPicPr>
        <p:blipFill>
          <a:blip r:embed="rId7"/>
          <a:stretch>
            <a:fillRect/>
          </a:stretch>
        </p:blipFill>
        <p:spPr>
          <a:xfrm>
            <a:off x="228225" y="155557"/>
            <a:ext cx="2021474" cy="1940615"/>
          </a:xfrm>
          <a:prstGeom prst="rect">
            <a:avLst/>
          </a:prstGeom>
        </p:spPr>
      </p:pic>
      <p:sp>
        <p:nvSpPr>
          <p:cNvPr id="6" name="TextBox 5">
            <a:extLst>
              <a:ext uri="{FF2B5EF4-FFF2-40B4-BE49-F238E27FC236}">
                <a16:creationId xmlns:a16="http://schemas.microsoft.com/office/drawing/2014/main" id="{6C9A358E-7320-8B83-346A-FDD9D7D93EB5}"/>
              </a:ext>
            </a:extLst>
          </p:cNvPr>
          <p:cNvSpPr txBox="1"/>
          <p:nvPr/>
        </p:nvSpPr>
        <p:spPr>
          <a:xfrm>
            <a:off x="4087927" y="2328920"/>
            <a:ext cx="2926080" cy="660990"/>
          </a:xfrm>
          <a:prstGeom prst="rect">
            <a:avLst/>
          </a:prstGeom>
          <a:noFill/>
        </p:spPr>
        <p:txBody>
          <a:bodyPr wrap="square" rtlCol="0">
            <a:spAutoFit/>
          </a:bodyPr>
          <a:lstStyle/>
          <a:p>
            <a:endParaRPr lang="en-US" dirty="0"/>
          </a:p>
        </p:txBody>
      </p:sp>
      <p:sp>
        <p:nvSpPr>
          <p:cNvPr id="7" name="Rectangle 6">
            <a:extLst>
              <a:ext uri="{FF2B5EF4-FFF2-40B4-BE49-F238E27FC236}">
                <a16:creationId xmlns:a16="http://schemas.microsoft.com/office/drawing/2014/main" id="{4EBB85EE-DA6E-B2B8-ED6F-1AD409306623}"/>
              </a:ext>
            </a:extLst>
          </p:cNvPr>
          <p:cNvSpPr/>
          <p:nvPr/>
        </p:nvSpPr>
        <p:spPr>
          <a:xfrm>
            <a:off x="2830345" y="297595"/>
            <a:ext cx="5973156" cy="2031325"/>
          </a:xfrm>
          <a:prstGeom prst="rect">
            <a:avLst/>
          </a:prstGeom>
          <a:solidFill>
            <a:schemeClr val="bg1"/>
          </a:solidFill>
        </p:spPr>
        <p:txBody>
          <a:bodyPr wrap="square">
            <a:spAutoFit/>
          </a:bodyPr>
          <a:lstStyle/>
          <a:p>
            <a:pPr lvl="0" algn="ctr">
              <a:buSzPts val="1800"/>
            </a:pPr>
            <a:r>
              <a:rPr lang="en-US" sz="1800" b="1" dirty="0">
                <a:solidFill>
                  <a:srgbClr val="002060"/>
                </a:solidFill>
                <a:latin typeface="Libre Franklin"/>
                <a:ea typeface="Libre Franklin"/>
                <a:cs typeface="Libre Franklin"/>
                <a:sym typeface="Libre Franklin"/>
              </a:rPr>
              <a:t>Top 10 Peace Corps Producing Institutions</a:t>
            </a:r>
          </a:p>
          <a:p>
            <a:pPr lvl="0" algn="ctr">
              <a:buSzPts val="1800"/>
            </a:pPr>
            <a:endParaRPr lang="en-US" sz="1800" b="1" dirty="0">
              <a:solidFill>
                <a:srgbClr val="002060"/>
              </a:solidFill>
              <a:latin typeface="Libre Franklin"/>
              <a:ea typeface="Libre Franklin"/>
              <a:cs typeface="Libre Franklin"/>
              <a:sym typeface="Libre Franklin"/>
            </a:endParaRPr>
          </a:p>
          <a:p>
            <a:pPr lvl="0" algn="ctr">
              <a:buSzPts val="1800"/>
            </a:pPr>
            <a:r>
              <a:rPr lang="en-US" sz="1800" b="1" dirty="0">
                <a:solidFill>
                  <a:srgbClr val="002060"/>
                </a:solidFill>
                <a:latin typeface="Libre Franklin"/>
                <a:ea typeface="Libre Franklin"/>
                <a:cs typeface="Libre Franklin"/>
                <a:sym typeface="Libre Franklin"/>
              </a:rPr>
              <a:t>Leading national institution for women in STEM</a:t>
            </a:r>
          </a:p>
          <a:p>
            <a:pPr lvl="0" algn="ctr">
              <a:buSzPts val="1800"/>
            </a:pPr>
            <a:endParaRPr lang="en-US" sz="1800" b="1" dirty="0">
              <a:solidFill>
                <a:srgbClr val="002060"/>
              </a:solidFill>
              <a:latin typeface="Libre Franklin"/>
              <a:ea typeface="Libre Franklin"/>
              <a:cs typeface="Libre Franklin"/>
              <a:sym typeface="Libre Franklin"/>
            </a:endParaRPr>
          </a:p>
          <a:p>
            <a:pPr lvl="0" algn="ctr">
              <a:buSzPts val="1800"/>
            </a:pPr>
            <a:r>
              <a:rPr lang="en-US" sz="1800" b="1" dirty="0">
                <a:solidFill>
                  <a:srgbClr val="002060"/>
                </a:solidFill>
                <a:latin typeface="Libre Franklin"/>
                <a:ea typeface="Libre Franklin"/>
                <a:cs typeface="Libre Franklin"/>
                <a:sym typeface="Libre Franklin"/>
              </a:rPr>
              <a:t>Tacoma, Washington--best college towns</a:t>
            </a:r>
          </a:p>
          <a:p>
            <a:pPr lvl="0" algn="ctr">
              <a:buSzPts val="1800"/>
            </a:pPr>
            <a:endParaRPr lang="en-US" sz="1800" b="1" dirty="0">
              <a:solidFill>
                <a:srgbClr val="002060"/>
              </a:solidFill>
              <a:latin typeface="Libre Franklin"/>
              <a:ea typeface="Libre Franklin"/>
              <a:cs typeface="Libre Franklin"/>
              <a:sym typeface="Libre Franklin"/>
            </a:endParaRPr>
          </a:p>
          <a:p>
            <a:pPr lvl="0" algn="ctr">
              <a:buSzPts val="1800"/>
            </a:pPr>
            <a:r>
              <a:rPr lang="en-US" sz="1800" b="1" dirty="0">
                <a:solidFill>
                  <a:srgbClr val="002060"/>
                </a:solidFill>
                <a:latin typeface="Libre Franklin"/>
                <a:ea typeface="Libre Franklin"/>
                <a:cs typeface="Libre Franklin"/>
                <a:sym typeface="Libre Franklin"/>
              </a:rPr>
              <a:t>KUPS 90.1--top 15 college radio stations</a:t>
            </a:r>
          </a:p>
        </p:txBody>
      </p:sp>
    </p:spTree>
    <p:extLst>
      <p:ext uri="{BB962C8B-B14F-4D97-AF65-F5344CB8AC3E}">
        <p14:creationId xmlns:p14="http://schemas.microsoft.com/office/powerpoint/2010/main" val="1409134565"/>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36"/>
          <p:cNvPicPr preferRelativeResize="0"/>
          <p:nvPr/>
        </p:nvPicPr>
        <p:blipFill rotWithShape="1">
          <a:blip r:embed="rId3">
            <a:alphaModFix/>
          </a:blip>
          <a:srcRect l="904" t="8550" r="811" b="8549"/>
          <a:stretch/>
        </p:blipFill>
        <p:spPr>
          <a:xfrm>
            <a:off x="0" y="0"/>
            <a:ext cx="9144002" cy="5143500"/>
          </a:xfrm>
          <a:prstGeom prst="rect">
            <a:avLst/>
          </a:prstGeom>
          <a:noFill/>
          <a:ln>
            <a:noFill/>
          </a:ln>
        </p:spPr>
      </p:pic>
      <p:grpSp>
        <p:nvGrpSpPr>
          <p:cNvPr id="410" name="Google Shape;410;p36"/>
          <p:cNvGrpSpPr/>
          <p:nvPr/>
        </p:nvGrpSpPr>
        <p:grpSpPr>
          <a:xfrm>
            <a:off x="2286000" y="597877"/>
            <a:ext cx="4572000" cy="3921369"/>
            <a:chOff x="2286000" y="0"/>
            <a:chExt cx="4572000" cy="5143500"/>
          </a:xfrm>
        </p:grpSpPr>
        <p:cxnSp>
          <p:nvCxnSpPr>
            <p:cNvPr id="411" name="Google Shape;411;p36"/>
            <p:cNvCxnSpPr/>
            <p:nvPr/>
          </p:nvCxnSpPr>
          <p:spPr>
            <a:xfrm>
              <a:off x="2286000" y="0"/>
              <a:ext cx="0" cy="5143500"/>
            </a:xfrm>
            <a:prstGeom prst="straightConnector1">
              <a:avLst/>
            </a:prstGeom>
            <a:noFill/>
            <a:ln w="25400" cap="flat" cmpd="sng">
              <a:solidFill>
                <a:srgbClr val="FE5D43"/>
              </a:solidFill>
              <a:prstDash val="solid"/>
              <a:round/>
              <a:headEnd type="none" w="sm" len="sm"/>
              <a:tailEnd type="none" w="sm" len="sm"/>
            </a:ln>
          </p:spPr>
        </p:cxnSp>
        <p:cxnSp>
          <p:nvCxnSpPr>
            <p:cNvPr id="412" name="Google Shape;412;p36"/>
            <p:cNvCxnSpPr/>
            <p:nvPr/>
          </p:nvCxnSpPr>
          <p:spPr>
            <a:xfrm>
              <a:off x="4583723" y="0"/>
              <a:ext cx="0" cy="5143500"/>
            </a:xfrm>
            <a:prstGeom prst="straightConnector1">
              <a:avLst/>
            </a:prstGeom>
            <a:noFill/>
            <a:ln w="25400" cap="flat" cmpd="sng">
              <a:solidFill>
                <a:srgbClr val="FE5D43"/>
              </a:solidFill>
              <a:prstDash val="solid"/>
              <a:round/>
              <a:headEnd type="none" w="sm" len="sm"/>
              <a:tailEnd type="none" w="sm" len="sm"/>
            </a:ln>
          </p:spPr>
        </p:cxnSp>
        <p:cxnSp>
          <p:nvCxnSpPr>
            <p:cNvPr id="413" name="Google Shape;413;p36"/>
            <p:cNvCxnSpPr/>
            <p:nvPr/>
          </p:nvCxnSpPr>
          <p:spPr>
            <a:xfrm>
              <a:off x="6858000" y="0"/>
              <a:ext cx="0" cy="5143500"/>
            </a:xfrm>
            <a:prstGeom prst="straightConnector1">
              <a:avLst/>
            </a:prstGeom>
            <a:noFill/>
            <a:ln w="25400" cap="flat" cmpd="sng">
              <a:solidFill>
                <a:srgbClr val="FE5D43"/>
              </a:solidFill>
              <a:prstDash val="solid"/>
              <a:round/>
              <a:headEnd type="none" w="sm" len="sm"/>
              <a:tailEnd type="none" w="sm" len="sm"/>
            </a:ln>
          </p:spPr>
        </p:cxnSp>
      </p:grpSp>
      <p:grpSp>
        <p:nvGrpSpPr>
          <p:cNvPr id="414" name="Google Shape;414;p36"/>
          <p:cNvGrpSpPr/>
          <p:nvPr/>
        </p:nvGrpSpPr>
        <p:grpSpPr>
          <a:xfrm rot="5400000">
            <a:off x="3726473" y="-1800960"/>
            <a:ext cx="1714500" cy="8721971"/>
            <a:chOff x="4560276" y="0"/>
            <a:chExt cx="1714500" cy="5143500"/>
          </a:xfrm>
        </p:grpSpPr>
        <p:cxnSp>
          <p:nvCxnSpPr>
            <p:cNvPr id="415" name="Google Shape;415;p36"/>
            <p:cNvCxnSpPr/>
            <p:nvPr/>
          </p:nvCxnSpPr>
          <p:spPr>
            <a:xfrm>
              <a:off x="4560276" y="0"/>
              <a:ext cx="0" cy="5143500"/>
            </a:xfrm>
            <a:prstGeom prst="straightConnector1">
              <a:avLst/>
            </a:prstGeom>
            <a:noFill/>
            <a:ln w="25400" cap="flat" cmpd="sng">
              <a:solidFill>
                <a:srgbClr val="FE5D43"/>
              </a:solidFill>
              <a:prstDash val="solid"/>
              <a:round/>
              <a:headEnd type="none" w="sm" len="sm"/>
              <a:tailEnd type="none" w="sm" len="sm"/>
            </a:ln>
          </p:spPr>
        </p:cxnSp>
        <p:cxnSp>
          <p:nvCxnSpPr>
            <p:cNvPr id="416" name="Google Shape;416;p36"/>
            <p:cNvCxnSpPr/>
            <p:nvPr/>
          </p:nvCxnSpPr>
          <p:spPr>
            <a:xfrm>
              <a:off x="6274776" y="0"/>
              <a:ext cx="0" cy="5143500"/>
            </a:xfrm>
            <a:prstGeom prst="straightConnector1">
              <a:avLst/>
            </a:prstGeom>
            <a:noFill/>
            <a:ln w="25400" cap="flat" cmpd="sng">
              <a:solidFill>
                <a:srgbClr val="FE5D43"/>
              </a:solidFill>
              <a:prstDash val="solid"/>
              <a:round/>
              <a:headEnd type="none" w="sm" len="sm"/>
              <a:tailEnd type="none" w="sm" len="sm"/>
            </a:ln>
          </p:spPr>
        </p:cxnSp>
      </p:grpSp>
      <p:sp>
        <p:nvSpPr>
          <p:cNvPr id="417" name="Google Shape;417;p36"/>
          <p:cNvSpPr txBox="1"/>
          <p:nvPr/>
        </p:nvSpPr>
        <p:spPr>
          <a:xfrm>
            <a:off x="286802" y="426963"/>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1 of 40</a:t>
            </a:r>
            <a:endParaRPr sz="4000" i="1" u="none" strike="noStrike" cap="none">
              <a:solidFill>
                <a:schemeClr val="lt1"/>
              </a:solidFill>
              <a:latin typeface="Spectral Medium"/>
              <a:ea typeface="Spectral Medium"/>
              <a:cs typeface="Spectral Medium"/>
              <a:sym typeface="Spectral Medium"/>
            </a:endParaRPr>
          </a:p>
        </p:txBody>
      </p:sp>
      <p:sp>
        <p:nvSpPr>
          <p:cNvPr id="418" name="Google Shape;418;p36"/>
          <p:cNvSpPr/>
          <p:nvPr/>
        </p:nvSpPr>
        <p:spPr>
          <a:xfrm>
            <a:off x="155360" y="1065149"/>
            <a:ext cx="2086710" cy="5770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colleges included in Colleges that Change Lives</a:t>
            </a:r>
            <a:br>
              <a:rPr lang="en-US" sz="1050" b="0" i="0" u="none" strike="noStrike" cap="none">
                <a:solidFill>
                  <a:schemeClr val="lt1"/>
                </a:solidFill>
                <a:latin typeface="Open Sans"/>
                <a:ea typeface="Open Sans"/>
                <a:cs typeface="Open Sans"/>
                <a:sym typeface="Open Sans"/>
              </a:rPr>
            </a:br>
            <a:endParaRPr sz="1050" b="0" i="1" u="none" strike="noStrike" cap="none">
              <a:solidFill>
                <a:schemeClr val="lt1"/>
              </a:solidFill>
              <a:latin typeface="Libre Franklin"/>
              <a:ea typeface="Libre Franklin"/>
              <a:cs typeface="Libre Franklin"/>
              <a:sym typeface="Libre Franklin"/>
            </a:endParaRPr>
          </a:p>
        </p:txBody>
      </p:sp>
      <p:sp>
        <p:nvSpPr>
          <p:cNvPr id="419" name="Google Shape;419;p36"/>
          <p:cNvSpPr/>
          <p:nvPr/>
        </p:nvSpPr>
        <p:spPr>
          <a:xfrm>
            <a:off x="1" y="4705108"/>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sp>
        <p:nvSpPr>
          <p:cNvPr id="420" name="Google Shape;420;p36"/>
          <p:cNvSpPr/>
          <p:nvPr/>
        </p:nvSpPr>
        <p:spPr>
          <a:xfrm>
            <a:off x="1" y="-25919"/>
            <a:ext cx="9144000" cy="438392"/>
          </a:xfrm>
          <a:prstGeom prst="rect">
            <a:avLst/>
          </a:prstGeom>
          <a:solidFill>
            <a:srgbClr val="8B0D03">
              <a:alpha val="8392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Libre Franklin"/>
              <a:buNone/>
            </a:pPr>
            <a:endParaRPr sz="1800" b="0" i="0" u="none" strike="noStrike" cap="none">
              <a:solidFill>
                <a:schemeClr val="lt1"/>
              </a:solidFill>
              <a:latin typeface="Libre Franklin"/>
              <a:ea typeface="Libre Franklin"/>
              <a:cs typeface="Libre Franklin"/>
              <a:sym typeface="Libre Franklin"/>
            </a:endParaRPr>
          </a:p>
        </p:txBody>
      </p:sp>
      <p:sp>
        <p:nvSpPr>
          <p:cNvPr id="421" name="Google Shape;421;p36"/>
          <p:cNvSpPr txBox="1"/>
          <p:nvPr/>
        </p:nvSpPr>
        <p:spPr>
          <a:xfrm>
            <a:off x="2483737" y="426963"/>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11:1</a:t>
            </a:r>
            <a:endParaRPr sz="4000" i="1" u="none" strike="noStrike" cap="none">
              <a:solidFill>
                <a:schemeClr val="lt1"/>
              </a:solidFill>
              <a:latin typeface="Spectral Medium"/>
              <a:ea typeface="Spectral Medium"/>
              <a:cs typeface="Spectral Medium"/>
              <a:sym typeface="Spectral Medium"/>
            </a:endParaRPr>
          </a:p>
        </p:txBody>
      </p:sp>
      <p:sp>
        <p:nvSpPr>
          <p:cNvPr id="422" name="Google Shape;422;p36"/>
          <p:cNvSpPr/>
          <p:nvPr/>
        </p:nvSpPr>
        <p:spPr>
          <a:xfrm>
            <a:off x="2419672" y="1065149"/>
            <a:ext cx="2086710"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student-to-faculty ratio</a:t>
            </a:r>
            <a:endParaRPr sz="1050" b="0" i="1" u="none" strike="noStrike" cap="none">
              <a:solidFill>
                <a:schemeClr val="lt1"/>
              </a:solidFill>
              <a:latin typeface="Libre Franklin"/>
              <a:ea typeface="Libre Franklin"/>
              <a:cs typeface="Libre Franklin"/>
              <a:sym typeface="Libre Franklin"/>
            </a:endParaRPr>
          </a:p>
        </p:txBody>
      </p:sp>
      <p:sp>
        <p:nvSpPr>
          <p:cNvPr id="423" name="Google Shape;423;p36"/>
          <p:cNvSpPr txBox="1"/>
          <p:nvPr/>
        </p:nvSpPr>
        <p:spPr>
          <a:xfrm>
            <a:off x="4728173" y="426963"/>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100</a:t>
            </a:r>
            <a:r>
              <a:rPr lang="en-US" sz="2400" i="1" u="none" strike="noStrike" cap="none">
                <a:solidFill>
                  <a:schemeClr val="lt1"/>
                </a:solidFill>
                <a:latin typeface="Spectral Medium"/>
                <a:ea typeface="Spectral Medium"/>
                <a:cs typeface="Spectral Medium"/>
                <a:sym typeface="Spectral Medium"/>
              </a:rPr>
              <a:t>+</a:t>
            </a:r>
            <a:endParaRPr sz="4000" i="1" u="none" strike="noStrike" cap="none">
              <a:solidFill>
                <a:schemeClr val="lt1"/>
              </a:solidFill>
              <a:latin typeface="Spectral Medium"/>
              <a:ea typeface="Spectral Medium"/>
              <a:cs typeface="Spectral Medium"/>
              <a:sym typeface="Spectral Medium"/>
            </a:endParaRPr>
          </a:p>
        </p:txBody>
      </p:sp>
      <p:sp>
        <p:nvSpPr>
          <p:cNvPr id="424" name="Google Shape;424;p36"/>
          <p:cNvSpPr/>
          <p:nvPr/>
        </p:nvSpPr>
        <p:spPr>
          <a:xfrm>
            <a:off x="4664108" y="1065149"/>
            <a:ext cx="2086710" cy="4154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study abroad programs in more than 40 countries</a:t>
            </a:r>
            <a:endParaRPr sz="1050" b="0" i="1" u="none" strike="noStrike" cap="none">
              <a:solidFill>
                <a:schemeClr val="lt1"/>
              </a:solidFill>
              <a:latin typeface="Libre Franklin"/>
              <a:ea typeface="Libre Franklin"/>
              <a:cs typeface="Libre Franklin"/>
              <a:sym typeface="Libre Franklin"/>
            </a:endParaRPr>
          </a:p>
        </p:txBody>
      </p:sp>
      <p:sp>
        <p:nvSpPr>
          <p:cNvPr id="425" name="Google Shape;425;p36"/>
          <p:cNvSpPr/>
          <p:nvPr/>
        </p:nvSpPr>
        <p:spPr>
          <a:xfrm>
            <a:off x="6922653" y="1065149"/>
            <a:ext cx="2086710"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dirty="0">
                <a:solidFill>
                  <a:schemeClr val="lt1"/>
                </a:solidFill>
                <a:latin typeface="Open Sans"/>
                <a:ea typeface="Open Sans"/>
                <a:cs typeface="Open Sans"/>
                <a:sym typeface="Open Sans"/>
              </a:rPr>
              <a:t>full-time, undergraduate faculty who hold terminal degrees in their field</a:t>
            </a:r>
            <a:br>
              <a:rPr lang="en-US" sz="1050" b="0" i="0" u="none" strike="noStrike" cap="none" dirty="0">
                <a:solidFill>
                  <a:schemeClr val="lt1"/>
                </a:solidFill>
                <a:latin typeface="Open Sans"/>
                <a:ea typeface="Open Sans"/>
                <a:cs typeface="Open Sans"/>
                <a:sym typeface="Open Sans"/>
              </a:rPr>
            </a:br>
            <a:endParaRPr sz="1050" b="0" i="1" u="none" strike="noStrike" cap="none" dirty="0">
              <a:solidFill>
                <a:schemeClr val="lt1"/>
              </a:solidFill>
              <a:latin typeface="Libre Franklin"/>
              <a:ea typeface="Libre Franklin"/>
              <a:cs typeface="Libre Franklin"/>
              <a:sym typeface="Libre Franklin"/>
            </a:endParaRPr>
          </a:p>
        </p:txBody>
      </p:sp>
      <p:sp>
        <p:nvSpPr>
          <p:cNvPr id="426" name="Google Shape;426;p36"/>
          <p:cNvSpPr txBox="1"/>
          <p:nvPr/>
        </p:nvSpPr>
        <p:spPr>
          <a:xfrm>
            <a:off x="7206240" y="426963"/>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dirty="0">
                <a:solidFill>
                  <a:schemeClr val="lt1"/>
                </a:solidFill>
                <a:latin typeface="Spectral Medium"/>
                <a:ea typeface="Spectral Medium"/>
                <a:cs typeface="Spectral Medium"/>
                <a:sym typeface="Spectral Medium"/>
              </a:rPr>
              <a:t>90</a:t>
            </a:r>
            <a:r>
              <a:rPr lang="en-US" sz="2400" i="1" u="none" strike="noStrike" cap="none" dirty="0">
                <a:solidFill>
                  <a:schemeClr val="lt1"/>
                </a:solidFill>
                <a:latin typeface="Spectral Medium"/>
                <a:ea typeface="Spectral Medium"/>
                <a:cs typeface="Spectral Medium"/>
                <a:sym typeface="Spectral Medium"/>
              </a:rPr>
              <a:t>%</a:t>
            </a:r>
            <a:endParaRPr sz="4000" i="1" u="none" strike="noStrike" cap="none" dirty="0">
              <a:solidFill>
                <a:schemeClr val="lt1"/>
              </a:solidFill>
              <a:latin typeface="Spectral Medium"/>
              <a:ea typeface="Spectral Medium"/>
              <a:cs typeface="Spectral Medium"/>
              <a:sym typeface="Spectral Medium"/>
            </a:endParaRPr>
          </a:p>
        </p:txBody>
      </p:sp>
      <p:sp>
        <p:nvSpPr>
          <p:cNvPr id="427" name="Google Shape;427;p36"/>
          <p:cNvSpPr txBox="1"/>
          <p:nvPr/>
        </p:nvSpPr>
        <p:spPr>
          <a:xfrm>
            <a:off x="286802" y="1923254"/>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50</a:t>
            </a:r>
            <a:r>
              <a:rPr lang="en-US" sz="2800" i="1" u="none" strike="noStrike" cap="none">
                <a:solidFill>
                  <a:schemeClr val="lt1"/>
                </a:solidFill>
                <a:latin typeface="Spectral Medium"/>
                <a:ea typeface="Spectral Medium"/>
                <a:cs typeface="Spectral Medium"/>
                <a:sym typeface="Spectral Medium"/>
              </a:rPr>
              <a:t>+</a:t>
            </a:r>
            <a:endParaRPr sz="2800" i="1" u="none" strike="noStrike" cap="none">
              <a:solidFill>
                <a:schemeClr val="lt1"/>
              </a:solidFill>
              <a:latin typeface="Spectral Medium"/>
              <a:ea typeface="Spectral Medium"/>
              <a:cs typeface="Spectral Medium"/>
              <a:sym typeface="Spectral Medium"/>
            </a:endParaRPr>
          </a:p>
        </p:txBody>
      </p:sp>
      <p:sp>
        <p:nvSpPr>
          <p:cNvPr id="428" name="Google Shape;428;p36"/>
          <p:cNvSpPr/>
          <p:nvPr/>
        </p:nvSpPr>
        <p:spPr>
          <a:xfrm>
            <a:off x="23445" y="2561440"/>
            <a:ext cx="2286002" cy="9002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areas of study including a renowned School of Music and an innovative Business and Leadership Program</a:t>
            </a:r>
            <a:br>
              <a:rPr lang="en-US" sz="1050" b="0" i="0" u="none" strike="noStrike" cap="none">
                <a:solidFill>
                  <a:schemeClr val="lt1"/>
                </a:solidFill>
                <a:latin typeface="Open Sans"/>
                <a:ea typeface="Open Sans"/>
                <a:cs typeface="Open Sans"/>
                <a:sym typeface="Open Sans"/>
              </a:rPr>
            </a:br>
            <a:endParaRPr sz="1050" b="0" i="1" u="none" strike="noStrike" cap="none">
              <a:solidFill>
                <a:schemeClr val="lt1"/>
              </a:solidFill>
              <a:latin typeface="Libre Franklin"/>
              <a:ea typeface="Libre Franklin"/>
              <a:cs typeface="Libre Franklin"/>
              <a:sym typeface="Libre Franklin"/>
            </a:endParaRPr>
          </a:p>
        </p:txBody>
      </p:sp>
      <p:sp>
        <p:nvSpPr>
          <p:cNvPr id="429" name="Google Shape;429;p36"/>
          <p:cNvSpPr txBox="1"/>
          <p:nvPr/>
        </p:nvSpPr>
        <p:spPr>
          <a:xfrm>
            <a:off x="2554989" y="1923254"/>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23</a:t>
            </a:r>
            <a:endParaRPr sz="2800" i="1" u="none" strike="noStrike" cap="none">
              <a:solidFill>
                <a:schemeClr val="lt1"/>
              </a:solidFill>
              <a:latin typeface="Spectral Medium"/>
              <a:ea typeface="Spectral Medium"/>
              <a:cs typeface="Spectral Medium"/>
              <a:sym typeface="Spectral Medium"/>
            </a:endParaRPr>
          </a:p>
        </p:txBody>
      </p:sp>
      <p:sp>
        <p:nvSpPr>
          <p:cNvPr id="430" name="Google Shape;430;p36"/>
          <p:cNvSpPr/>
          <p:nvPr/>
        </p:nvSpPr>
        <p:spPr>
          <a:xfrm>
            <a:off x="2291632" y="2561440"/>
            <a:ext cx="2286002" cy="5770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NCAA Division III men’s and women’s athletic teams</a:t>
            </a:r>
            <a:br>
              <a:rPr lang="en-US" sz="1050" b="0" i="0" u="none" strike="noStrike" cap="none">
                <a:solidFill>
                  <a:schemeClr val="lt1"/>
                </a:solidFill>
                <a:latin typeface="Open Sans"/>
                <a:ea typeface="Open Sans"/>
                <a:cs typeface="Open Sans"/>
                <a:sym typeface="Open Sans"/>
              </a:rPr>
            </a:br>
            <a:endParaRPr sz="1050" b="0" i="1" u="none" strike="noStrike" cap="none">
              <a:solidFill>
                <a:schemeClr val="lt1"/>
              </a:solidFill>
              <a:latin typeface="Libre Franklin"/>
              <a:ea typeface="Libre Franklin"/>
              <a:cs typeface="Libre Franklin"/>
              <a:sym typeface="Libre Franklin"/>
            </a:endParaRPr>
          </a:p>
        </p:txBody>
      </p:sp>
      <p:sp>
        <p:nvSpPr>
          <p:cNvPr id="431" name="Google Shape;431;p36"/>
          <p:cNvSpPr txBox="1"/>
          <p:nvPr/>
        </p:nvSpPr>
        <p:spPr>
          <a:xfrm>
            <a:off x="4835051" y="1923254"/>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200</a:t>
            </a:r>
            <a:r>
              <a:rPr lang="en-US" sz="2800" i="1" u="none" strike="noStrike" cap="none">
                <a:solidFill>
                  <a:schemeClr val="lt1"/>
                </a:solidFill>
                <a:latin typeface="Spectral Medium"/>
                <a:ea typeface="Spectral Medium"/>
                <a:cs typeface="Spectral Medium"/>
                <a:sym typeface="Spectral Medium"/>
              </a:rPr>
              <a:t>+</a:t>
            </a:r>
            <a:endParaRPr sz="2800" i="1" u="none" strike="noStrike" cap="none">
              <a:solidFill>
                <a:schemeClr val="lt1"/>
              </a:solidFill>
              <a:latin typeface="Spectral Medium"/>
              <a:ea typeface="Spectral Medium"/>
              <a:cs typeface="Spectral Medium"/>
              <a:sym typeface="Spectral Medium"/>
            </a:endParaRPr>
          </a:p>
        </p:txBody>
      </p:sp>
      <p:sp>
        <p:nvSpPr>
          <p:cNvPr id="432" name="Google Shape;432;p36"/>
          <p:cNvSpPr/>
          <p:nvPr/>
        </p:nvSpPr>
        <p:spPr>
          <a:xfrm>
            <a:off x="4614224" y="2561440"/>
            <a:ext cx="2286002"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national scholarships since 2001 including Fulbright, Rhodes, Goldwater, Watson, and National Science Foundation</a:t>
            </a:r>
            <a:endParaRPr sz="1050" b="0" i="1" u="none" strike="noStrike" cap="none">
              <a:solidFill>
                <a:schemeClr val="lt1"/>
              </a:solidFill>
              <a:latin typeface="Libre Franklin"/>
              <a:ea typeface="Libre Franklin"/>
              <a:cs typeface="Libre Franklin"/>
              <a:sym typeface="Libre Franklin"/>
            </a:endParaRPr>
          </a:p>
        </p:txBody>
      </p:sp>
      <p:sp>
        <p:nvSpPr>
          <p:cNvPr id="433" name="Google Shape;433;p36"/>
          <p:cNvSpPr txBox="1"/>
          <p:nvPr/>
        </p:nvSpPr>
        <p:spPr>
          <a:xfrm>
            <a:off x="6879706" y="1923254"/>
            <a:ext cx="208298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2 hours</a:t>
            </a:r>
            <a:endParaRPr sz="2800" i="1" u="none" strike="noStrike" cap="none">
              <a:solidFill>
                <a:schemeClr val="lt1"/>
              </a:solidFill>
              <a:latin typeface="Spectral Medium"/>
              <a:ea typeface="Spectral Medium"/>
              <a:cs typeface="Spectral Medium"/>
              <a:sym typeface="Spectral Medium"/>
            </a:endParaRPr>
          </a:p>
        </p:txBody>
      </p:sp>
      <p:sp>
        <p:nvSpPr>
          <p:cNvPr id="434" name="Google Shape;434;p36"/>
          <p:cNvSpPr/>
          <p:nvPr/>
        </p:nvSpPr>
        <p:spPr>
          <a:xfrm>
            <a:off x="6875507" y="2561440"/>
            <a:ext cx="2087185" cy="5770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dirty="0">
                <a:solidFill>
                  <a:schemeClr val="lt1"/>
                </a:solidFill>
                <a:latin typeface="Open Sans"/>
                <a:ea typeface="Open Sans"/>
                <a:cs typeface="Open Sans"/>
                <a:sym typeface="Open Sans"/>
              </a:rPr>
              <a:t>away from </a:t>
            </a:r>
            <a:r>
              <a:rPr lang="en-US" sz="1050" dirty="0">
                <a:solidFill>
                  <a:schemeClr val="lt1"/>
                </a:solidFill>
                <a:latin typeface="Open Sans"/>
                <a:ea typeface="Open Sans"/>
                <a:cs typeface="Open Sans"/>
                <a:sym typeface="Open Sans"/>
              </a:rPr>
              <a:t>mountains, beaches, </a:t>
            </a:r>
            <a:r>
              <a:rPr lang="en-US" sz="1050" b="0" i="0" u="none" strike="noStrike" cap="none" dirty="0">
                <a:solidFill>
                  <a:schemeClr val="lt1"/>
                </a:solidFill>
                <a:latin typeface="Open Sans"/>
                <a:ea typeface="Open Sans"/>
                <a:cs typeface="Open Sans"/>
                <a:sym typeface="Open Sans"/>
              </a:rPr>
              <a:t>two national parks, and multiple wilderness areas</a:t>
            </a:r>
            <a:endParaRPr sz="1050" b="0" i="1" u="none" strike="noStrike" cap="none" dirty="0">
              <a:solidFill>
                <a:schemeClr val="lt1"/>
              </a:solidFill>
              <a:latin typeface="Libre Franklin"/>
              <a:ea typeface="Libre Franklin"/>
              <a:cs typeface="Libre Franklin"/>
              <a:sym typeface="Libre Franklin"/>
            </a:endParaRPr>
          </a:p>
        </p:txBody>
      </p:sp>
      <p:sp>
        <p:nvSpPr>
          <p:cNvPr id="435" name="Google Shape;435;p36"/>
          <p:cNvSpPr txBox="1"/>
          <p:nvPr/>
        </p:nvSpPr>
        <p:spPr>
          <a:xfrm>
            <a:off x="286802" y="3407670"/>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dirty="0">
                <a:solidFill>
                  <a:schemeClr val="lt1"/>
                </a:solidFill>
                <a:latin typeface="Spectral Medium"/>
                <a:ea typeface="Spectral Medium"/>
                <a:cs typeface="Spectral Medium"/>
                <a:sym typeface="Spectral Medium"/>
              </a:rPr>
              <a:t>2,000</a:t>
            </a:r>
            <a:endParaRPr sz="2800" i="1" u="none" strike="noStrike" cap="none" dirty="0">
              <a:solidFill>
                <a:schemeClr val="lt1"/>
              </a:solidFill>
              <a:latin typeface="Spectral Medium"/>
              <a:ea typeface="Spectral Medium"/>
              <a:cs typeface="Spectral Medium"/>
              <a:sym typeface="Spectral Medium"/>
            </a:endParaRPr>
          </a:p>
        </p:txBody>
      </p:sp>
      <p:sp>
        <p:nvSpPr>
          <p:cNvPr id="436" name="Google Shape;436;p36"/>
          <p:cNvSpPr/>
          <p:nvPr/>
        </p:nvSpPr>
        <p:spPr>
          <a:xfrm>
            <a:off x="23445" y="4045856"/>
            <a:ext cx="2286002" cy="4154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undergraduates from 46 states and 10 countries</a:t>
            </a:r>
            <a:endParaRPr sz="1050" b="0" i="1" u="none" strike="noStrike" cap="none">
              <a:solidFill>
                <a:schemeClr val="lt1"/>
              </a:solidFill>
              <a:latin typeface="Libre Franklin"/>
              <a:ea typeface="Libre Franklin"/>
              <a:cs typeface="Libre Franklin"/>
              <a:sym typeface="Libre Franklin"/>
            </a:endParaRPr>
          </a:p>
        </p:txBody>
      </p:sp>
      <p:sp>
        <p:nvSpPr>
          <p:cNvPr id="437" name="Google Shape;437;p36"/>
          <p:cNvSpPr txBox="1"/>
          <p:nvPr/>
        </p:nvSpPr>
        <p:spPr>
          <a:xfrm>
            <a:off x="2554989" y="3407670"/>
            <a:ext cx="18238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dirty="0">
                <a:solidFill>
                  <a:schemeClr val="lt1"/>
                </a:solidFill>
                <a:latin typeface="Spectral Medium"/>
                <a:ea typeface="Spectral Medium"/>
                <a:cs typeface="Spectral Medium"/>
                <a:sym typeface="Spectral Medium"/>
              </a:rPr>
              <a:t>300</a:t>
            </a:r>
            <a:endParaRPr sz="2800" i="1" u="none" strike="noStrike" cap="none" dirty="0">
              <a:solidFill>
                <a:schemeClr val="lt1"/>
              </a:solidFill>
              <a:latin typeface="Spectral Medium"/>
              <a:ea typeface="Spectral Medium"/>
              <a:cs typeface="Spectral Medium"/>
              <a:sym typeface="Spectral Medium"/>
            </a:endParaRPr>
          </a:p>
        </p:txBody>
      </p:sp>
      <p:sp>
        <p:nvSpPr>
          <p:cNvPr id="438" name="Google Shape;438;p36"/>
          <p:cNvSpPr/>
          <p:nvPr/>
        </p:nvSpPr>
        <p:spPr>
          <a:xfrm>
            <a:off x="2461824" y="4045856"/>
            <a:ext cx="1943852" cy="4154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dirty="0">
                <a:solidFill>
                  <a:schemeClr val="lt1"/>
                </a:solidFill>
                <a:latin typeface="Libre Franklin"/>
                <a:ea typeface="Libre Franklin"/>
                <a:cs typeface="Libre Franklin"/>
                <a:sym typeface="Libre Franklin"/>
              </a:rPr>
              <a:t>g</a:t>
            </a:r>
            <a:r>
              <a:rPr lang="en-US" sz="1050" b="0" u="none" strike="noStrike" cap="none" dirty="0">
                <a:solidFill>
                  <a:schemeClr val="lt1"/>
                </a:solidFill>
                <a:latin typeface="Libre Franklin"/>
                <a:ea typeface="Libre Franklin"/>
                <a:cs typeface="Libre Franklin"/>
                <a:sym typeface="Libre Franklin"/>
              </a:rPr>
              <a:t>raduate students</a:t>
            </a:r>
            <a:endParaRPr sz="1050" b="0" u="none" strike="noStrike" cap="none" dirty="0">
              <a:solidFill>
                <a:schemeClr val="lt1"/>
              </a:solidFill>
              <a:latin typeface="Libre Franklin"/>
              <a:ea typeface="Libre Franklin"/>
              <a:cs typeface="Libre Franklin"/>
              <a:sym typeface="Libre Franklin"/>
            </a:endParaRPr>
          </a:p>
        </p:txBody>
      </p:sp>
      <p:sp>
        <p:nvSpPr>
          <p:cNvPr id="439" name="Google Shape;439;p36"/>
          <p:cNvSpPr/>
          <p:nvPr/>
        </p:nvSpPr>
        <p:spPr>
          <a:xfrm>
            <a:off x="4690906" y="4025233"/>
            <a:ext cx="2086710"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identify as students of color</a:t>
            </a:r>
            <a:endParaRPr sz="1050" b="0" i="1" u="none" strike="noStrike" cap="none">
              <a:solidFill>
                <a:schemeClr val="lt1"/>
              </a:solidFill>
              <a:latin typeface="Libre Franklin"/>
              <a:ea typeface="Libre Franklin"/>
              <a:cs typeface="Libre Franklin"/>
              <a:sym typeface="Libre Franklin"/>
            </a:endParaRPr>
          </a:p>
        </p:txBody>
      </p:sp>
      <p:sp>
        <p:nvSpPr>
          <p:cNvPr id="440" name="Google Shape;440;p36"/>
          <p:cNvSpPr txBox="1"/>
          <p:nvPr/>
        </p:nvSpPr>
        <p:spPr>
          <a:xfrm>
            <a:off x="4822347" y="3387047"/>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27</a:t>
            </a:r>
            <a:r>
              <a:rPr lang="en-US" sz="2400" i="1" u="none" strike="noStrike" cap="none">
                <a:solidFill>
                  <a:schemeClr val="lt1"/>
                </a:solidFill>
                <a:latin typeface="Spectral Medium"/>
                <a:ea typeface="Spectral Medium"/>
                <a:cs typeface="Spectral Medium"/>
                <a:sym typeface="Spectral Medium"/>
              </a:rPr>
              <a:t>%</a:t>
            </a:r>
            <a:endParaRPr sz="4000" i="1" u="none" strike="noStrike" cap="none">
              <a:solidFill>
                <a:schemeClr val="lt1"/>
              </a:solidFill>
              <a:latin typeface="Spectral Medium"/>
              <a:ea typeface="Spectral Medium"/>
              <a:cs typeface="Spectral Medium"/>
              <a:sym typeface="Spectral Medium"/>
            </a:endParaRPr>
          </a:p>
        </p:txBody>
      </p:sp>
      <p:sp>
        <p:nvSpPr>
          <p:cNvPr id="441" name="Google Shape;441;p36"/>
          <p:cNvSpPr/>
          <p:nvPr/>
        </p:nvSpPr>
        <p:spPr>
          <a:xfrm>
            <a:off x="6875508" y="4025233"/>
            <a:ext cx="2069202" cy="5770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050"/>
              <a:buFont typeface="Open Sans"/>
              <a:buNone/>
            </a:pPr>
            <a:r>
              <a:rPr lang="en-US" sz="1050" b="0" i="0" u="none" strike="noStrike" cap="none">
                <a:solidFill>
                  <a:schemeClr val="lt1"/>
                </a:solidFill>
                <a:latin typeface="Open Sans"/>
                <a:ea typeface="Open Sans"/>
                <a:cs typeface="Open Sans"/>
                <a:sym typeface="Open Sans"/>
              </a:rPr>
              <a:t>wide-ranging organizations and clubs including fraternities and sororities</a:t>
            </a:r>
            <a:endParaRPr sz="1050" b="0" i="1" u="none" strike="noStrike" cap="none">
              <a:solidFill>
                <a:schemeClr val="lt1"/>
              </a:solidFill>
              <a:latin typeface="Libre Franklin"/>
              <a:ea typeface="Libre Franklin"/>
              <a:cs typeface="Libre Franklin"/>
              <a:sym typeface="Libre Franklin"/>
            </a:endParaRPr>
          </a:p>
        </p:txBody>
      </p:sp>
      <p:sp>
        <p:nvSpPr>
          <p:cNvPr id="442" name="Google Shape;442;p36"/>
          <p:cNvSpPr txBox="1"/>
          <p:nvPr/>
        </p:nvSpPr>
        <p:spPr>
          <a:xfrm>
            <a:off x="7043033" y="3387047"/>
            <a:ext cx="1823827"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i="1" u="none" strike="noStrike" cap="none">
                <a:solidFill>
                  <a:schemeClr val="lt1"/>
                </a:solidFill>
                <a:latin typeface="Spectral Medium"/>
                <a:ea typeface="Spectral Medium"/>
                <a:cs typeface="Spectral Medium"/>
                <a:sym typeface="Spectral Medium"/>
              </a:rPr>
              <a:t>100</a:t>
            </a:r>
            <a:r>
              <a:rPr lang="en-US" sz="2400" i="1" u="none" strike="noStrike" cap="none">
                <a:solidFill>
                  <a:schemeClr val="lt1"/>
                </a:solidFill>
                <a:latin typeface="Spectral Medium"/>
                <a:ea typeface="Spectral Medium"/>
                <a:cs typeface="Spectral Medium"/>
                <a:sym typeface="Spectral Medium"/>
              </a:rPr>
              <a:t>+</a:t>
            </a:r>
            <a:endParaRPr sz="4000" i="1" u="none" strike="noStrike" cap="none">
              <a:solidFill>
                <a:schemeClr val="lt1"/>
              </a:solidFill>
              <a:latin typeface="Spectral Medium"/>
              <a:ea typeface="Spectral Medium"/>
              <a:cs typeface="Spectral Medium"/>
              <a:sym typeface="Spectral Medium"/>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9"/>
                                        </p:tgtEl>
                                        <p:attrNameLst>
                                          <p:attrName>style.visibility</p:attrName>
                                        </p:attrNameLst>
                                      </p:cBhvr>
                                      <p:to>
                                        <p:strVal val="visible"/>
                                      </p:to>
                                    </p:set>
                                    <p:anim calcmode="lin" valueType="num">
                                      <p:cBhvr additive="base">
                                        <p:cTn id="7" dur="2000"/>
                                        <p:tgtEl>
                                          <p:spTgt spid="41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 calcmode="lin" valueType="num">
                                      <p:cBhvr additive="base">
                                        <p:cTn id="10" dur="2000"/>
                                        <p:tgtEl>
                                          <p:spTgt spid="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7" descr="_DSC8794_1.jpg"/>
          <p:cNvPicPr preferRelativeResize="0"/>
          <p:nvPr/>
        </p:nvPicPr>
        <p:blipFill rotWithShape="1">
          <a:blip r:embed="rId3">
            <a:alphaModFix amt="35000"/>
          </a:blip>
          <a:srcRect l="1187" r="12801" b="9319"/>
          <a:stretch/>
        </p:blipFill>
        <p:spPr>
          <a:xfrm>
            <a:off x="4" y="-730249"/>
            <a:ext cx="9759693" cy="6858001"/>
          </a:xfrm>
          <a:prstGeom prst="rect">
            <a:avLst/>
          </a:prstGeom>
          <a:noFill/>
          <a:ln>
            <a:noFill/>
          </a:ln>
        </p:spPr>
      </p:pic>
      <p:sp>
        <p:nvSpPr>
          <p:cNvPr id="2" name="Rectangle 1">
            <a:extLst>
              <a:ext uri="{FF2B5EF4-FFF2-40B4-BE49-F238E27FC236}">
                <a16:creationId xmlns:a16="http://schemas.microsoft.com/office/drawing/2014/main" id="{BA140409-2141-270A-06F8-0339A8D576F6}"/>
              </a:ext>
            </a:extLst>
          </p:cNvPr>
          <p:cNvSpPr/>
          <p:nvPr/>
        </p:nvSpPr>
        <p:spPr>
          <a:xfrm>
            <a:off x="1" y="217259"/>
            <a:ext cx="9759696" cy="4708981"/>
          </a:xfrm>
          <a:prstGeom prst="rect">
            <a:avLst/>
          </a:prstGeom>
        </p:spPr>
        <p:txBody>
          <a:bodyPr wrap="square">
            <a:spAutoFit/>
          </a:bodyPr>
          <a:lstStyle/>
          <a:p>
            <a:pPr lvl="0" algn="ctr">
              <a:buSzPts val="1800"/>
            </a:pPr>
            <a:r>
              <a:rPr lang="en-US" sz="2000" b="1" dirty="0">
                <a:solidFill>
                  <a:srgbClr val="002060"/>
                </a:solidFill>
                <a:latin typeface="Libre Franklin"/>
                <a:ea typeface="Libre Franklin"/>
                <a:cs typeface="Libre Franklin"/>
                <a:sym typeface="Libre Franklin"/>
              </a:rPr>
              <a:t>UNDERGRADUATE liberal arts and sciences areas:</a:t>
            </a:r>
          </a:p>
          <a:p>
            <a:pPr lvl="0" algn="ctr">
              <a:buSzPts val="1800"/>
            </a:pPr>
            <a:endParaRPr lang="en-US" sz="2000" dirty="0">
              <a:solidFill>
                <a:srgbClr val="002060"/>
              </a:solidFill>
              <a:latin typeface="Libre Franklin"/>
              <a:ea typeface="Libre Franklin"/>
              <a:cs typeface="Libre Franklin"/>
              <a:sym typeface="Libre Franklin"/>
            </a:endParaRPr>
          </a:p>
          <a:p>
            <a:pPr algn="ctr">
              <a:buSzPts val="1800"/>
            </a:pPr>
            <a:r>
              <a:rPr lang="en-US" sz="2000" dirty="0">
                <a:solidFill>
                  <a:srgbClr val="002060"/>
                </a:solidFill>
                <a:latin typeface="Libre Franklin"/>
                <a:ea typeface="Libre Franklin"/>
                <a:cs typeface="Libre Franklin"/>
                <a:sym typeface="Libre Franklin"/>
              </a:rPr>
              <a:t>Schools of Education, Business &amp; Leadership, and Music</a:t>
            </a:r>
          </a:p>
          <a:p>
            <a:pPr lvl="0" algn="ctr">
              <a:buSzPts val="1800"/>
            </a:pPr>
            <a:r>
              <a:rPr lang="en-US" sz="2000" dirty="0">
                <a:solidFill>
                  <a:srgbClr val="002060"/>
                </a:solidFill>
                <a:latin typeface="Libre Franklin"/>
                <a:ea typeface="Libre Franklin"/>
                <a:cs typeface="Libre Franklin"/>
                <a:sym typeface="Libre Franklin"/>
              </a:rPr>
              <a:t>Sciences and health sciences</a:t>
            </a:r>
          </a:p>
          <a:p>
            <a:pPr lvl="0" algn="ctr">
              <a:buSzPts val="1800"/>
            </a:pPr>
            <a:r>
              <a:rPr lang="en-US" sz="2000" dirty="0">
                <a:solidFill>
                  <a:srgbClr val="002060"/>
                </a:solidFill>
                <a:latin typeface="Libre Franklin"/>
                <a:ea typeface="Libre Franklin"/>
                <a:cs typeface="Libre Franklin"/>
                <a:sym typeface="Libre Franklin"/>
              </a:rPr>
              <a:t>Cultures and languages, including Asian Studies, Chinese and Japanese</a:t>
            </a:r>
          </a:p>
          <a:p>
            <a:pPr lvl="0" algn="ctr">
              <a:buSzPts val="1800"/>
            </a:pPr>
            <a:r>
              <a:rPr lang="en-US" sz="2000" dirty="0">
                <a:solidFill>
                  <a:srgbClr val="002060"/>
                </a:solidFill>
                <a:latin typeface="Libre Franklin"/>
                <a:ea typeface="Libre Franklin"/>
                <a:cs typeface="Libre Franklin"/>
                <a:sym typeface="Libre Franklin"/>
              </a:rPr>
              <a:t>Humanities and Arts, including digital and studio art, and theatre</a:t>
            </a:r>
          </a:p>
          <a:p>
            <a:pPr lvl="0" algn="ctr">
              <a:buSzPts val="1800"/>
            </a:pPr>
            <a:r>
              <a:rPr lang="en-US" sz="2000" dirty="0">
                <a:solidFill>
                  <a:srgbClr val="002060"/>
                </a:solidFill>
                <a:latin typeface="Libre Franklin"/>
                <a:ea typeface="Libre Franklin"/>
                <a:cs typeface="Libre Franklin"/>
                <a:sym typeface="Libre Franklin"/>
              </a:rPr>
              <a:t>Globally-focused Social Sciences</a:t>
            </a:r>
          </a:p>
          <a:p>
            <a:pPr lvl="0" algn="ctr">
              <a:buSzPts val="1800"/>
            </a:pPr>
            <a:endParaRPr lang="en-US" sz="2000" b="1" dirty="0">
              <a:solidFill>
                <a:srgbClr val="002060"/>
              </a:solidFill>
              <a:latin typeface="Libre Franklin"/>
              <a:ea typeface="Libre Franklin"/>
              <a:cs typeface="Libre Franklin"/>
              <a:sym typeface="Libre Franklin"/>
            </a:endParaRPr>
          </a:p>
          <a:p>
            <a:pPr algn="ctr">
              <a:buSzPts val="1800"/>
            </a:pPr>
            <a:r>
              <a:rPr lang="en-US" sz="2000" b="1" dirty="0">
                <a:solidFill>
                  <a:srgbClr val="002060"/>
                </a:solidFill>
                <a:latin typeface="Libre Franklin"/>
                <a:ea typeface="Libre Franklin"/>
                <a:cs typeface="Libre Franklin"/>
                <a:sym typeface="Libre Franklin"/>
              </a:rPr>
              <a:t>GRADUATE programs:</a:t>
            </a:r>
          </a:p>
          <a:p>
            <a:pPr algn="ctr">
              <a:buSzPts val="1800"/>
            </a:pPr>
            <a:r>
              <a:rPr lang="en-US" sz="2000" b="1" dirty="0">
                <a:solidFill>
                  <a:srgbClr val="002060"/>
                </a:solidFill>
                <a:latin typeface="Libre Franklin"/>
                <a:ea typeface="Libre Franklin"/>
                <a:cs typeface="Libre Franklin"/>
                <a:sym typeface="Libre Franklin"/>
              </a:rPr>
              <a:t> </a:t>
            </a:r>
          </a:p>
          <a:p>
            <a:pPr algn="ctr">
              <a:buSzPts val="1800"/>
            </a:pPr>
            <a:r>
              <a:rPr lang="en-US" sz="2000" dirty="0">
                <a:solidFill>
                  <a:srgbClr val="002060"/>
                </a:solidFill>
                <a:latin typeface="Libre Franklin"/>
                <a:ea typeface="Libre Franklin"/>
                <a:cs typeface="Libre Franklin"/>
                <a:sym typeface="Libre Franklin"/>
              </a:rPr>
              <a:t>Counseling (M.Ed.)</a:t>
            </a:r>
          </a:p>
          <a:p>
            <a:pPr lvl="0" algn="ctr">
              <a:buSzPts val="1800"/>
            </a:pPr>
            <a:r>
              <a:rPr lang="en-US" sz="2000" dirty="0">
                <a:solidFill>
                  <a:srgbClr val="002060"/>
                </a:solidFill>
                <a:latin typeface="Libre Franklin"/>
                <a:ea typeface="Libre Franklin"/>
                <a:cs typeface="Libre Franklin"/>
                <a:sym typeface="Libre Franklin"/>
              </a:rPr>
              <a:t>Education (M.A.T.)</a:t>
            </a:r>
          </a:p>
          <a:p>
            <a:pPr lvl="0" algn="ctr">
              <a:buSzPts val="1800"/>
            </a:pPr>
            <a:r>
              <a:rPr lang="en-US" sz="2000" dirty="0">
                <a:solidFill>
                  <a:srgbClr val="002060"/>
                </a:solidFill>
                <a:latin typeface="Libre Franklin"/>
                <a:ea typeface="Libre Franklin"/>
                <a:cs typeface="Libre Franklin"/>
                <a:sym typeface="Libre Franklin"/>
              </a:rPr>
              <a:t>Occupational Therapy (MSOT and OTD)</a:t>
            </a:r>
          </a:p>
          <a:p>
            <a:pPr lvl="0" algn="ctr">
              <a:buSzPts val="1800"/>
            </a:pPr>
            <a:r>
              <a:rPr lang="en-US" sz="2000" dirty="0">
                <a:solidFill>
                  <a:srgbClr val="002060"/>
                </a:solidFill>
                <a:latin typeface="Libre Franklin"/>
                <a:ea typeface="Libre Franklin"/>
                <a:cs typeface="Libre Franklin"/>
                <a:sym typeface="Libre Franklin"/>
              </a:rPr>
              <a:t>Physical Therapy (DPT)</a:t>
            </a:r>
          </a:p>
          <a:p>
            <a:pPr lvl="0" algn="ctr">
              <a:buSzPts val="1800"/>
            </a:pPr>
            <a:r>
              <a:rPr lang="en-US" sz="2000" dirty="0">
                <a:solidFill>
                  <a:srgbClr val="002060"/>
                </a:solidFill>
                <a:latin typeface="Libre Franklin"/>
                <a:ea typeface="Libre Franklin"/>
                <a:cs typeface="Libre Franklin"/>
                <a:sym typeface="Libre Franklin"/>
              </a:rPr>
              <a:t>Public Health (MPH)</a:t>
            </a:r>
          </a:p>
        </p:txBody>
      </p:sp>
    </p:spTree>
  </p:cSld>
  <p:clrMapOvr>
    <a:masterClrMapping/>
  </p:clrMapOvr>
  <p:transition spd="slow" advClick="0"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
          <p:cNvPicPr preferRelativeResize="0"/>
          <p:nvPr/>
        </p:nvPicPr>
        <p:blipFill rotWithShape="1">
          <a:blip r:embed="rId3">
            <a:alphaModFix/>
          </a:blip>
          <a:srcRect l="1392" t="5868" r="1297" b="12053"/>
          <a:stretch/>
        </p:blipFill>
        <p:spPr>
          <a:xfrm>
            <a:off x="0" y="0"/>
            <a:ext cx="9144000" cy="5143500"/>
          </a:xfrm>
          <a:prstGeom prst="rect">
            <a:avLst/>
          </a:prstGeom>
          <a:noFill/>
          <a:ln>
            <a:noFill/>
          </a:ln>
        </p:spPr>
      </p:pic>
      <p:sp>
        <p:nvSpPr>
          <p:cNvPr id="276" name="Google Shape;276;p3"/>
          <p:cNvSpPr/>
          <p:nvPr/>
        </p:nvSpPr>
        <p:spPr>
          <a:xfrm rot="5400000">
            <a:off x="1986315" y="-2014187"/>
            <a:ext cx="5143501" cy="9171873"/>
          </a:xfrm>
          <a:prstGeom prst="rect">
            <a:avLst/>
          </a:prstGeom>
          <a:gradFill>
            <a:gsLst>
              <a:gs pos="0">
                <a:srgbClr val="000000">
                  <a:alpha val="64313"/>
                </a:srgbClr>
              </a:gs>
              <a:gs pos="47000">
                <a:srgbClr val="000000">
                  <a:alpha val="0"/>
                </a:srgbClr>
              </a:gs>
              <a:gs pos="99000">
                <a:srgbClr val="000000">
                  <a:alpha val="75294"/>
                </a:srgbClr>
              </a:gs>
              <a:gs pos="100000">
                <a:srgbClr val="000000">
                  <a:alpha val="75294"/>
                </a:srgbClr>
              </a:gs>
            </a:gsLst>
            <a:lin ang="5400000" scaled="0"/>
          </a:gradFill>
          <a:ln>
            <a:noFill/>
          </a:ln>
        </p:spPr>
        <p:txBody>
          <a:bodyPr spcFirstLastPara="1" wrap="square" lIns="68569" tIns="34275" rIns="68569" bIns="34275" anchor="ctr" anchorCtr="0">
            <a:noAutofit/>
          </a:bodyPr>
          <a:lstStyle/>
          <a:p>
            <a:pPr algn="ctr">
              <a:buSzPts val="2400"/>
            </a:pPr>
            <a:endParaRPr sz="1800">
              <a:solidFill>
                <a:schemeClr val="lt1"/>
              </a:solidFill>
              <a:latin typeface="Calibri"/>
              <a:ea typeface="Calibri"/>
              <a:cs typeface="Calibri"/>
              <a:sym typeface="Calibri"/>
            </a:endParaRPr>
          </a:p>
        </p:txBody>
      </p:sp>
      <p:grpSp>
        <p:nvGrpSpPr>
          <p:cNvPr id="277" name="Google Shape;277;p3"/>
          <p:cNvGrpSpPr/>
          <p:nvPr/>
        </p:nvGrpSpPr>
        <p:grpSpPr>
          <a:xfrm>
            <a:off x="420910" y="1360931"/>
            <a:ext cx="8594777" cy="2421639"/>
            <a:chOff x="561212" y="1364664"/>
            <a:chExt cx="11459703" cy="3228852"/>
          </a:xfrm>
        </p:grpSpPr>
        <p:grpSp>
          <p:nvGrpSpPr>
            <p:cNvPr id="278" name="Google Shape;278;p3"/>
            <p:cNvGrpSpPr/>
            <p:nvPr/>
          </p:nvGrpSpPr>
          <p:grpSpPr>
            <a:xfrm>
              <a:off x="561212" y="1364664"/>
              <a:ext cx="3533001" cy="3228852"/>
              <a:chOff x="561212" y="1364664"/>
              <a:chExt cx="3533001" cy="3228852"/>
            </a:xfrm>
          </p:grpSpPr>
          <p:sp>
            <p:nvSpPr>
              <p:cNvPr id="279" name="Google Shape;279;p3"/>
              <p:cNvSpPr/>
              <p:nvPr/>
            </p:nvSpPr>
            <p:spPr>
              <a:xfrm>
                <a:off x="713287" y="1364664"/>
                <a:ext cx="3228851" cy="3228852"/>
              </a:xfrm>
              <a:prstGeom prst="ellipse">
                <a:avLst/>
              </a:prstGeom>
              <a:solidFill>
                <a:srgbClr val="AB0001">
                  <a:alpha val="67058"/>
                </a:srgbClr>
              </a:solidFill>
              <a:ln>
                <a:noFill/>
              </a:ln>
            </p:spPr>
            <p:txBody>
              <a:bodyPr spcFirstLastPara="1" wrap="square" lIns="45713" tIns="45713" rIns="45713" bIns="45713" anchor="ctr" anchorCtr="0">
                <a:noAutofit/>
              </a:bodyPr>
              <a:lstStyle/>
              <a:p>
                <a:pPr>
                  <a:buSzPts val="3733"/>
                </a:pPr>
                <a:endParaRPr sz="2800">
                  <a:latin typeface="Calibri"/>
                  <a:ea typeface="Calibri"/>
                  <a:cs typeface="Calibri"/>
                  <a:sym typeface="Calibri"/>
                </a:endParaRPr>
              </a:p>
            </p:txBody>
          </p:sp>
          <p:sp>
            <p:nvSpPr>
              <p:cNvPr id="280" name="Google Shape;280;p3"/>
              <p:cNvSpPr txBox="1"/>
              <p:nvPr/>
            </p:nvSpPr>
            <p:spPr>
              <a:xfrm>
                <a:off x="561212" y="1655419"/>
                <a:ext cx="3533001" cy="1446509"/>
              </a:xfrm>
              <a:prstGeom prst="rect">
                <a:avLst/>
              </a:prstGeom>
              <a:noFill/>
              <a:ln>
                <a:noFill/>
              </a:ln>
            </p:spPr>
            <p:txBody>
              <a:bodyPr spcFirstLastPara="1" wrap="square" lIns="68569" tIns="34275" rIns="68569" bIns="34275" anchor="t" anchorCtr="0">
                <a:spAutoFit/>
              </a:bodyPr>
              <a:lstStyle/>
              <a:p>
                <a:pPr algn="ctr">
                  <a:buSzPts val="8800"/>
                </a:pPr>
                <a:r>
                  <a:rPr lang="en-US" sz="6600" i="1">
                    <a:solidFill>
                      <a:schemeClr val="lt1"/>
                    </a:solidFill>
                  </a:rPr>
                  <a:t>11:1</a:t>
                </a:r>
                <a:endParaRPr sz="1050"/>
              </a:p>
            </p:txBody>
          </p:sp>
          <p:sp>
            <p:nvSpPr>
              <p:cNvPr id="281" name="Google Shape;281;p3"/>
              <p:cNvSpPr/>
              <p:nvPr/>
            </p:nvSpPr>
            <p:spPr>
              <a:xfrm>
                <a:off x="791875" y="3106665"/>
                <a:ext cx="3018300" cy="1077300"/>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student-to-</a:t>
                </a:r>
                <a:endParaRPr sz="2400">
                  <a:solidFill>
                    <a:schemeClr val="lt1"/>
                  </a:solidFill>
                  <a:latin typeface="Open Sans"/>
                  <a:ea typeface="Open Sans"/>
                  <a:cs typeface="Open Sans"/>
                  <a:sym typeface="Open Sans"/>
                </a:endParaRPr>
              </a:p>
              <a:p>
                <a:pPr algn="ctr">
                  <a:buSzPts val="3200"/>
                </a:pPr>
                <a:r>
                  <a:rPr lang="en-US" sz="2400">
                    <a:solidFill>
                      <a:schemeClr val="lt1"/>
                    </a:solidFill>
                    <a:latin typeface="Open Sans"/>
                    <a:ea typeface="Open Sans"/>
                    <a:cs typeface="Open Sans"/>
                    <a:sym typeface="Open Sans"/>
                  </a:rPr>
                  <a:t>faculty ratio</a:t>
                </a:r>
                <a:endParaRPr sz="2400">
                  <a:solidFill>
                    <a:schemeClr val="lt1"/>
                  </a:solidFill>
                  <a:latin typeface="Calibri"/>
                  <a:ea typeface="Calibri"/>
                  <a:cs typeface="Calibri"/>
                  <a:sym typeface="Calibri"/>
                </a:endParaRPr>
              </a:p>
            </p:txBody>
          </p:sp>
        </p:grpSp>
        <p:grpSp>
          <p:nvGrpSpPr>
            <p:cNvPr id="282" name="Google Shape;282;p3"/>
            <p:cNvGrpSpPr/>
            <p:nvPr/>
          </p:nvGrpSpPr>
          <p:grpSpPr>
            <a:xfrm>
              <a:off x="4395084" y="1364664"/>
              <a:ext cx="3657101" cy="3228852"/>
              <a:chOff x="4672832" y="1364664"/>
              <a:chExt cx="3657101" cy="3228852"/>
            </a:xfrm>
          </p:grpSpPr>
          <p:sp>
            <p:nvSpPr>
              <p:cNvPr id="283" name="Google Shape;283;p3"/>
              <p:cNvSpPr/>
              <p:nvPr/>
            </p:nvSpPr>
            <p:spPr>
              <a:xfrm>
                <a:off x="4886957" y="1364664"/>
                <a:ext cx="3228851" cy="3228852"/>
              </a:xfrm>
              <a:prstGeom prst="ellipse">
                <a:avLst/>
              </a:prstGeom>
              <a:solidFill>
                <a:srgbClr val="AB0001">
                  <a:alpha val="67058"/>
                </a:srgbClr>
              </a:solidFill>
              <a:ln>
                <a:noFill/>
              </a:ln>
            </p:spPr>
            <p:txBody>
              <a:bodyPr spcFirstLastPara="1" wrap="square" lIns="45713" tIns="45713" rIns="45713" bIns="45713" anchor="ctr" anchorCtr="0">
                <a:noAutofit/>
              </a:bodyPr>
              <a:lstStyle/>
              <a:p>
                <a:pPr>
                  <a:buSzPts val="3733"/>
                </a:pPr>
                <a:endParaRPr sz="2800">
                  <a:latin typeface="Calibri"/>
                  <a:ea typeface="Calibri"/>
                  <a:cs typeface="Calibri"/>
                  <a:sym typeface="Calibri"/>
                </a:endParaRPr>
              </a:p>
            </p:txBody>
          </p:sp>
          <p:sp>
            <p:nvSpPr>
              <p:cNvPr id="284" name="Google Shape;284;p3"/>
              <p:cNvSpPr txBox="1"/>
              <p:nvPr/>
            </p:nvSpPr>
            <p:spPr>
              <a:xfrm>
                <a:off x="4734883" y="1655419"/>
                <a:ext cx="3533001" cy="1446509"/>
              </a:xfrm>
              <a:prstGeom prst="rect">
                <a:avLst/>
              </a:prstGeom>
              <a:noFill/>
              <a:ln>
                <a:noFill/>
              </a:ln>
            </p:spPr>
            <p:txBody>
              <a:bodyPr spcFirstLastPara="1" wrap="square" lIns="68569" tIns="34275" rIns="68569" bIns="34275" anchor="t" anchorCtr="0">
                <a:spAutoFit/>
              </a:bodyPr>
              <a:lstStyle/>
              <a:p>
                <a:pPr algn="ctr">
                  <a:buSzPts val="8800"/>
                </a:pPr>
                <a:r>
                  <a:rPr lang="en-US" sz="6600" i="1">
                    <a:solidFill>
                      <a:schemeClr val="lt1"/>
                    </a:solidFill>
                  </a:rPr>
                  <a:t>17</a:t>
                </a:r>
                <a:endParaRPr sz="1050"/>
              </a:p>
            </p:txBody>
          </p:sp>
          <p:sp>
            <p:nvSpPr>
              <p:cNvPr id="285" name="Google Shape;285;p3"/>
              <p:cNvSpPr/>
              <p:nvPr/>
            </p:nvSpPr>
            <p:spPr>
              <a:xfrm>
                <a:off x="4672832" y="3106659"/>
                <a:ext cx="3657101" cy="1077218"/>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average class</a:t>
                </a:r>
                <a:br>
                  <a:rPr lang="en-US" sz="2400">
                    <a:solidFill>
                      <a:schemeClr val="lt1"/>
                    </a:solidFill>
                    <a:latin typeface="Open Sans"/>
                    <a:ea typeface="Open Sans"/>
                    <a:cs typeface="Open Sans"/>
                    <a:sym typeface="Open Sans"/>
                  </a:rPr>
                </a:br>
                <a:r>
                  <a:rPr lang="en-US" sz="2400">
                    <a:solidFill>
                      <a:schemeClr val="lt1"/>
                    </a:solidFill>
                    <a:latin typeface="Open Sans"/>
                    <a:ea typeface="Open Sans"/>
                    <a:cs typeface="Open Sans"/>
                    <a:sym typeface="Open Sans"/>
                  </a:rPr>
                  <a:t>size</a:t>
                </a:r>
                <a:endParaRPr sz="2400">
                  <a:solidFill>
                    <a:schemeClr val="lt1"/>
                  </a:solidFill>
                  <a:latin typeface="Calibri"/>
                  <a:ea typeface="Calibri"/>
                  <a:cs typeface="Calibri"/>
                  <a:sym typeface="Calibri"/>
                </a:endParaRPr>
              </a:p>
            </p:txBody>
          </p:sp>
        </p:grpSp>
        <p:grpSp>
          <p:nvGrpSpPr>
            <p:cNvPr id="286" name="Google Shape;286;p3"/>
            <p:cNvGrpSpPr/>
            <p:nvPr/>
          </p:nvGrpSpPr>
          <p:grpSpPr>
            <a:xfrm>
              <a:off x="8363814" y="1364664"/>
              <a:ext cx="3657101" cy="3228852"/>
              <a:chOff x="8363814" y="1364664"/>
              <a:chExt cx="3657101" cy="3228852"/>
            </a:xfrm>
          </p:grpSpPr>
          <p:sp>
            <p:nvSpPr>
              <p:cNvPr id="287" name="Google Shape;287;p3"/>
              <p:cNvSpPr/>
              <p:nvPr/>
            </p:nvSpPr>
            <p:spPr>
              <a:xfrm>
                <a:off x="8567181" y="1364664"/>
                <a:ext cx="3228851" cy="3228852"/>
              </a:xfrm>
              <a:prstGeom prst="ellipse">
                <a:avLst/>
              </a:prstGeom>
              <a:solidFill>
                <a:srgbClr val="AB0001">
                  <a:alpha val="67058"/>
                </a:srgbClr>
              </a:solidFill>
              <a:ln>
                <a:noFill/>
              </a:ln>
            </p:spPr>
            <p:txBody>
              <a:bodyPr spcFirstLastPara="1" wrap="square" lIns="45713" tIns="45713" rIns="45713" bIns="45713" anchor="ctr" anchorCtr="0">
                <a:noAutofit/>
              </a:bodyPr>
              <a:lstStyle/>
              <a:p>
                <a:pPr>
                  <a:buSzPts val="3733"/>
                </a:pPr>
                <a:endParaRPr sz="2800">
                  <a:latin typeface="Calibri"/>
                  <a:ea typeface="Calibri"/>
                  <a:cs typeface="Calibri"/>
                  <a:sym typeface="Calibri"/>
                </a:endParaRPr>
              </a:p>
            </p:txBody>
          </p:sp>
          <p:sp>
            <p:nvSpPr>
              <p:cNvPr id="288" name="Google Shape;288;p3"/>
              <p:cNvSpPr/>
              <p:nvPr/>
            </p:nvSpPr>
            <p:spPr>
              <a:xfrm>
                <a:off x="8363814" y="3106659"/>
                <a:ext cx="3657101" cy="1077218"/>
              </a:xfrm>
              <a:prstGeom prst="rect">
                <a:avLst/>
              </a:prstGeom>
              <a:noFill/>
              <a:ln>
                <a:noFill/>
              </a:ln>
            </p:spPr>
            <p:txBody>
              <a:bodyPr spcFirstLastPara="1" wrap="square" lIns="68569" tIns="34275" rIns="68569" bIns="34275" anchor="t" anchorCtr="0">
                <a:noAutofit/>
              </a:bodyPr>
              <a:lstStyle/>
              <a:p>
                <a:pPr algn="ctr">
                  <a:buSzPts val="3200"/>
                </a:pPr>
                <a:r>
                  <a:rPr lang="en-US" sz="2400">
                    <a:solidFill>
                      <a:schemeClr val="lt1"/>
                    </a:solidFill>
                    <a:latin typeface="Open Sans"/>
                    <a:ea typeface="Open Sans"/>
                    <a:cs typeface="Open Sans"/>
                    <a:sym typeface="Open Sans"/>
                  </a:rPr>
                  <a:t>graduate </a:t>
                </a:r>
                <a:endParaRPr sz="1050"/>
              </a:p>
              <a:p>
                <a:pPr algn="ctr">
                  <a:buSzPts val="3200"/>
                </a:pPr>
                <a:r>
                  <a:rPr lang="en-US" sz="2400">
                    <a:solidFill>
                      <a:schemeClr val="lt1"/>
                    </a:solidFill>
                    <a:latin typeface="Open Sans"/>
                    <a:ea typeface="Open Sans"/>
                    <a:cs typeface="Open Sans"/>
                    <a:sym typeface="Open Sans"/>
                  </a:rPr>
                  <a:t>instructors</a:t>
                </a:r>
                <a:endParaRPr sz="2400">
                  <a:solidFill>
                    <a:schemeClr val="lt1"/>
                  </a:solidFill>
                  <a:latin typeface="Calibri"/>
                  <a:ea typeface="Calibri"/>
                  <a:cs typeface="Calibri"/>
                  <a:sym typeface="Calibri"/>
                </a:endParaRPr>
              </a:p>
            </p:txBody>
          </p:sp>
          <p:sp>
            <p:nvSpPr>
              <p:cNvPr id="289" name="Google Shape;289;p3"/>
              <p:cNvSpPr txBox="1"/>
              <p:nvPr/>
            </p:nvSpPr>
            <p:spPr>
              <a:xfrm>
                <a:off x="8415106" y="1655419"/>
                <a:ext cx="3533001" cy="1446509"/>
              </a:xfrm>
              <a:prstGeom prst="rect">
                <a:avLst/>
              </a:prstGeom>
              <a:noFill/>
              <a:ln>
                <a:noFill/>
              </a:ln>
            </p:spPr>
            <p:txBody>
              <a:bodyPr spcFirstLastPara="1" wrap="square" lIns="68569" tIns="34275" rIns="68569" bIns="34275" anchor="t" anchorCtr="0">
                <a:spAutoFit/>
              </a:bodyPr>
              <a:lstStyle/>
              <a:p>
                <a:pPr algn="ctr">
                  <a:buSzPts val="8800"/>
                </a:pPr>
                <a:r>
                  <a:rPr lang="en-US" sz="6600" i="1">
                    <a:solidFill>
                      <a:schemeClr val="lt1"/>
                    </a:solidFill>
                  </a:rPr>
                  <a:t>0</a:t>
                </a:r>
                <a:endParaRPr sz="6600" i="1">
                  <a:solidFill>
                    <a:schemeClr val="lt1"/>
                  </a:solidFill>
                </a:endParaRPr>
              </a:p>
            </p:txBody>
          </p:sp>
        </p:grpSp>
      </p:grpSp>
    </p:spTree>
    <p:extLst>
      <p:ext uri="{BB962C8B-B14F-4D97-AF65-F5344CB8AC3E}">
        <p14:creationId xmlns:p14="http://schemas.microsoft.com/office/powerpoint/2010/main" val="296179377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6"/>
          <p:cNvPicPr preferRelativeResize="0"/>
          <p:nvPr/>
        </p:nvPicPr>
        <p:blipFill rotWithShape="1">
          <a:blip r:embed="rId3">
            <a:alphaModFix amt="12000"/>
          </a:blip>
          <a:srcRect t="15333"/>
          <a:stretch/>
        </p:blipFill>
        <p:spPr>
          <a:xfrm>
            <a:off x="-2" y="1864"/>
            <a:ext cx="9170545" cy="5188520"/>
          </a:xfrm>
          <a:prstGeom prst="rect">
            <a:avLst/>
          </a:prstGeom>
          <a:noFill/>
          <a:ln>
            <a:noFill/>
          </a:ln>
        </p:spPr>
      </p:pic>
      <p:grpSp>
        <p:nvGrpSpPr>
          <p:cNvPr id="295" name="Google Shape;295;p6"/>
          <p:cNvGrpSpPr/>
          <p:nvPr/>
        </p:nvGrpSpPr>
        <p:grpSpPr>
          <a:xfrm>
            <a:off x="1677254" y="1135204"/>
            <a:ext cx="5910942" cy="3899000"/>
            <a:chOff x="1232452" y="368903"/>
            <a:chExt cx="6679096" cy="4405694"/>
          </a:xfrm>
        </p:grpSpPr>
        <p:pic>
          <p:nvPicPr>
            <p:cNvPr id="296" name="Google Shape;296;p6"/>
            <p:cNvPicPr preferRelativeResize="0"/>
            <p:nvPr/>
          </p:nvPicPr>
          <p:blipFill rotWithShape="1">
            <a:blip r:embed="rId4">
              <a:alphaModFix/>
            </a:blip>
            <a:srcRect/>
            <a:stretch/>
          </p:blipFill>
          <p:spPr>
            <a:xfrm>
              <a:off x="1232452" y="368903"/>
              <a:ext cx="6679096" cy="4405694"/>
            </a:xfrm>
            <a:prstGeom prst="rect">
              <a:avLst/>
            </a:prstGeom>
            <a:noFill/>
            <a:ln>
              <a:noFill/>
            </a:ln>
          </p:spPr>
        </p:pic>
        <p:pic>
          <p:nvPicPr>
            <p:cNvPr id="297" name="Google Shape;297;p6"/>
            <p:cNvPicPr preferRelativeResize="0"/>
            <p:nvPr/>
          </p:nvPicPr>
          <p:blipFill rotWithShape="1">
            <a:blip r:embed="rId5">
              <a:alphaModFix/>
            </a:blip>
            <a:srcRect/>
            <a:stretch/>
          </p:blipFill>
          <p:spPr>
            <a:xfrm>
              <a:off x="1496391" y="641170"/>
              <a:ext cx="531191" cy="502986"/>
            </a:xfrm>
            <a:prstGeom prst="rect">
              <a:avLst/>
            </a:prstGeom>
            <a:noFill/>
            <a:ln>
              <a:noFill/>
            </a:ln>
          </p:spPr>
        </p:pic>
      </p:grpSp>
      <p:sp>
        <p:nvSpPr>
          <p:cNvPr id="298" name="Google Shape;298;p6"/>
          <p:cNvSpPr txBox="1"/>
          <p:nvPr/>
        </p:nvSpPr>
        <p:spPr>
          <a:xfrm rot="447266">
            <a:off x="6581312" y="2123728"/>
            <a:ext cx="1160013" cy="253902"/>
          </a:xfrm>
          <a:prstGeom prst="rect">
            <a:avLst/>
          </a:prstGeom>
          <a:solidFill>
            <a:srgbClr val="8B0D03"/>
          </a:solidFill>
          <a:ln>
            <a:noFill/>
          </a:ln>
        </p:spPr>
        <p:txBody>
          <a:bodyPr spcFirstLastPara="1" wrap="square" lIns="45713" tIns="45713" rIns="45713" bIns="45713" anchor="t" anchorCtr="0">
            <a:spAutoFit/>
          </a:bodyPr>
          <a:lstStyle/>
          <a:p>
            <a:pPr algn="ctr">
              <a:buSzPts val="1400"/>
            </a:pPr>
            <a:r>
              <a:rPr lang="en-US" sz="1050" dirty="0">
                <a:solidFill>
                  <a:schemeClr val="bg1"/>
                </a:solidFill>
              </a:rPr>
              <a:t>INTERNSHIPS</a:t>
            </a:r>
            <a:endParaRPr sz="1050" dirty="0">
              <a:solidFill>
                <a:schemeClr val="bg1"/>
              </a:solidFill>
            </a:endParaRPr>
          </a:p>
        </p:txBody>
      </p:sp>
      <p:sp>
        <p:nvSpPr>
          <p:cNvPr id="299" name="Google Shape;299;p6"/>
          <p:cNvSpPr txBox="1"/>
          <p:nvPr/>
        </p:nvSpPr>
        <p:spPr>
          <a:xfrm>
            <a:off x="4540224" y="4136988"/>
            <a:ext cx="1171132" cy="415484"/>
          </a:xfrm>
          <a:prstGeom prst="rect">
            <a:avLst/>
          </a:prstGeom>
          <a:solidFill>
            <a:srgbClr val="8B0D03"/>
          </a:solidFill>
          <a:ln>
            <a:noFill/>
          </a:ln>
        </p:spPr>
        <p:txBody>
          <a:bodyPr spcFirstLastPara="1" wrap="square" lIns="45713" tIns="45713" rIns="45713" bIns="45713" anchor="t" anchorCtr="0">
            <a:spAutoFit/>
          </a:bodyPr>
          <a:lstStyle/>
          <a:p>
            <a:pPr algn="ctr">
              <a:buSzPts val="1400"/>
            </a:pPr>
            <a:r>
              <a:rPr lang="en-US" sz="1050" dirty="0">
                <a:solidFill>
                  <a:schemeClr val="lt1"/>
                </a:solidFill>
                <a:latin typeface="Open Sans"/>
                <a:ea typeface="Open Sans"/>
                <a:cs typeface="Open Sans"/>
                <a:sym typeface="Open Sans"/>
              </a:rPr>
              <a:t>COMMUNITY PROJECTS</a:t>
            </a:r>
            <a:endParaRPr sz="1050" dirty="0"/>
          </a:p>
        </p:txBody>
      </p:sp>
      <p:sp>
        <p:nvSpPr>
          <p:cNvPr id="300" name="Google Shape;300;p6"/>
          <p:cNvSpPr/>
          <p:nvPr/>
        </p:nvSpPr>
        <p:spPr>
          <a:xfrm>
            <a:off x="7078020" y="2360185"/>
            <a:ext cx="45719" cy="164318"/>
          </a:xfrm>
          <a:prstGeom prst="rect">
            <a:avLst/>
          </a:prstGeom>
          <a:solidFill>
            <a:srgbClr val="8B0D03"/>
          </a:solidFill>
          <a:ln>
            <a:noFill/>
          </a:ln>
        </p:spPr>
        <p:txBody>
          <a:bodyPr spcFirstLastPara="1" wrap="square" lIns="45713" tIns="45713" rIns="45713" bIns="45713" anchor="ctr" anchorCtr="0">
            <a:noAutofit/>
          </a:bodyPr>
          <a:lstStyle/>
          <a:p>
            <a:pPr>
              <a:lnSpc>
                <a:spcPct val="80000"/>
              </a:lnSpc>
              <a:buSzPts val="600"/>
            </a:pPr>
            <a:endParaRPr sz="450">
              <a:latin typeface="Calibri"/>
              <a:ea typeface="Calibri"/>
              <a:cs typeface="Calibri"/>
              <a:sym typeface="Calibri"/>
            </a:endParaRPr>
          </a:p>
        </p:txBody>
      </p:sp>
      <p:sp>
        <p:nvSpPr>
          <p:cNvPr id="301" name="Google Shape;301;p6"/>
          <p:cNvSpPr txBox="1"/>
          <p:nvPr/>
        </p:nvSpPr>
        <p:spPr>
          <a:xfrm rot="20861094">
            <a:off x="4138654" y="1546813"/>
            <a:ext cx="1090964" cy="253902"/>
          </a:xfrm>
          <a:prstGeom prst="rect">
            <a:avLst/>
          </a:prstGeom>
          <a:solidFill>
            <a:srgbClr val="8B0D03"/>
          </a:solidFill>
          <a:ln>
            <a:noFill/>
          </a:ln>
        </p:spPr>
        <p:txBody>
          <a:bodyPr spcFirstLastPara="1" wrap="square" lIns="45713" tIns="45713" rIns="45713" bIns="45713" anchor="t" anchorCtr="0">
            <a:spAutoFit/>
          </a:bodyPr>
          <a:lstStyle/>
          <a:p>
            <a:pPr algn="ctr">
              <a:buSzPts val="1400"/>
            </a:pPr>
            <a:r>
              <a:rPr lang="en-US" sz="1050" dirty="0">
                <a:solidFill>
                  <a:schemeClr val="lt1"/>
                </a:solidFill>
                <a:latin typeface="Open Sans"/>
                <a:ea typeface="Open Sans"/>
                <a:cs typeface="Open Sans"/>
                <a:sym typeface="Open Sans"/>
              </a:rPr>
              <a:t>MENTORSHIP</a:t>
            </a:r>
            <a:endParaRPr sz="1050" dirty="0"/>
          </a:p>
        </p:txBody>
      </p:sp>
      <p:sp>
        <p:nvSpPr>
          <p:cNvPr id="302" name="Google Shape;302;p6"/>
          <p:cNvSpPr/>
          <p:nvPr/>
        </p:nvSpPr>
        <p:spPr>
          <a:xfrm>
            <a:off x="4642012" y="1790938"/>
            <a:ext cx="45719" cy="164318"/>
          </a:xfrm>
          <a:prstGeom prst="rect">
            <a:avLst/>
          </a:prstGeom>
          <a:solidFill>
            <a:srgbClr val="8B0D03"/>
          </a:solidFill>
          <a:ln>
            <a:noFill/>
          </a:ln>
        </p:spPr>
        <p:txBody>
          <a:bodyPr spcFirstLastPara="1" wrap="square" lIns="45713" tIns="45713" rIns="45713" bIns="45713" anchor="ctr" anchorCtr="0">
            <a:noAutofit/>
          </a:bodyPr>
          <a:lstStyle/>
          <a:p>
            <a:pPr>
              <a:lnSpc>
                <a:spcPct val="80000"/>
              </a:lnSpc>
              <a:buSzPts val="600"/>
            </a:pPr>
            <a:endParaRPr sz="450">
              <a:latin typeface="Calibri"/>
              <a:ea typeface="Calibri"/>
              <a:cs typeface="Calibri"/>
              <a:sym typeface="Calibri"/>
            </a:endParaRPr>
          </a:p>
        </p:txBody>
      </p:sp>
      <p:sp>
        <p:nvSpPr>
          <p:cNvPr id="305" name="Google Shape;305;p6"/>
          <p:cNvSpPr txBox="1"/>
          <p:nvPr/>
        </p:nvSpPr>
        <p:spPr>
          <a:xfrm>
            <a:off x="3354975" y="2500600"/>
            <a:ext cx="1327073" cy="415484"/>
          </a:xfrm>
          <a:prstGeom prst="rect">
            <a:avLst/>
          </a:prstGeom>
          <a:solidFill>
            <a:srgbClr val="8B0D03"/>
          </a:solidFill>
          <a:ln>
            <a:noFill/>
          </a:ln>
        </p:spPr>
        <p:txBody>
          <a:bodyPr spcFirstLastPara="1" wrap="square" lIns="45713" tIns="45713" rIns="45713" bIns="45713" anchor="t" anchorCtr="0">
            <a:spAutoFit/>
          </a:bodyPr>
          <a:lstStyle/>
          <a:p>
            <a:pPr algn="ctr">
              <a:buSzPts val="1400"/>
            </a:pPr>
            <a:r>
              <a:rPr lang="en-US" sz="1050" dirty="0">
                <a:solidFill>
                  <a:schemeClr val="lt1"/>
                </a:solidFill>
                <a:latin typeface="Open Sans"/>
                <a:ea typeface="Open Sans"/>
                <a:cs typeface="Open Sans"/>
                <a:sym typeface="Open Sans"/>
              </a:rPr>
              <a:t>STUDY ABROAD AND STUDY AWAY</a:t>
            </a:r>
            <a:endParaRPr sz="1050" dirty="0"/>
          </a:p>
        </p:txBody>
      </p:sp>
      <p:sp>
        <p:nvSpPr>
          <p:cNvPr id="306" name="Google Shape;306;p6"/>
          <p:cNvSpPr/>
          <p:nvPr/>
        </p:nvSpPr>
        <p:spPr>
          <a:xfrm>
            <a:off x="4071760" y="2933868"/>
            <a:ext cx="45719" cy="164318"/>
          </a:xfrm>
          <a:prstGeom prst="rect">
            <a:avLst/>
          </a:prstGeom>
          <a:solidFill>
            <a:srgbClr val="8B0D03"/>
          </a:solidFill>
          <a:ln>
            <a:noFill/>
          </a:ln>
        </p:spPr>
        <p:txBody>
          <a:bodyPr spcFirstLastPara="1" wrap="square" lIns="45713" tIns="45713" rIns="45713" bIns="45713" anchor="ctr" anchorCtr="0">
            <a:noAutofit/>
          </a:bodyPr>
          <a:lstStyle/>
          <a:p>
            <a:pPr>
              <a:lnSpc>
                <a:spcPct val="80000"/>
              </a:lnSpc>
              <a:buSzPts val="600"/>
            </a:pPr>
            <a:endParaRPr sz="450">
              <a:latin typeface="Calibri"/>
              <a:ea typeface="Calibri"/>
              <a:cs typeface="Calibri"/>
              <a:sym typeface="Calibri"/>
            </a:endParaRPr>
          </a:p>
        </p:txBody>
      </p:sp>
      <p:sp>
        <p:nvSpPr>
          <p:cNvPr id="307" name="Google Shape;307;p6"/>
          <p:cNvSpPr txBox="1"/>
          <p:nvPr/>
        </p:nvSpPr>
        <p:spPr>
          <a:xfrm rot="21100278">
            <a:off x="1165053" y="3551887"/>
            <a:ext cx="1404723" cy="577067"/>
          </a:xfrm>
          <a:prstGeom prst="rect">
            <a:avLst/>
          </a:prstGeom>
          <a:solidFill>
            <a:srgbClr val="8B0D03"/>
          </a:solidFill>
          <a:ln>
            <a:noFill/>
          </a:ln>
        </p:spPr>
        <p:txBody>
          <a:bodyPr spcFirstLastPara="1" wrap="square" lIns="45713" tIns="45713" rIns="45713" bIns="45713" anchor="t" anchorCtr="0">
            <a:spAutoFit/>
          </a:bodyPr>
          <a:lstStyle/>
          <a:p>
            <a:pPr algn="ctr">
              <a:buSzPts val="1400"/>
            </a:pPr>
            <a:r>
              <a:rPr lang="en-US" sz="1050" dirty="0">
                <a:solidFill>
                  <a:schemeClr val="lt1"/>
                </a:solidFill>
                <a:latin typeface="Open Sans"/>
                <a:ea typeface="Open Sans"/>
                <a:cs typeface="Open Sans"/>
                <a:sym typeface="Open Sans"/>
              </a:rPr>
              <a:t>RESEARCH, SCHOLARSHIP, AND CREATIVE WORK</a:t>
            </a:r>
            <a:endParaRPr sz="1050" dirty="0"/>
          </a:p>
        </p:txBody>
      </p:sp>
      <p:sp>
        <p:nvSpPr>
          <p:cNvPr id="308" name="Google Shape;308;p6"/>
          <p:cNvSpPr/>
          <p:nvPr/>
        </p:nvSpPr>
        <p:spPr>
          <a:xfrm>
            <a:off x="1910838" y="4088185"/>
            <a:ext cx="45719" cy="164318"/>
          </a:xfrm>
          <a:prstGeom prst="rect">
            <a:avLst/>
          </a:prstGeom>
          <a:solidFill>
            <a:srgbClr val="8B0D03"/>
          </a:solidFill>
          <a:ln>
            <a:noFill/>
          </a:ln>
        </p:spPr>
        <p:txBody>
          <a:bodyPr spcFirstLastPara="1" wrap="square" lIns="45713" tIns="45713" rIns="45713" bIns="45713" anchor="ctr" anchorCtr="0">
            <a:noAutofit/>
          </a:bodyPr>
          <a:lstStyle/>
          <a:p>
            <a:pPr>
              <a:lnSpc>
                <a:spcPct val="80000"/>
              </a:lnSpc>
              <a:buSzPts val="600"/>
            </a:pPr>
            <a:endParaRPr sz="450">
              <a:latin typeface="Calibri"/>
              <a:ea typeface="Calibri"/>
              <a:cs typeface="Calibri"/>
              <a:sym typeface="Calibri"/>
            </a:endParaRPr>
          </a:p>
        </p:txBody>
      </p:sp>
      <p:sp>
        <p:nvSpPr>
          <p:cNvPr id="309" name="Google Shape;309;p6"/>
          <p:cNvSpPr/>
          <p:nvPr/>
        </p:nvSpPr>
        <p:spPr>
          <a:xfrm>
            <a:off x="5133179" y="4560094"/>
            <a:ext cx="45719" cy="164318"/>
          </a:xfrm>
          <a:prstGeom prst="rect">
            <a:avLst/>
          </a:prstGeom>
          <a:solidFill>
            <a:srgbClr val="8B0D03"/>
          </a:solidFill>
          <a:ln>
            <a:noFill/>
          </a:ln>
        </p:spPr>
        <p:txBody>
          <a:bodyPr spcFirstLastPara="1" wrap="square" lIns="45713" tIns="45713" rIns="45713" bIns="45713" anchor="ctr" anchorCtr="0">
            <a:noAutofit/>
          </a:bodyPr>
          <a:lstStyle/>
          <a:p>
            <a:pPr>
              <a:lnSpc>
                <a:spcPct val="80000"/>
              </a:lnSpc>
              <a:buSzPts val="600"/>
            </a:pPr>
            <a:endParaRPr sz="450">
              <a:latin typeface="Calibri"/>
              <a:ea typeface="Calibri"/>
              <a:cs typeface="Calibri"/>
              <a:sym typeface="Calibri"/>
            </a:endParaRPr>
          </a:p>
        </p:txBody>
      </p:sp>
      <p:sp>
        <p:nvSpPr>
          <p:cNvPr id="310" name="Google Shape;310;p6"/>
          <p:cNvSpPr/>
          <p:nvPr/>
        </p:nvSpPr>
        <p:spPr>
          <a:xfrm>
            <a:off x="6838836" y="4375861"/>
            <a:ext cx="569806" cy="368467"/>
          </a:xfrm>
          <a:custGeom>
            <a:avLst/>
            <a:gdLst/>
            <a:ahLst/>
            <a:cxnLst/>
            <a:rect l="l" t="t" r="r" b="b"/>
            <a:pathLst>
              <a:path w="1449" h="937" extrusionOk="0">
                <a:moveTo>
                  <a:pt x="1435" y="278"/>
                </a:moveTo>
                <a:lnTo>
                  <a:pt x="1435" y="278"/>
                </a:lnTo>
                <a:lnTo>
                  <a:pt x="1442" y="275"/>
                </a:lnTo>
                <a:lnTo>
                  <a:pt x="1445" y="271"/>
                </a:lnTo>
                <a:lnTo>
                  <a:pt x="1449" y="264"/>
                </a:lnTo>
                <a:lnTo>
                  <a:pt x="1449" y="259"/>
                </a:lnTo>
                <a:lnTo>
                  <a:pt x="1449" y="259"/>
                </a:lnTo>
                <a:lnTo>
                  <a:pt x="1449" y="252"/>
                </a:lnTo>
                <a:lnTo>
                  <a:pt x="1445" y="247"/>
                </a:lnTo>
                <a:lnTo>
                  <a:pt x="1442" y="242"/>
                </a:lnTo>
                <a:lnTo>
                  <a:pt x="1435" y="238"/>
                </a:lnTo>
                <a:lnTo>
                  <a:pt x="745" y="2"/>
                </a:lnTo>
                <a:lnTo>
                  <a:pt x="745" y="2"/>
                </a:lnTo>
                <a:lnTo>
                  <a:pt x="738" y="0"/>
                </a:lnTo>
                <a:lnTo>
                  <a:pt x="731" y="2"/>
                </a:lnTo>
                <a:lnTo>
                  <a:pt x="14" y="238"/>
                </a:lnTo>
                <a:lnTo>
                  <a:pt x="14" y="238"/>
                </a:lnTo>
                <a:lnTo>
                  <a:pt x="9" y="242"/>
                </a:lnTo>
                <a:lnTo>
                  <a:pt x="4" y="247"/>
                </a:lnTo>
                <a:lnTo>
                  <a:pt x="0" y="252"/>
                </a:lnTo>
                <a:lnTo>
                  <a:pt x="0" y="259"/>
                </a:lnTo>
                <a:lnTo>
                  <a:pt x="0" y="259"/>
                </a:lnTo>
                <a:lnTo>
                  <a:pt x="0" y="264"/>
                </a:lnTo>
                <a:lnTo>
                  <a:pt x="4" y="271"/>
                </a:lnTo>
                <a:lnTo>
                  <a:pt x="9" y="275"/>
                </a:lnTo>
                <a:lnTo>
                  <a:pt x="14" y="278"/>
                </a:lnTo>
                <a:lnTo>
                  <a:pt x="244" y="354"/>
                </a:lnTo>
                <a:lnTo>
                  <a:pt x="244" y="597"/>
                </a:lnTo>
                <a:lnTo>
                  <a:pt x="244" y="597"/>
                </a:lnTo>
                <a:lnTo>
                  <a:pt x="244" y="599"/>
                </a:lnTo>
                <a:lnTo>
                  <a:pt x="244" y="599"/>
                </a:lnTo>
                <a:lnTo>
                  <a:pt x="245" y="609"/>
                </a:lnTo>
                <a:lnTo>
                  <a:pt x="249" y="618"/>
                </a:lnTo>
                <a:lnTo>
                  <a:pt x="252" y="628"/>
                </a:lnTo>
                <a:lnTo>
                  <a:pt x="257" y="637"/>
                </a:lnTo>
                <a:lnTo>
                  <a:pt x="269" y="654"/>
                </a:lnTo>
                <a:lnTo>
                  <a:pt x="287" y="671"/>
                </a:lnTo>
                <a:lnTo>
                  <a:pt x="307" y="687"/>
                </a:lnTo>
                <a:lnTo>
                  <a:pt x="331" y="701"/>
                </a:lnTo>
                <a:lnTo>
                  <a:pt x="359" y="714"/>
                </a:lnTo>
                <a:lnTo>
                  <a:pt x="390" y="727"/>
                </a:lnTo>
                <a:lnTo>
                  <a:pt x="423" y="739"/>
                </a:lnTo>
                <a:lnTo>
                  <a:pt x="459" y="749"/>
                </a:lnTo>
                <a:lnTo>
                  <a:pt x="499" y="758"/>
                </a:lnTo>
                <a:lnTo>
                  <a:pt x="540" y="764"/>
                </a:lnTo>
                <a:lnTo>
                  <a:pt x="583" y="771"/>
                </a:lnTo>
                <a:lnTo>
                  <a:pt x="628" y="775"/>
                </a:lnTo>
                <a:lnTo>
                  <a:pt x="676" y="778"/>
                </a:lnTo>
                <a:lnTo>
                  <a:pt x="725" y="778"/>
                </a:lnTo>
                <a:lnTo>
                  <a:pt x="725" y="778"/>
                </a:lnTo>
                <a:lnTo>
                  <a:pt x="797" y="777"/>
                </a:lnTo>
                <a:lnTo>
                  <a:pt x="866" y="771"/>
                </a:lnTo>
                <a:lnTo>
                  <a:pt x="900" y="766"/>
                </a:lnTo>
                <a:lnTo>
                  <a:pt x="931" y="761"/>
                </a:lnTo>
                <a:lnTo>
                  <a:pt x="964" y="754"/>
                </a:lnTo>
                <a:lnTo>
                  <a:pt x="994" y="747"/>
                </a:lnTo>
                <a:lnTo>
                  <a:pt x="994" y="747"/>
                </a:lnTo>
                <a:lnTo>
                  <a:pt x="994" y="751"/>
                </a:lnTo>
                <a:lnTo>
                  <a:pt x="994" y="751"/>
                </a:lnTo>
                <a:lnTo>
                  <a:pt x="985" y="756"/>
                </a:lnTo>
                <a:lnTo>
                  <a:pt x="978" y="763"/>
                </a:lnTo>
                <a:lnTo>
                  <a:pt x="969" y="771"/>
                </a:lnTo>
                <a:lnTo>
                  <a:pt x="963" y="782"/>
                </a:lnTo>
                <a:lnTo>
                  <a:pt x="950" y="804"/>
                </a:lnTo>
                <a:lnTo>
                  <a:pt x="940" y="828"/>
                </a:lnTo>
                <a:lnTo>
                  <a:pt x="933" y="854"/>
                </a:lnTo>
                <a:lnTo>
                  <a:pt x="928" y="878"/>
                </a:lnTo>
                <a:lnTo>
                  <a:pt x="923" y="899"/>
                </a:lnTo>
                <a:lnTo>
                  <a:pt x="921" y="915"/>
                </a:lnTo>
                <a:lnTo>
                  <a:pt x="921" y="915"/>
                </a:lnTo>
                <a:lnTo>
                  <a:pt x="923" y="923"/>
                </a:lnTo>
                <a:lnTo>
                  <a:pt x="928" y="930"/>
                </a:lnTo>
                <a:lnTo>
                  <a:pt x="928" y="930"/>
                </a:lnTo>
                <a:lnTo>
                  <a:pt x="935" y="935"/>
                </a:lnTo>
                <a:lnTo>
                  <a:pt x="942" y="937"/>
                </a:lnTo>
                <a:lnTo>
                  <a:pt x="1081" y="937"/>
                </a:lnTo>
                <a:lnTo>
                  <a:pt x="1081" y="937"/>
                </a:lnTo>
                <a:lnTo>
                  <a:pt x="1090" y="935"/>
                </a:lnTo>
                <a:lnTo>
                  <a:pt x="1097" y="930"/>
                </a:lnTo>
                <a:lnTo>
                  <a:pt x="1097" y="930"/>
                </a:lnTo>
                <a:lnTo>
                  <a:pt x="1102" y="923"/>
                </a:lnTo>
                <a:lnTo>
                  <a:pt x="1102" y="915"/>
                </a:lnTo>
                <a:lnTo>
                  <a:pt x="1102" y="915"/>
                </a:lnTo>
                <a:lnTo>
                  <a:pt x="1100" y="899"/>
                </a:lnTo>
                <a:lnTo>
                  <a:pt x="1097" y="880"/>
                </a:lnTo>
                <a:lnTo>
                  <a:pt x="1092" y="856"/>
                </a:lnTo>
                <a:lnTo>
                  <a:pt x="1085" y="830"/>
                </a:lnTo>
                <a:lnTo>
                  <a:pt x="1075" y="806"/>
                </a:lnTo>
                <a:lnTo>
                  <a:pt x="1062" y="783"/>
                </a:lnTo>
                <a:lnTo>
                  <a:pt x="1057" y="773"/>
                </a:lnTo>
                <a:lnTo>
                  <a:pt x="1049" y="764"/>
                </a:lnTo>
                <a:lnTo>
                  <a:pt x="1042" y="758"/>
                </a:lnTo>
                <a:lnTo>
                  <a:pt x="1033" y="752"/>
                </a:lnTo>
                <a:lnTo>
                  <a:pt x="1033" y="752"/>
                </a:lnTo>
                <a:lnTo>
                  <a:pt x="1035" y="746"/>
                </a:lnTo>
                <a:lnTo>
                  <a:pt x="1035" y="735"/>
                </a:lnTo>
                <a:lnTo>
                  <a:pt x="1035" y="735"/>
                </a:lnTo>
                <a:lnTo>
                  <a:pt x="1057" y="728"/>
                </a:lnTo>
                <a:lnTo>
                  <a:pt x="1057" y="728"/>
                </a:lnTo>
                <a:lnTo>
                  <a:pt x="1092" y="714"/>
                </a:lnTo>
                <a:lnTo>
                  <a:pt x="1121" y="701"/>
                </a:lnTo>
                <a:lnTo>
                  <a:pt x="1147" y="683"/>
                </a:lnTo>
                <a:lnTo>
                  <a:pt x="1168" y="666"/>
                </a:lnTo>
                <a:lnTo>
                  <a:pt x="1183" y="649"/>
                </a:lnTo>
                <a:lnTo>
                  <a:pt x="1190" y="640"/>
                </a:lnTo>
                <a:lnTo>
                  <a:pt x="1195" y="630"/>
                </a:lnTo>
                <a:lnTo>
                  <a:pt x="1200" y="621"/>
                </a:lnTo>
                <a:lnTo>
                  <a:pt x="1204" y="611"/>
                </a:lnTo>
                <a:lnTo>
                  <a:pt x="1206" y="601"/>
                </a:lnTo>
                <a:lnTo>
                  <a:pt x="1206" y="590"/>
                </a:lnTo>
                <a:lnTo>
                  <a:pt x="1206" y="357"/>
                </a:lnTo>
                <a:lnTo>
                  <a:pt x="1435" y="278"/>
                </a:lnTo>
                <a:close/>
                <a:moveTo>
                  <a:pt x="1059" y="896"/>
                </a:moveTo>
                <a:lnTo>
                  <a:pt x="966" y="896"/>
                </a:lnTo>
                <a:lnTo>
                  <a:pt x="966" y="896"/>
                </a:lnTo>
                <a:lnTo>
                  <a:pt x="969" y="877"/>
                </a:lnTo>
                <a:lnTo>
                  <a:pt x="975" y="858"/>
                </a:lnTo>
                <a:lnTo>
                  <a:pt x="981" y="840"/>
                </a:lnTo>
                <a:lnTo>
                  <a:pt x="987" y="823"/>
                </a:lnTo>
                <a:lnTo>
                  <a:pt x="994" y="809"/>
                </a:lnTo>
                <a:lnTo>
                  <a:pt x="1000" y="799"/>
                </a:lnTo>
                <a:lnTo>
                  <a:pt x="1007" y="790"/>
                </a:lnTo>
                <a:lnTo>
                  <a:pt x="1012" y="789"/>
                </a:lnTo>
                <a:lnTo>
                  <a:pt x="1012" y="789"/>
                </a:lnTo>
                <a:lnTo>
                  <a:pt x="1018" y="790"/>
                </a:lnTo>
                <a:lnTo>
                  <a:pt x="1025" y="799"/>
                </a:lnTo>
                <a:lnTo>
                  <a:pt x="1031" y="809"/>
                </a:lnTo>
                <a:lnTo>
                  <a:pt x="1037" y="823"/>
                </a:lnTo>
                <a:lnTo>
                  <a:pt x="1044" y="840"/>
                </a:lnTo>
                <a:lnTo>
                  <a:pt x="1050" y="858"/>
                </a:lnTo>
                <a:lnTo>
                  <a:pt x="1056" y="877"/>
                </a:lnTo>
                <a:lnTo>
                  <a:pt x="1059" y="896"/>
                </a:lnTo>
                <a:lnTo>
                  <a:pt x="1059" y="896"/>
                </a:lnTo>
                <a:close/>
                <a:moveTo>
                  <a:pt x="738" y="44"/>
                </a:moveTo>
                <a:lnTo>
                  <a:pt x="1364" y="259"/>
                </a:lnTo>
                <a:lnTo>
                  <a:pt x="1035" y="371"/>
                </a:lnTo>
                <a:lnTo>
                  <a:pt x="1035" y="371"/>
                </a:lnTo>
                <a:lnTo>
                  <a:pt x="1035" y="371"/>
                </a:lnTo>
                <a:lnTo>
                  <a:pt x="1033" y="366"/>
                </a:lnTo>
                <a:lnTo>
                  <a:pt x="1031" y="361"/>
                </a:lnTo>
                <a:lnTo>
                  <a:pt x="1028" y="356"/>
                </a:lnTo>
                <a:lnTo>
                  <a:pt x="1025" y="352"/>
                </a:lnTo>
                <a:lnTo>
                  <a:pt x="840" y="249"/>
                </a:lnTo>
                <a:lnTo>
                  <a:pt x="840" y="249"/>
                </a:lnTo>
                <a:lnTo>
                  <a:pt x="833" y="230"/>
                </a:lnTo>
                <a:lnTo>
                  <a:pt x="825" y="211"/>
                </a:lnTo>
                <a:lnTo>
                  <a:pt x="813" y="195"/>
                </a:lnTo>
                <a:lnTo>
                  <a:pt x="799" y="182"/>
                </a:lnTo>
                <a:lnTo>
                  <a:pt x="783" y="169"/>
                </a:lnTo>
                <a:lnTo>
                  <a:pt x="764" y="163"/>
                </a:lnTo>
                <a:lnTo>
                  <a:pt x="745" y="157"/>
                </a:lnTo>
                <a:lnTo>
                  <a:pt x="725" y="156"/>
                </a:lnTo>
                <a:lnTo>
                  <a:pt x="725" y="156"/>
                </a:lnTo>
                <a:lnTo>
                  <a:pt x="713" y="156"/>
                </a:lnTo>
                <a:lnTo>
                  <a:pt x="702" y="157"/>
                </a:lnTo>
                <a:lnTo>
                  <a:pt x="692" y="159"/>
                </a:lnTo>
                <a:lnTo>
                  <a:pt x="681" y="163"/>
                </a:lnTo>
                <a:lnTo>
                  <a:pt x="663" y="173"/>
                </a:lnTo>
                <a:lnTo>
                  <a:pt x="645" y="187"/>
                </a:lnTo>
                <a:lnTo>
                  <a:pt x="630" y="202"/>
                </a:lnTo>
                <a:lnTo>
                  <a:pt x="619" y="220"/>
                </a:lnTo>
                <a:lnTo>
                  <a:pt x="614" y="230"/>
                </a:lnTo>
                <a:lnTo>
                  <a:pt x="611" y="240"/>
                </a:lnTo>
                <a:lnTo>
                  <a:pt x="609" y="252"/>
                </a:lnTo>
                <a:lnTo>
                  <a:pt x="607" y="263"/>
                </a:lnTo>
                <a:lnTo>
                  <a:pt x="607" y="263"/>
                </a:lnTo>
                <a:lnTo>
                  <a:pt x="609" y="271"/>
                </a:lnTo>
                <a:lnTo>
                  <a:pt x="613" y="280"/>
                </a:lnTo>
                <a:lnTo>
                  <a:pt x="613" y="280"/>
                </a:lnTo>
                <a:lnTo>
                  <a:pt x="619" y="283"/>
                </a:lnTo>
                <a:lnTo>
                  <a:pt x="628" y="285"/>
                </a:lnTo>
                <a:lnTo>
                  <a:pt x="821" y="285"/>
                </a:lnTo>
                <a:lnTo>
                  <a:pt x="994" y="383"/>
                </a:lnTo>
                <a:lnTo>
                  <a:pt x="994" y="385"/>
                </a:lnTo>
                <a:lnTo>
                  <a:pt x="738" y="473"/>
                </a:lnTo>
                <a:lnTo>
                  <a:pt x="87" y="259"/>
                </a:lnTo>
                <a:lnTo>
                  <a:pt x="738" y="44"/>
                </a:lnTo>
                <a:close/>
                <a:moveTo>
                  <a:pt x="790" y="244"/>
                </a:moveTo>
                <a:lnTo>
                  <a:pt x="654" y="244"/>
                </a:lnTo>
                <a:lnTo>
                  <a:pt x="654" y="244"/>
                </a:lnTo>
                <a:lnTo>
                  <a:pt x="659" y="233"/>
                </a:lnTo>
                <a:lnTo>
                  <a:pt x="664" y="225"/>
                </a:lnTo>
                <a:lnTo>
                  <a:pt x="673" y="216"/>
                </a:lnTo>
                <a:lnTo>
                  <a:pt x="681" y="209"/>
                </a:lnTo>
                <a:lnTo>
                  <a:pt x="692" y="204"/>
                </a:lnTo>
                <a:lnTo>
                  <a:pt x="702" y="201"/>
                </a:lnTo>
                <a:lnTo>
                  <a:pt x="713" y="197"/>
                </a:lnTo>
                <a:lnTo>
                  <a:pt x="725" y="197"/>
                </a:lnTo>
                <a:lnTo>
                  <a:pt x="725" y="197"/>
                </a:lnTo>
                <a:lnTo>
                  <a:pt x="737" y="197"/>
                </a:lnTo>
                <a:lnTo>
                  <a:pt x="747" y="199"/>
                </a:lnTo>
                <a:lnTo>
                  <a:pt x="757" y="204"/>
                </a:lnTo>
                <a:lnTo>
                  <a:pt x="766" y="209"/>
                </a:lnTo>
                <a:lnTo>
                  <a:pt x="775" y="214"/>
                </a:lnTo>
                <a:lnTo>
                  <a:pt x="781" y="223"/>
                </a:lnTo>
                <a:lnTo>
                  <a:pt x="788" y="232"/>
                </a:lnTo>
                <a:lnTo>
                  <a:pt x="794" y="240"/>
                </a:lnTo>
                <a:lnTo>
                  <a:pt x="794" y="240"/>
                </a:lnTo>
                <a:lnTo>
                  <a:pt x="790" y="244"/>
                </a:lnTo>
                <a:lnTo>
                  <a:pt x="790" y="244"/>
                </a:lnTo>
                <a:close/>
                <a:moveTo>
                  <a:pt x="285" y="595"/>
                </a:moveTo>
                <a:lnTo>
                  <a:pt x="285" y="368"/>
                </a:lnTo>
                <a:lnTo>
                  <a:pt x="731" y="514"/>
                </a:lnTo>
                <a:lnTo>
                  <a:pt x="731" y="514"/>
                </a:lnTo>
                <a:lnTo>
                  <a:pt x="738" y="516"/>
                </a:lnTo>
                <a:lnTo>
                  <a:pt x="738" y="516"/>
                </a:lnTo>
                <a:lnTo>
                  <a:pt x="745" y="514"/>
                </a:lnTo>
                <a:lnTo>
                  <a:pt x="994" y="430"/>
                </a:lnTo>
                <a:lnTo>
                  <a:pt x="994" y="706"/>
                </a:lnTo>
                <a:lnTo>
                  <a:pt x="994" y="706"/>
                </a:lnTo>
                <a:lnTo>
                  <a:pt x="966" y="713"/>
                </a:lnTo>
                <a:lnTo>
                  <a:pt x="935" y="718"/>
                </a:lnTo>
                <a:lnTo>
                  <a:pt x="904" y="723"/>
                </a:lnTo>
                <a:lnTo>
                  <a:pt x="871" y="728"/>
                </a:lnTo>
                <a:lnTo>
                  <a:pt x="837" y="732"/>
                </a:lnTo>
                <a:lnTo>
                  <a:pt x="800" y="735"/>
                </a:lnTo>
                <a:lnTo>
                  <a:pt x="763" y="737"/>
                </a:lnTo>
                <a:lnTo>
                  <a:pt x="725" y="737"/>
                </a:lnTo>
                <a:lnTo>
                  <a:pt x="725" y="737"/>
                </a:lnTo>
                <a:lnTo>
                  <a:pt x="678" y="737"/>
                </a:lnTo>
                <a:lnTo>
                  <a:pt x="633" y="733"/>
                </a:lnTo>
                <a:lnTo>
                  <a:pt x="590" y="730"/>
                </a:lnTo>
                <a:lnTo>
                  <a:pt x="550" y="725"/>
                </a:lnTo>
                <a:lnTo>
                  <a:pt x="513" y="718"/>
                </a:lnTo>
                <a:lnTo>
                  <a:pt x="476" y="711"/>
                </a:lnTo>
                <a:lnTo>
                  <a:pt x="444" y="702"/>
                </a:lnTo>
                <a:lnTo>
                  <a:pt x="414" y="692"/>
                </a:lnTo>
                <a:lnTo>
                  <a:pt x="387" y="682"/>
                </a:lnTo>
                <a:lnTo>
                  <a:pt x="361" y="671"/>
                </a:lnTo>
                <a:lnTo>
                  <a:pt x="340" y="659"/>
                </a:lnTo>
                <a:lnTo>
                  <a:pt x="321" y="647"/>
                </a:lnTo>
                <a:lnTo>
                  <a:pt x="307" y="635"/>
                </a:lnTo>
                <a:lnTo>
                  <a:pt x="297" y="621"/>
                </a:lnTo>
                <a:lnTo>
                  <a:pt x="288" y="609"/>
                </a:lnTo>
                <a:lnTo>
                  <a:pt x="285" y="595"/>
                </a:lnTo>
                <a:lnTo>
                  <a:pt x="285" y="595"/>
                </a:lnTo>
                <a:close/>
                <a:moveTo>
                  <a:pt x="1164" y="590"/>
                </a:moveTo>
                <a:lnTo>
                  <a:pt x="1164" y="590"/>
                </a:lnTo>
                <a:lnTo>
                  <a:pt x="1164" y="597"/>
                </a:lnTo>
                <a:lnTo>
                  <a:pt x="1162" y="604"/>
                </a:lnTo>
                <a:lnTo>
                  <a:pt x="1156" y="618"/>
                </a:lnTo>
                <a:lnTo>
                  <a:pt x="1145" y="632"/>
                </a:lnTo>
                <a:lnTo>
                  <a:pt x="1130" y="644"/>
                </a:lnTo>
                <a:lnTo>
                  <a:pt x="1111" y="658"/>
                </a:lnTo>
                <a:lnTo>
                  <a:pt x="1090" y="670"/>
                </a:lnTo>
                <a:lnTo>
                  <a:pt x="1064" y="682"/>
                </a:lnTo>
                <a:lnTo>
                  <a:pt x="1035" y="692"/>
                </a:lnTo>
                <a:lnTo>
                  <a:pt x="1035" y="416"/>
                </a:lnTo>
                <a:lnTo>
                  <a:pt x="1164" y="371"/>
                </a:lnTo>
                <a:lnTo>
                  <a:pt x="1164" y="590"/>
                </a:lnTo>
                <a:close/>
              </a:path>
            </a:pathLst>
          </a:custGeom>
          <a:solidFill>
            <a:srgbClr val="FE5D43"/>
          </a:solidFill>
          <a:ln>
            <a:noFill/>
          </a:ln>
        </p:spPr>
        <p:txBody>
          <a:bodyPr spcFirstLastPara="1" wrap="square" lIns="91425" tIns="45713" rIns="91425" bIns="45713" anchor="t" anchorCtr="0">
            <a:noAutofit/>
          </a:bodyPr>
          <a:lstStyle/>
          <a:p>
            <a:pPr>
              <a:buSzPts val="2400"/>
            </a:pPr>
            <a:endParaRPr sz="1800">
              <a:solidFill>
                <a:srgbClr val="FE5D43"/>
              </a:solidFill>
              <a:latin typeface="Calibri"/>
              <a:ea typeface="Calibri"/>
              <a:cs typeface="Calibri"/>
              <a:sym typeface="Calibri"/>
            </a:endParaRPr>
          </a:p>
        </p:txBody>
      </p:sp>
      <p:pic>
        <p:nvPicPr>
          <p:cNvPr id="311" name="Google Shape;311;p6"/>
          <p:cNvPicPr preferRelativeResize="0"/>
          <p:nvPr/>
        </p:nvPicPr>
        <p:blipFill rotWithShape="1">
          <a:blip r:embed="rId6">
            <a:alphaModFix/>
          </a:blip>
          <a:srcRect/>
          <a:stretch/>
        </p:blipFill>
        <p:spPr>
          <a:xfrm>
            <a:off x="4871091" y="2032272"/>
            <a:ext cx="274466" cy="756862"/>
          </a:xfrm>
          <a:prstGeom prst="rect">
            <a:avLst/>
          </a:prstGeom>
          <a:noFill/>
          <a:ln>
            <a:noFill/>
          </a:ln>
        </p:spPr>
      </p:pic>
      <p:pic>
        <p:nvPicPr>
          <p:cNvPr id="312" name="Google Shape;312;p6"/>
          <p:cNvPicPr preferRelativeResize="0"/>
          <p:nvPr/>
        </p:nvPicPr>
        <p:blipFill rotWithShape="1">
          <a:blip r:embed="rId6">
            <a:alphaModFix/>
          </a:blip>
          <a:srcRect/>
          <a:stretch/>
        </p:blipFill>
        <p:spPr>
          <a:xfrm>
            <a:off x="5287438" y="2049552"/>
            <a:ext cx="274466" cy="756862"/>
          </a:xfrm>
          <a:prstGeom prst="rect">
            <a:avLst/>
          </a:prstGeom>
          <a:noFill/>
          <a:ln>
            <a:noFill/>
          </a:ln>
        </p:spPr>
      </p:pic>
      <p:pic>
        <p:nvPicPr>
          <p:cNvPr id="313" name="Google Shape;313;p6"/>
          <p:cNvPicPr preferRelativeResize="0"/>
          <p:nvPr/>
        </p:nvPicPr>
        <p:blipFill rotWithShape="1">
          <a:blip r:embed="rId6">
            <a:alphaModFix/>
          </a:blip>
          <a:srcRect/>
          <a:stretch/>
        </p:blipFill>
        <p:spPr>
          <a:xfrm>
            <a:off x="5105900" y="2074599"/>
            <a:ext cx="223294" cy="615752"/>
          </a:xfrm>
          <a:prstGeom prst="rect">
            <a:avLst/>
          </a:prstGeom>
          <a:noFill/>
          <a:ln>
            <a:noFill/>
          </a:ln>
        </p:spPr>
      </p:pic>
      <p:pic>
        <p:nvPicPr>
          <p:cNvPr id="314" name="Google Shape;314;p6"/>
          <p:cNvPicPr preferRelativeResize="0"/>
          <p:nvPr/>
        </p:nvPicPr>
        <p:blipFill rotWithShape="1">
          <a:blip r:embed="rId6">
            <a:alphaModFix/>
          </a:blip>
          <a:srcRect/>
          <a:stretch/>
        </p:blipFill>
        <p:spPr>
          <a:xfrm>
            <a:off x="2889891" y="3371787"/>
            <a:ext cx="274466" cy="756862"/>
          </a:xfrm>
          <a:prstGeom prst="rect">
            <a:avLst/>
          </a:prstGeom>
          <a:noFill/>
          <a:ln>
            <a:noFill/>
          </a:ln>
        </p:spPr>
      </p:pic>
      <p:pic>
        <p:nvPicPr>
          <p:cNvPr id="315" name="Google Shape;315;p6"/>
          <p:cNvPicPr preferRelativeResize="0"/>
          <p:nvPr/>
        </p:nvPicPr>
        <p:blipFill rotWithShape="1">
          <a:blip r:embed="rId6">
            <a:alphaModFix/>
          </a:blip>
          <a:srcRect/>
          <a:stretch/>
        </p:blipFill>
        <p:spPr>
          <a:xfrm>
            <a:off x="3306238" y="3389069"/>
            <a:ext cx="274466" cy="756862"/>
          </a:xfrm>
          <a:prstGeom prst="rect">
            <a:avLst/>
          </a:prstGeom>
          <a:noFill/>
          <a:ln>
            <a:noFill/>
          </a:ln>
        </p:spPr>
      </p:pic>
      <p:pic>
        <p:nvPicPr>
          <p:cNvPr id="316" name="Google Shape;316;p6"/>
          <p:cNvPicPr preferRelativeResize="0"/>
          <p:nvPr/>
        </p:nvPicPr>
        <p:blipFill rotWithShape="1">
          <a:blip r:embed="rId6">
            <a:alphaModFix/>
          </a:blip>
          <a:srcRect/>
          <a:stretch/>
        </p:blipFill>
        <p:spPr>
          <a:xfrm>
            <a:off x="3124700" y="3414115"/>
            <a:ext cx="223294" cy="615752"/>
          </a:xfrm>
          <a:prstGeom prst="rect">
            <a:avLst/>
          </a:prstGeom>
          <a:noFill/>
          <a:ln>
            <a:noFill/>
          </a:ln>
        </p:spPr>
      </p:pic>
      <p:pic>
        <p:nvPicPr>
          <p:cNvPr id="317" name="Google Shape;317;p6"/>
          <p:cNvPicPr preferRelativeResize="0"/>
          <p:nvPr/>
        </p:nvPicPr>
        <p:blipFill rotWithShape="1">
          <a:blip r:embed="rId6">
            <a:alphaModFix/>
          </a:blip>
          <a:srcRect/>
          <a:stretch/>
        </p:blipFill>
        <p:spPr>
          <a:xfrm>
            <a:off x="5567196" y="3453215"/>
            <a:ext cx="206404" cy="569178"/>
          </a:xfrm>
          <a:prstGeom prst="rect">
            <a:avLst/>
          </a:prstGeom>
          <a:noFill/>
          <a:ln>
            <a:noFill/>
          </a:ln>
        </p:spPr>
      </p:pic>
      <p:pic>
        <p:nvPicPr>
          <p:cNvPr id="318" name="Google Shape;318;p6"/>
          <p:cNvPicPr preferRelativeResize="0"/>
          <p:nvPr/>
        </p:nvPicPr>
        <p:blipFill rotWithShape="1">
          <a:blip r:embed="rId6">
            <a:alphaModFix/>
          </a:blip>
          <a:srcRect/>
          <a:stretch/>
        </p:blipFill>
        <p:spPr>
          <a:xfrm>
            <a:off x="5733349" y="3535970"/>
            <a:ext cx="167922" cy="463060"/>
          </a:xfrm>
          <a:prstGeom prst="rect">
            <a:avLst/>
          </a:prstGeom>
          <a:noFill/>
          <a:ln>
            <a:noFill/>
          </a:ln>
        </p:spPr>
      </p:pic>
      <p:grpSp>
        <p:nvGrpSpPr>
          <p:cNvPr id="319" name="Google Shape;319;p6"/>
          <p:cNvGrpSpPr/>
          <p:nvPr/>
        </p:nvGrpSpPr>
        <p:grpSpPr>
          <a:xfrm>
            <a:off x="-50669" y="-7402"/>
            <a:ext cx="9217493" cy="933827"/>
            <a:chOff x="-50669" y="-7402"/>
            <a:chExt cx="9217494" cy="933827"/>
          </a:xfrm>
        </p:grpSpPr>
        <p:sp>
          <p:nvSpPr>
            <p:cNvPr id="320" name="Google Shape;320;p6"/>
            <p:cNvSpPr/>
            <p:nvPr/>
          </p:nvSpPr>
          <p:spPr>
            <a:xfrm>
              <a:off x="-50669" y="-7402"/>
              <a:ext cx="9194670" cy="933827"/>
            </a:xfrm>
            <a:prstGeom prst="rect">
              <a:avLst/>
            </a:prstGeom>
            <a:solidFill>
              <a:srgbClr val="8B0D03">
                <a:alpha val="82352"/>
              </a:srgbClr>
            </a:solidFill>
            <a:ln>
              <a:noFill/>
            </a:ln>
          </p:spPr>
          <p:txBody>
            <a:bodyPr spcFirstLastPara="1" wrap="square" lIns="68569" tIns="34275" rIns="68569" bIns="34275" anchor="ctr" anchorCtr="0">
              <a:noAutofit/>
            </a:bodyPr>
            <a:lstStyle/>
            <a:p>
              <a:pPr algn="ctr">
                <a:buSzPts val="2400"/>
              </a:pPr>
              <a:endParaRPr sz="1800">
                <a:solidFill>
                  <a:schemeClr val="lt1"/>
                </a:solidFill>
                <a:latin typeface="Calibri"/>
                <a:ea typeface="Calibri"/>
                <a:cs typeface="Calibri"/>
                <a:sym typeface="Calibri"/>
              </a:endParaRPr>
            </a:p>
          </p:txBody>
        </p:sp>
        <p:sp>
          <p:nvSpPr>
            <p:cNvPr id="321" name="Google Shape;321;p6"/>
            <p:cNvSpPr txBox="1"/>
            <p:nvPr/>
          </p:nvSpPr>
          <p:spPr>
            <a:xfrm>
              <a:off x="-27875" y="10532"/>
              <a:ext cx="9194700" cy="746328"/>
            </a:xfrm>
            <a:prstGeom prst="rect">
              <a:avLst/>
            </a:prstGeom>
            <a:noFill/>
            <a:ln>
              <a:noFill/>
            </a:ln>
          </p:spPr>
          <p:txBody>
            <a:bodyPr spcFirstLastPara="1" wrap="square" lIns="68569" tIns="34275" rIns="68569" bIns="34275" anchor="t" anchorCtr="0">
              <a:spAutoFit/>
            </a:bodyPr>
            <a:lstStyle/>
            <a:p>
              <a:pPr algn="ctr">
                <a:buSzPts val="5867"/>
              </a:pPr>
              <a:r>
                <a:rPr lang="en-US" sz="4400" i="1">
                  <a:solidFill>
                    <a:schemeClr val="lt1"/>
                  </a:solidFill>
                  <a:latin typeface="Spectral"/>
                  <a:ea typeface="Spectral"/>
                  <a:cs typeface="Spectral"/>
                  <a:sym typeface="Spectral"/>
                </a:rPr>
                <a:t>Experiential Learning</a:t>
              </a:r>
              <a:endParaRPr sz="4400" i="1">
                <a:solidFill>
                  <a:schemeClr val="lt1"/>
                </a:solidFill>
                <a:latin typeface="Spectral"/>
                <a:ea typeface="Spectral"/>
                <a:cs typeface="Spectral"/>
                <a:sym typeface="Spectral"/>
              </a:endParaRPr>
            </a:p>
          </p:txBody>
        </p:sp>
      </p:grpSp>
    </p:spTree>
    <p:extLst>
      <p:ext uri="{BB962C8B-B14F-4D97-AF65-F5344CB8AC3E}">
        <p14:creationId xmlns:p14="http://schemas.microsoft.com/office/powerpoint/2010/main" val="1430056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2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16293</TotalTime>
  <Words>444</Words>
  <Application>Microsoft Macintosh PowerPoint</Application>
  <PresentationFormat>On-screen Show (16:9)</PresentationFormat>
  <Paragraphs>97</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Helvetica Neue</vt:lpstr>
      <vt:lpstr>Spectral</vt:lpstr>
      <vt:lpstr>Spectral Medium</vt:lpstr>
      <vt:lpstr>APPLE CHANCERY</vt:lpstr>
      <vt:lpstr>Libre Franklin</vt:lpstr>
      <vt:lpstr>Calibri</vt:lpstr>
      <vt:lpstr>Arial</vt:lpstr>
      <vt:lpstr>Open Sans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admission</dc:creator>
  <cp:lastModifiedBy>Microsoft Office User</cp:lastModifiedBy>
  <cp:revision>28</cp:revision>
  <cp:lastPrinted>2022-06-02T22:36:22Z</cp:lastPrinted>
  <dcterms:modified xsi:type="dcterms:W3CDTF">2022-06-03T03:26:19Z</dcterms:modified>
</cp:coreProperties>
</file>