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6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62" r:id="rId13"/>
    <p:sldId id="272" r:id="rId14"/>
    <p:sldId id="274" r:id="rId15"/>
    <p:sldId id="275" r:id="rId16"/>
    <p:sldId id="276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B1C4-6968-4D9E-AF2A-F795DE15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B49903-E12A-4B9A-B8EF-4ABCD7F16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57" y="157578"/>
            <a:ext cx="11767686" cy="6542843"/>
          </a:xfrm>
        </p:spPr>
      </p:pic>
    </p:spTree>
    <p:extLst>
      <p:ext uri="{BB962C8B-B14F-4D97-AF65-F5344CB8AC3E}">
        <p14:creationId xmlns:p14="http://schemas.microsoft.com/office/powerpoint/2010/main" val="224129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ECDB-781B-45B9-A9FF-AA012209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Curricular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B932-E2AE-47D0-B7A1-80A146E5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90708" cy="3416300"/>
          </a:xfrm>
        </p:spPr>
        <p:txBody>
          <a:bodyPr/>
          <a:lstStyle/>
          <a:p>
            <a:r>
              <a:rPr lang="en-US" sz="3600" dirty="0"/>
              <a:t>Core Classes – GPS, WAI, POH</a:t>
            </a:r>
          </a:p>
          <a:p>
            <a:r>
              <a:rPr lang="en-US" sz="3600" dirty="0"/>
              <a:t>Distribution Classes – IPC (2), STS, ED, AT, QR</a:t>
            </a:r>
          </a:p>
          <a:p>
            <a:r>
              <a:rPr lang="en-US" sz="3600" dirty="0"/>
              <a:t>Language - EAP (2), Chinese (4)</a:t>
            </a:r>
          </a:p>
          <a:p>
            <a:r>
              <a:rPr lang="en-US" sz="3600" dirty="0"/>
              <a:t>Junior Year Study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5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F6DE-D65B-4015-8C49-726A2DB7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20192" cy="706964"/>
          </a:xfrm>
        </p:spPr>
        <p:txBody>
          <a:bodyPr/>
          <a:lstStyle/>
          <a:p>
            <a:pPr algn="ctr"/>
            <a:r>
              <a:rPr lang="en-US" sz="4000" dirty="0"/>
              <a:t>Complementary Student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D0D2-F627-40BE-8F7D-662035EB3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Research</a:t>
            </a:r>
          </a:p>
          <a:p>
            <a:r>
              <a:rPr lang="en-US" sz="3600" dirty="0"/>
              <a:t>Cosmopolitan Student Body</a:t>
            </a:r>
          </a:p>
          <a:p>
            <a:r>
              <a:rPr lang="en-US" sz="3600" dirty="0"/>
              <a:t>Roommate Pairings</a:t>
            </a:r>
          </a:p>
          <a:p>
            <a:r>
              <a:rPr lang="en-US" sz="3600" dirty="0"/>
              <a:t>Meta Curriculum</a:t>
            </a:r>
          </a:p>
          <a:p>
            <a:r>
              <a:rPr lang="en-US" sz="3600" dirty="0"/>
              <a:t>Sports, Clubs,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674E-3A6D-48BA-B157-BC563F57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Challenges Facing NYU Shanghai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363391-31B2-47C7-9222-5AC111337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494" y="1680632"/>
            <a:ext cx="10139012" cy="5177368"/>
          </a:xfrm>
        </p:spPr>
      </p:pic>
    </p:spTree>
    <p:extLst>
      <p:ext uri="{BB962C8B-B14F-4D97-AF65-F5344CB8AC3E}">
        <p14:creationId xmlns:p14="http://schemas.microsoft.com/office/powerpoint/2010/main" val="245901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878D-8A10-406A-98F8-77C5EE9A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Challenges for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8BE69-1DDB-4B8D-9574-51D08488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693559" cy="3416300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/>
              <a:t>Dual and dueling assessment and accreditation</a:t>
            </a:r>
          </a:p>
          <a:p>
            <a:r>
              <a:rPr lang="en-US" sz="3900" dirty="0"/>
              <a:t>Faculty Staying Connected to Field</a:t>
            </a:r>
          </a:p>
          <a:p>
            <a:r>
              <a:rPr lang="en-US" sz="3900" dirty="0"/>
              <a:t>Perceived Restrictions on Academic Freedom</a:t>
            </a:r>
          </a:p>
          <a:p>
            <a:r>
              <a:rPr lang="en-US" sz="3900" dirty="0"/>
              <a:t>Real Limitations on Free Speech</a:t>
            </a:r>
          </a:p>
          <a:p>
            <a:r>
              <a:rPr lang="en-US" sz="3900" dirty="0"/>
              <a:t>Self-censorship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48E5-9982-449E-9C92-F6B590D6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Teaching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4DF42-DC09-4A60-BAED-AD4C0BA0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471617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No Comfort Zone</a:t>
            </a:r>
          </a:p>
          <a:p>
            <a:r>
              <a:rPr lang="en-US" sz="3600" dirty="0"/>
              <a:t>Textbooks</a:t>
            </a:r>
          </a:p>
          <a:p>
            <a:r>
              <a:rPr lang="en-US" sz="3600" dirty="0"/>
              <a:t>Different Academic Preparation and Experiences of students and Faculty</a:t>
            </a:r>
          </a:p>
          <a:p>
            <a:r>
              <a:rPr lang="en-US" sz="3600" dirty="0"/>
              <a:t>75% ESL Student Body</a:t>
            </a:r>
          </a:p>
          <a:p>
            <a:r>
              <a:rPr lang="en-US" sz="3600" dirty="0"/>
              <a:t>Magnetic Attraction of New York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7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7155-05BE-4B41-849C-6DBB629D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Geo-Political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134E-605F-472E-8CD1-C0878ACB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Cosmopolitan in a Nationalist World</a:t>
            </a:r>
          </a:p>
          <a:p>
            <a:r>
              <a:rPr lang="en-US" sz="3600" dirty="0"/>
              <a:t>Anti-China in US</a:t>
            </a:r>
          </a:p>
          <a:p>
            <a:r>
              <a:rPr lang="en-US" sz="3600" dirty="0"/>
              <a:t>Anti-US in China</a:t>
            </a:r>
          </a:p>
          <a:p>
            <a:r>
              <a:rPr lang="en-US" sz="3600" dirty="0"/>
              <a:t>High costs and limited financial aid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2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D6FA-A2B5-491F-9697-94E07F73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Mobility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F3AA-550D-4048-9D45-2F79437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080999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Recruiting and retaining international faculty, staff, and students</a:t>
            </a:r>
          </a:p>
          <a:p>
            <a:r>
              <a:rPr lang="en-US" sz="3600" dirty="0"/>
              <a:t>Visas </a:t>
            </a:r>
          </a:p>
          <a:p>
            <a:r>
              <a:rPr lang="en-US" sz="3600" dirty="0" err="1"/>
              <a:t>Covid</a:t>
            </a:r>
            <a:r>
              <a:rPr lang="en-US" sz="3600" dirty="0"/>
              <a:t> – attrition of internationals</a:t>
            </a:r>
          </a:p>
          <a:p>
            <a:r>
              <a:rPr lang="en-US" sz="3600" dirty="0" err="1"/>
              <a:t>Covid</a:t>
            </a:r>
            <a:r>
              <a:rPr lang="en-US" sz="3600" dirty="0"/>
              <a:t> - stranded in Global Network</a:t>
            </a:r>
          </a:p>
          <a:p>
            <a:r>
              <a:rPr lang="en-US" sz="3600" dirty="0"/>
              <a:t>Travel Restrictions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0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5420-FAC9-4F81-A151-F1607CBD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A36AD6-CDE9-4631-B109-A2EA3D78D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419" y="1775534"/>
            <a:ext cx="9953162" cy="5082466"/>
          </a:xfrm>
        </p:spPr>
      </p:pic>
    </p:spTree>
    <p:extLst>
      <p:ext uri="{BB962C8B-B14F-4D97-AF65-F5344CB8AC3E}">
        <p14:creationId xmlns:p14="http://schemas.microsoft.com/office/powerpoint/2010/main" val="111402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1BA7-13E6-463A-8EB2-7ED35E0F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NYU Shanghai Strengths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DC0C79-C6DD-4B64-9B4A-89302927E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438" y="1915917"/>
            <a:ext cx="7413124" cy="4942083"/>
          </a:xfrm>
        </p:spPr>
      </p:pic>
    </p:spTree>
    <p:extLst>
      <p:ext uri="{BB962C8B-B14F-4D97-AF65-F5344CB8AC3E}">
        <p14:creationId xmlns:p14="http://schemas.microsoft.com/office/powerpoint/2010/main" val="323710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FAE6-0DD9-4885-8CDA-9D3641AF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5447B-CF5F-43AF-AB7B-BF96278DB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68766" cy="3416300"/>
          </a:xfrm>
        </p:spPr>
        <p:txBody>
          <a:bodyPr/>
          <a:lstStyle/>
          <a:p>
            <a:r>
              <a:rPr lang="en-US" sz="3200" dirty="0"/>
              <a:t>Cosmopolitan Faculty, Students and Vision</a:t>
            </a:r>
          </a:p>
          <a:p>
            <a:r>
              <a:rPr lang="en-US" sz="3200" dirty="0"/>
              <a:t>Experimental Liberal Arts</a:t>
            </a:r>
          </a:p>
          <a:p>
            <a:r>
              <a:rPr lang="en-US" sz="3200" dirty="0"/>
              <a:t>All Students Outside of Comfort Zone</a:t>
            </a:r>
          </a:p>
          <a:p>
            <a:r>
              <a:rPr lang="en-US" sz="3200" dirty="0"/>
              <a:t>Ability to Recruit Local and International Talent for Faculty and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7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9A82-4C45-48A3-BE91-E112B8E8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ADB3B-BBD0-4867-9CF6-91A7874E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Strong Government Partner</a:t>
            </a:r>
          </a:p>
          <a:p>
            <a:r>
              <a:rPr lang="en-US" sz="3600" dirty="0"/>
              <a:t>Supportive University Partners</a:t>
            </a:r>
          </a:p>
          <a:p>
            <a:r>
              <a:rPr lang="en-US" sz="3600" dirty="0"/>
              <a:t>Research Institutes</a:t>
            </a:r>
          </a:p>
          <a:p>
            <a:r>
              <a:rPr lang="en-US" sz="3600" dirty="0"/>
              <a:t>Graduate Programs</a:t>
            </a:r>
          </a:p>
          <a:p>
            <a:r>
              <a:rPr lang="en-US" sz="3600" dirty="0"/>
              <a:t>Residential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B3EE-EBEF-4097-BAB0-0F108B32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0F81E-19C8-4EB9-B6DB-667220F5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City of Shanghai </a:t>
            </a:r>
          </a:p>
          <a:p>
            <a:r>
              <a:rPr lang="en-US" sz="3600" dirty="0"/>
              <a:t>Large Mother Ship in New York City</a:t>
            </a:r>
          </a:p>
          <a:p>
            <a:r>
              <a:rPr lang="en-US" sz="3600" dirty="0"/>
              <a:t>NYU Global Network</a:t>
            </a:r>
          </a:p>
          <a:p>
            <a:r>
              <a:rPr lang="en-US" sz="3600" dirty="0"/>
              <a:t>Go Local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6B97-75E8-40E5-874D-BB7F51AE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A8CF-29D1-4A65-965D-19B688F90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Diverse and Talented faculty</a:t>
            </a:r>
          </a:p>
          <a:p>
            <a:r>
              <a:rPr lang="en-US" sz="3600" dirty="0"/>
              <a:t>Highly Selective Admissions</a:t>
            </a:r>
          </a:p>
          <a:p>
            <a:r>
              <a:rPr lang="en-US" sz="3600" dirty="0"/>
              <a:t>8 to 1 Student to Faculty Ratio</a:t>
            </a:r>
          </a:p>
          <a:p>
            <a:r>
              <a:rPr lang="en-US" sz="3600" dirty="0"/>
              <a:t>Hardworking and Dedicated Local Staff</a:t>
            </a:r>
          </a:p>
          <a:p>
            <a:r>
              <a:rPr lang="en-US" sz="3600" dirty="0"/>
              <a:t>Goldilocks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5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3ADC-643F-4A50-8E2B-57F8688D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Liberal Arts at NYU Shanghai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469CF9-B75B-4688-A315-23D7EBF25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494" y="1680632"/>
            <a:ext cx="10139012" cy="5177368"/>
          </a:xfrm>
        </p:spPr>
      </p:pic>
    </p:spTree>
    <p:extLst>
      <p:ext uri="{BB962C8B-B14F-4D97-AF65-F5344CB8AC3E}">
        <p14:creationId xmlns:p14="http://schemas.microsoft.com/office/powerpoint/2010/main" val="423340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31B9-7490-468A-9E07-2DA5E519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Founding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F4976-710A-4116-A03D-FC0EBA63F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453862" cy="34163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Liberal Arts Education with an emphasis in X</a:t>
            </a:r>
          </a:p>
          <a:p>
            <a:r>
              <a:rPr lang="en-US" sz="3600" dirty="0"/>
              <a:t>Business, Engineering, and Liberal Arts in small campus </a:t>
            </a:r>
          </a:p>
          <a:p>
            <a:r>
              <a:rPr lang="en-US" sz="3600" dirty="0"/>
              <a:t>China focused Global Perspective</a:t>
            </a:r>
          </a:p>
          <a:p>
            <a:r>
              <a:rPr lang="en-US" sz="3600" dirty="0"/>
              <a:t>Not in Major until end of Sophomore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4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C9B2-5103-4C1D-8A2F-85841C85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Goals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FE3C-E2F7-460A-9F1A-A4F9DA08F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Global Citizens </a:t>
            </a:r>
          </a:p>
          <a:p>
            <a:r>
              <a:rPr lang="en-US" sz="3600" dirty="0"/>
              <a:t>Critical Inquiry</a:t>
            </a:r>
          </a:p>
          <a:p>
            <a:r>
              <a:rPr lang="en-US" sz="3600" dirty="0"/>
              <a:t>No Topic Off Limits</a:t>
            </a:r>
          </a:p>
          <a:p>
            <a:r>
              <a:rPr lang="en-US" sz="3600" dirty="0"/>
              <a:t>Go beyond Agree to disagree</a:t>
            </a:r>
          </a:p>
          <a:p>
            <a:r>
              <a:rPr lang="en-US" sz="3600" dirty="0"/>
              <a:t>Community Engaged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62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</TotalTime>
  <Words>292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PowerPoint Presentation</vt:lpstr>
      <vt:lpstr>NYU Shanghai Strengths</vt:lpstr>
      <vt:lpstr>Mission</vt:lpstr>
      <vt:lpstr>Structural</vt:lpstr>
      <vt:lpstr>Location</vt:lpstr>
      <vt:lpstr>People</vt:lpstr>
      <vt:lpstr>Liberal Arts at NYU Shanghai</vt:lpstr>
      <vt:lpstr>Founding Principles</vt:lpstr>
      <vt:lpstr>Goals and Outcomes</vt:lpstr>
      <vt:lpstr>Curricular Requirements</vt:lpstr>
      <vt:lpstr>Complementary Student Experiences</vt:lpstr>
      <vt:lpstr>Challenges Facing NYU Shanghai</vt:lpstr>
      <vt:lpstr>Challenges for Faculty</vt:lpstr>
      <vt:lpstr>Teaching Challenges</vt:lpstr>
      <vt:lpstr>Geo-Political Challenges</vt:lpstr>
      <vt:lpstr>Mobility Challenges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Gordon Robertson</dc:creator>
  <cp:lastModifiedBy>John Gordon Robertson</cp:lastModifiedBy>
  <cp:revision>9</cp:revision>
  <dcterms:created xsi:type="dcterms:W3CDTF">2022-06-01T12:36:03Z</dcterms:created>
  <dcterms:modified xsi:type="dcterms:W3CDTF">2022-06-01T13:59:07Z</dcterms:modified>
</cp:coreProperties>
</file>