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.jpeg" ContentType="image/jpeg"/>
  <Override PartName="/ppt/notesSlides/notesSlide6.xml" ContentType="application/vnd.openxmlformats-officedocument.presentationml.notesSlid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Discover Quest (2007 – 2017)</a:t>
            </a:r>
          </a:p>
          <a:p>
            <a:pPr/>
            <a:r>
              <a:t>https://www.youtube.com/watch?v=MCF1-diNMfQ</a:t>
            </a:r>
          </a:p>
          <a:p>
            <a:pPr/>
          </a:p>
          <a:p>
            <a:pPr/>
            <a:r>
              <a:t>Discover Quest Student (Recent)</a:t>
            </a:r>
          </a:p>
          <a:p>
            <a:pPr/>
            <a:r>
              <a:t>https://www.youtube.com/watch?v=MCF1-diNMfQ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Discover Quest (2007 – 2017)</a:t>
            </a:r>
          </a:p>
          <a:p>
            <a:pPr/>
            <a:r>
              <a:t>https://www.youtube.com/watch?v=MCF1-diNMfQ</a:t>
            </a:r>
          </a:p>
          <a:p>
            <a:pPr/>
          </a:p>
          <a:p>
            <a:pPr/>
            <a:r>
              <a:t>Discover Quest Student (Recent)</a:t>
            </a:r>
          </a:p>
          <a:p>
            <a:pPr/>
            <a:r>
              <a:t>https://www.youtube.com/watch?v=MCF1-diNMfQ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Discover Quest (2007 – 2017)</a:t>
            </a:r>
          </a:p>
          <a:p>
            <a:pPr/>
            <a:r>
              <a:t>https://www.youtube.com/watch?v=MCF1-diNMfQ</a:t>
            </a:r>
          </a:p>
          <a:p>
            <a:pPr/>
          </a:p>
          <a:p>
            <a:pPr/>
            <a:r>
              <a:t>Discover Quest Student (Recent)</a:t>
            </a:r>
          </a:p>
          <a:p>
            <a:pPr/>
            <a:r>
              <a:t>https://www.youtube.com/watch?v=MCF1-diNMfQ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Discover Quest (2007 – 2017)</a:t>
            </a:r>
          </a:p>
          <a:p>
            <a:pPr/>
            <a:r>
              <a:t>https://www.youtube.com/watch?v=MCF1-diNMfQ</a:t>
            </a:r>
          </a:p>
          <a:p>
            <a:pPr/>
          </a:p>
          <a:p>
            <a:pPr/>
            <a:r>
              <a:t>Discover Quest Student (Recent)</a:t>
            </a:r>
          </a:p>
          <a:p>
            <a:pPr/>
            <a:r>
              <a:t>https://www.youtube.com/watch?v=MCF1-diNMfQ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Discover Quest (2007 – 2017)</a:t>
            </a:r>
          </a:p>
          <a:p>
            <a:pPr/>
            <a:r>
              <a:t>https://www.youtube.com/watch?v=MCF1-diNMfQ</a:t>
            </a:r>
          </a:p>
          <a:p>
            <a:pPr/>
          </a:p>
          <a:p>
            <a:pPr/>
            <a:r>
              <a:t>Discover Quest Student (Recent)</a:t>
            </a:r>
          </a:p>
          <a:p>
            <a:pPr/>
            <a:r>
              <a:t>https://www.youtube.com/watch?v=MCF1-diNMfQ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Discover Quest (2007 – 2017)</a:t>
            </a:r>
          </a:p>
          <a:p>
            <a:pPr/>
            <a:r>
              <a:t>https://www.youtube.com/watch?v=MCF1-diNMfQ</a:t>
            </a:r>
          </a:p>
          <a:p>
            <a:pPr/>
          </a:p>
          <a:p>
            <a:pPr/>
            <a:r>
              <a:t>Discover Quest Student (Recent)</a:t>
            </a:r>
          </a:p>
          <a:p>
            <a:pPr/>
            <a:r>
              <a:t>https://www.youtube.com/watch?v=MCF1-diNMfQ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5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14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15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51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52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78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9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scolleges-my.sharepoint.com/personal/charles_lee_primacorpventures_com/Documents/Desktop/MSM%20Quest%20Content/Other/03.%20A%20Glimpse%20into%20Quest.mp4" TargetMode="External"/><Relationship Id="rId4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scolleges-my.sharepoint.com/personal/charles_lee_primacorpventures_com/Documents/Desktop/MSM%20Quest%20Content/What%20Happens%20When....mp4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scolleges-my.sharepoint.com/personal/charles_lee_primacorpventures_com/Documents/Desktop/MSM%20Quest%20Content/What%20Happens%20When....mp4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scolleges-my.sharepoint.com/personal/charles_lee_primacorpventures_com/Documents/Desktop/MSM%20Quest%20Content/What%20Happens%20When....mp4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scolleges-my.sharepoint.com/personal/charles_lee_primacorpventures_com/Documents/Desktop/MSM%20Quest%20Content/What%20Happens%20When....mp4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scolleges-my.sharepoint.com/personal/charles_lee_primacorpventures_com/Documents/Desktop/MSM%20Quest%20Content/What%20Happens%20When....mp4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QU.Quest Presentation.102021.pdf" descr="QU.Quest Presentation.102021.pdf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QU.Quest Presentation.102021.pdf" descr="QU.Quest Presentation.102021.pdf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" name="Picture 6"/>
          <p:cNvGrpSpPr/>
          <p:nvPr/>
        </p:nvGrpSpPr>
        <p:grpSpPr>
          <a:xfrm>
            <a:off x="-2" y="-63426"/>
            <a:ext cx="24384003" cy="13731128"/>
            <a:chOff x="0" y="0"/>
            <a:chExt cx="24384001" cy="13731127"/>
          </a:xfrm>
        </p:grpSpPr>
        <p:sp>
          <p:nvSpPr>
            <p:cNvPr id="145" name="Rectangle"/>
            <p:cNvSpPr/>
            <p:nvPr/>
          </p:nvSpPr>
          <p:spPr>
            <a:xfrm>
              <a:off x="0" y="0"/>
              <a:ext cx="24384002" cy="13731128"/>
            </a:xfrm>
            <a:prstGeom prst="rect">
              <a:avLst/>
            </a:prstGeom>
            <a:solidFill>
              <a:srgbClr val="22372B">
                <a:alpha val="4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146" name="image2.png" descr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384002" cy="13731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8" name="TextBox 7"/>
          <p:cNvSpPr txBox="1"/>
          <p:nvPr/>
        </p:nvSpPr>
        <p:spPr>
          <a:xfrm>
            <a:off x="3601092" y="1205664"/>
            <a:ext cx="1763864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8000">
                <a:solidFill>
                  <a:srgbClr val="FFFFFF"/>
                </a:solidFill>
                <a:latin typeface="Din 2014"/>
                <a:ea typeface="Din 2014"/>
                <a:cs typeface="Din 2014"/>
                <a:sym typeface="Din 2014"/>
              </a:defRPr>
            </a:lvl1pPr>
          </a:lstStyle>
          <a:p>
            <a:pPr/>
            <a:r>
              <a:t>Bachelor of Arts and Sciences</a:t>
            </a:r>
          </a:p>
        </p:txBody>
      </p:sp>
      <p:pic>
        <p:nvPicPr>
          <p:cNvPr id="149" name="Picture 1" descr="Picture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5475" y="3559085"/>
            <a:ext cx="11642937" cy="780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480132" y="3591293"/>
            <a:ext cx="11546783" cy="7735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QU.Quest Presentation.102021.pdf" descr="QU.Quest Presentation.102021.pdf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" name="Picture 6"/>
          <p:cNvGrpSpPr/>
          <p:nvPr/>
        </p:nvGrpSpPr>
        <p:grpSpPr>
          <a:xfrm>
            <a:off x="-2" y="-63426"/>
            <a:ext cx="24384003" cy="13731128"/>
            <a:chOff x="0" y="0"/>
            <a:chExt cx="24384001" cy="13731127"/>
          </a:xfrm>
        </p:grpSpPr>
        <p:sp>
          <p:nvSpPr>
            <p:cNvPr id="155" name="Rectangle"/>
            <p:cNvSpPr/>
            <p:nvPr/>
          </p:nvSpPr>
          <p:spPr>
            <a:xfrm>
              <a:off x="0" y="0"/>
              <a:ext cx="24384002" cy="13731128"/>
            </a:xfrm>
            <a:prstGeom prst="rect">
              <a:avLst/>
            </a:prstGeom>
            <a:solidFill>
              <a:srgbClr val="22372B">
                <a:alpha val="4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156" name="image2.png" descr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384002" cy="13731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8" name="TextBox 7"/>
          <p:cNvSpPr txBox="1"/>
          <p:nvPr/>
        </p:nvSpPr>
        <p:spPr>
          <a:xfrm>
            <a:off x="6895058" y="1878884"/>
            <a:ext cx="1001683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8000">
                <a:solidFill>
                  <a:srgbClr val="FFFFFF"/>
                </a:solidFill>
                <a:latin typeface="Din 2014"/>
                <a:ea typeface="Din 2014"/>
                <a:cs typeface="Din 2014"/>
                <a:sym typeface="Din 2014"/>
              </a:defRPr>
            </a:lvl1pPr>
          </a:lstStyle>
          <a:p>
            <a:pPr/>
            <a:r>
              <a:t>The ‘Block’</a:t>
            </a:r>
          </a:p>
        </p:txBody>
      </p:sp>
      <p:pic>
        <p:nvPicPr>
          <p:cNvPr id="159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76315" y="3969515"/>
            <a:ext cx="7454321" cy="8087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QU.Quest Presentation.102021.pdf" descr="QU.Quest Presentation.102021.pdf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Picture 6"/>
          <p:cNvGrpSpPr/>
          <p:nvPr/>
        </p:nvGrpSpPr>
        <p:grpSpPr>
          <a:xfrm>
            <a:off x="-2" y="-7564"/>
            <a:ext cx="24384003" cy="13731128"/>
            <a:chOff x="0" y="0"/>
            <a:chExt cx="24384001" cy="13731127"/>
          </a:xfrm>
        </p:grpSpPr>
        <p:sp>
          <p:nvSpPr>
            <p:cNvPr id="164" name="Rectangle"/>
            <p:cNvSpPr/>
            <p:nvPr/>
          </p:nvSpPr>
          <p:spPr>
            <a:xfrm>
              <a:off x="0" y="0"/>
              <a:ext cx="24384002" cy="13731128"/>
            </a:xfrm>
            <a:prstGeom prst="rect">
              <a:avLst/>
            </a:prstGeom>
            <a:solidFill>
              <a:srgbClr val="22372B">
                <a:alpha val="4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165" name="image2.png" descr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384002" cy="13731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7" name="Picture 1" descr="Picture 1"/>
          <p:cNvPicPr>
            <a:picLocks noChangeAspect="1"/>
          </p:cNvPicPr>
          <p:nvPr/>
        </p:nvPicPr>
        <p:blipFill>
          <a:blip r:embed="rId6">
            <a:extLst/>
          </a:blip>
          <a:srcRect l="1384" t="2492" r="1169" b="1998"/>
          <a:stretch>
            <a:fillRect/>
          </a:stretch>
        </p:blipFill>
        <p:spPr>
          <a:xfrm>
            <a:off x="5594714" y="-236149"/>
            <a:ext cx="24122127" cy="1492829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Box 7"/>
          <p:cNvSpPr txBox="1"/>
          <p:nvPr/>
        </p:nvSpPr>
        <p:spPr>
          <a:xfrm>
            <a:off x="283083" y="2343486"/>
            <a:ext cx="1467113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8000">
                <a:solidFill>
                  <a:srgbClr val="FFFFFF"/>
                </a:solidFill>
                <a:latin typeface="Din 2014"/>
                <a:ea typeface="Din 2014"/>
                <a:cs typeface="Din 2014"/>
                <a:sym typeface="Din 2014"/>
              </a:defRPr>
            </a:lvl1pPr>
          </a:lstStyle>
          <a:p>
            <a:pPr/>
            <a:r>
              <a:t>Challenges &amp; Inspirations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QU.Quest Presentation.102021.pdf" descr="QU.Quest Presentation.102021.pdf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" name="Picture 6"/>
          <p:cNvGrpSpPr/>
          <p:nvPr/>
        </p:nvGrpSpPr>
        <p:grpSpPr>
          <a:xfrm>
            <a:off x="-2" y="-7564"/>
            <a:ext cx="24384003" cy="13731128"/>
            <a:chOff x="0" y="0"/>
            <a:chExt cx="24384001" cy="13731127"/>
          </a:xfrm>
        </p:grpSpPr>
        <p:sp>
          <p:nvSpPr>
            <p:cNvPr id="173" name="Rectangle"/>
            <p:cNvSpPr/>
            <p:nvPr/>
          </p:nvSpPr>
          <p:spPr>
            <a:xfrm>
              <a:off x="0" y="0"/>
              <a:ext cx="24384002" cy="13731128"/>
            </a:xfrm>
            <a:prstGeom prst="rect">
              <a:avLst/>
            </a:prstGeom>
            <a:solidFill>
              <a:srgbClr val="22372B">
                <a:alpha val="4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174" name="image2.png" descr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384002" cy="13731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25896" y="-14176"/>
            <a:ext cx="20731199" cy="1382079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7"/>
          <p:cNvSpPr txBox="1"/>
          <p:nvPr/>
        </p:nvSpPr>
        <p:spPr>
          <a:xfrm>
            <a:off x="18604" y="4098665"/>
            <a:ext cx="1467113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8000">
                <a:solidFill>
                  <a:srgbClr val="FFFFFF"/>
                </a:solidFill>
                <a:latin typeface="Din 2014"/>
                <a:ea typeface="Din 2014"/>
                <a:cs typeface="Din 2014"/>
                <a:sym typeface="Din 2014"/>
              </a:defRPr>
            </a:lvl1pPr>
          </a:lstStyle>
          <a:p>
            <a:pPr/>
            <a:r>
              <a:t>How Quest can help PALAC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QU.Quest Presentation.102021.pdf" descr="QU.Quest Presentation.102021.pdf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Picture 6"/>
          <p:cNvGrpSpPr/>
          <p:nvPr/>
        </p:nvGrpSpPr>
        <p:grpSpPr>
          <a:xfrm>
            <a:off x="-2" y="-63426"/>
            <a:ext cx="24384003" cy="13731128"/>
            <a:chOff x="0" y="0"/>
            <a:chExt cx="24384001" cy="13731127"/>
          </a:xfrm>
        </p:grpSpPr>
        <p:sp>
          <p:nvSpPr>
            <p:cNvPr id="182" name="Rectangle"/>
            <p:cNvSpPr/>
            <p:nvPr/>
          </p:nvSpPr>
          <p:spPr>
            <a:xfrm>
              <a:off x="0" y="0"/>
              <a:ext cx="24384002" cy="13731128"/>
            </a:xfrm>
            <a:prstGeom prst="rect">
              <a:avLst/>
            </a:prstGeom>
            <a:solidFill>
              <a:srgbClr val="22372B">
                <a:alpha val="4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pic>
          <p:nvPicPr>
            <p:cNvPr id="183" name="image2.png" descr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384002" cy="137311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5" name="questu-4.jpeg" descr="questu-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38069" y="-55863"/>
            <a:ext cx="24467047" cy="1377424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Box 7"/>
          <p:cNvSpPr txBox="1"/>
          <p:nvPr/>
        </p:nvSpPr>
        <p:spPr>
          <a:xfrm>
            <a:off x="307127" y="1518230"/>
            <a:ext cx="1559493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8000">
                <a:solidFill>
                  <a:srgbClr val="FFFFFF"/>
                </a:solidFill>
                <a:latin typeface="Din 2014"/>
                <a:ea typeface="Din 2014"/>
                <a:cs typeface="Din 2014"/>
                <a:sym typeface="Din 2014"/>
              </a:defRPr>
            </a:lvl1pPr>
          </a:lstStyle>
          <a:p>
            <a:pPr/>
            <a:r>
              <a:t>How PALAC can help Quest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