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432" r:id="rId2"/>
    <p:sldId id="436" r:id="rId3"/>
    <p:sldId id="340" r:id="rId4"/>
    <p:sldId id="397" r:id="rId5"/>
    <p:sldId id="256" r:id="rId6"/>
    <p:sldId id="287" r:id="rId7"/>
    <p:sldId id="439" r:id="rId8"/>
    <p:sldId id="431" r:id="rId9"/>
    <p:sldId id="389" r:id="rId10"/>
    <p:sldId id="324" r:id="rId11"/>
    <p:sldId id="441" r:id="rId12"/>
    <p:sldId id="433" r:id="rId13"/>
    <p:sldId id="438" r:id="rId14"/>
    <p:sldId id="434" r:id="rId15"/>
    <p:sldId id="437" r:id="rId16"/>
    <p:sldId id="435" r:id="rId17"/>
    <p:sldId id="440" r:id="rId18"/>
    <p:sldId id="286" r:id="rId1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000000"/>
    <a:srgbClr val="FFCC99"/>
    <a:srgbClr val="FFCC66"/>
    <a:srgbClr val="FFFFCC"/>
    <a:srgbClr val="FFFFFF"/>
    <a:srgbClr val="FFFF66"/>
    <a:srgbClr val="FFFF99"/>
    <a:srgbClr val="F8F8F8"/>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7" autoAdjust="0"/>
    <p:restoredTop sz="94575" autoAdjust="0"/>
  </p:normalViewPr>
  <p:slideViewPr>
    <p:cSldViewPr>
      <p:cViewPr varScale="1">
        <p:scale>
          <a:sx n="113" d="100"/>
          <a:sy n="113" d="100"/>
        </p:scale>
        <p:origin x="15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1F84E28-F027-4EC6-BFC6-45107DF96E3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46083" name="Rectangle 3">
            <a:extLst>
              <a:ext uri="{FF2B5EF4-FFF2-40B4-BE49-F238E27FC236}">
                <a16:creationId xmlns:a16="http://schemas.microsoft.com/office/drawing/2014/main" id="{37102AE4-8EB5-491C-AC1F-9C4AB2537E69}"/>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defRPr>
            </a:lvl1pPr>
          </a:lstStyle>
          <a:p>
            <a:pPr>
              <a:defRPr/>
            </a:pPr>
            <a:endParaRPr lang="en-US" dirty="0"/>
          </a:p>
        </p:txBody>
      </p:sp>
      <p:sp>
        <p:nvSpPr>
          <p:cNvPr id="46084" name="Rectangle 4">
            <a:extLst>
              <a:ext uri="{FF2B5EF4-FFF2-40B4-BE49-F238E27FC236}">
                <a16:creationId xmlns:a16="http://schemas.microsoft.com/office/drawing/2014/main" id="{2A53DBC2-E365-4D16-913D-C20E0836C48E}"/>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46085" name="Rectangle 5">
            <a:extLst>
              <a:ext uri="{FF2B5EF4-FFF2-40B4-BE49-F238E27FC236}">
                <a16:creationId xmlns:a16="http://schemas.microsoft.com/office/drawing/2014/main" id="{19830FD1-E266-4E7B-B2FB-00BEB58FDEF8}"/>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3E3E56B-2BB3-4AD1-A0D6-DA005CA0B8C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1D5B72-DBDE-4358-AAA1-FD153341C3F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a:extLst>
              <a:ext uri="{FF2B5EF4-FFF2-40B4-BE49-F238E27FC236}">
                <a16:creationId xmlns:a16="http://schemas.microsoft.com/office/drawing/2014/main" id="{CD6604E6-262E-4090-8DDC-0D4D97918E8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FF1CFDC8-A26E-4323-BA5E-E011E4F03855}" type="datetimeFigureOut">
              <a:rPr lang="en-US"/>
              <a:pPr>
                <a:defRPr/>
              </a:pPr>
              <a:t>5/31/2022</a:t>
            </a:fld>
            <a:endParaRPr lang="en-US" dirty="0"/>
          </a:p>
        </p:txBody>
      </p:sp>
      <p:sp>
        <p:nvSpPr>
          <p:cNvPr id="4" name="Slide Image Placeholder 3">
            <a:extLst>
              <a:ext uri="{FF2B5EF4-FFF2-40B4-BE49-F238E27FC236}">
                <a16:creationId xmlns:a16="http://schemas.microsoft.com/office/drawing/2014/main" id="{A4EC4A0E-175C-4999-8D0A-650A4E72A01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86A2BA16-63E5-436B-9C22-7EB7B9C916F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2843944-3071-4447-96F8-3A4E029B68E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7" name="Slide Number Placeholder 6">
            <a:extLst>
              <a:ext uri="{FF2B5EF4-FFF2-40B4-BE49-F238E27FC236}">
                <a16:creationId xmlns:a16="http://schemas.microsoft.com/office/drawing/2014/main" id="{CE7EB19E-6F04-464E-9438-2520815BCEB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48D812-B097-473B-80A5-29F4A86A3C3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48D812-B097-473B-80A5-29F4A86A3C37}" type="slidenum">
              <a:rPr lang="en-US" altLang="en-US" smtClean="0"/>
              <a:pPr>
                <a:defRPr/>
              </a:pPr>
              <a:t>6</a:t>
            </a:fld>
            <a:endParaRPr lang="en-US" altLang="en-US" dirty="0"/>
          </a:p>
        </p:txBody>
      </p:sp>
    </p:spTree>
    <p:extLst>
      <p:ext uri="{BB962C8B-B14F-4D97-AF65-F5344CB8AC3E}">
        <p14:creationId xmlns:p14="http://schemas.microsoft.com/office/powerpoint/2010/main" val="2029169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48D812-B097-473B-80A5-29F4A86A3C37}" type="slidenum">
              <a:rPr lang="en-US" altLang="en-US" smtClean="0"/>
              <a:pPr>
                <a:defRPr/>
              </a:pPr>
              <a:t>7</a:t>
            </a:fld>
            <a:endParaRPr lang="en-US" altLang="en-US" dirty="0"/>
          </a:p>
        </p:txBody>
      </p:sp>
    </p:spTree>
    <p:extLst>
      <p:ext uri="{BB962C8B-B14F-4D97-AF65-F5344CB8AC3E}">
        <p14:creationId xmlns:p14="http://schemas.microsoft.com/office/powerpoint/2010/main" val="4059905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4687217-D6C1-4204-9CBF-0742811AD53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A04DD92-A2EE-43E0-A25B-D4478A83C62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27CE4A95-1442-49EE-AA22-740913B50CB4}"/>
              </a:ext>
            </a:extLst>
          </p:cNvPr>
          <p:cNvSpPr>
            <a:spLocks noGrp="1" noChangeArrowheads="1"/>
          </p:cNvSpPr>
          <p:nvPr>
            <p:ph type="sldNum" sz="quarter" idx="12"/>
          </p:nvPr>
        </p:nvSpPr>
        <p:spPr>
          <a:ln/>
        </p:spPr>
        <p:txBody>
          <a:bodyPr/>
          <a:lstStyle>
            <a:lvl1pPr>
              <a:defRPr/>
            </a:lvl1pPr>
          </a:lstStyle>
          <a:p>
            <a:pPr>
              <a:defRPr/>
            </a:pPr>
            <a:fld id="{262090E2-A637-4613-95BD-12B1E54495B5}" type="slidenum">
              <a:rPr lang="en-US" altLang="en-US"/>
              <a:pPr>
                <a:defRPr/>
              </a:pPr>
              <a:t>‹#›</a:t>
            </a:fld>
            <a:endParaRPr lang="en-US" altLang="en-US" dirty="0"/>
          </a:p>
        </p:txBody>
      </p:sp>
    </p:spTree>
    <p:extLst>
      <p:ext uri="{BB962C8B-B14F-4D97-AF65-F5344CB8AC3E}">
        <p14:creationId xmlns:p14="http://schemas.microsoft.com/office/powerpoint/2010/main" val="383306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46433-291F-4271-B482-1917709160E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0D7D997-A25D-4927-992A-0DC1A8AA18A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AD81AB82-F096-47D3-BE3C-F11588A2008B}"/>
              </a:ext>
            </a:extLst>
          </p:cNvPr>
          <p:cNvSpPr>
            <a:spLocks noGrp="1" noChangeArrowheads="1"/>
          </p:cNvSpPr>
          <p:nvPr>
            <p:ph type="sldNum" sz="quarter" idx="12"/>
          </p:nvPr>
        </p:nvSpPr>
        <p:spPr>
          <a:ln/>
        </p:spPr>
        <p:txBody>
          <a:bodyPr/>
          <a:lstStyle>
            <a:lvl1pPr>
              <a:defRPr/>
            </a:lvl1pPr>
          </a:lstStyle>
          <a:p>
            <a:pPr>
              <a:defRPr/>
            </a:pPr>
            <a:fld id="{04AA41C0-972F-4F72-A419-FA965E55A012}" type="slidenum">
              <a:rPr lang="en-US" altLang="en-US"/>
              <a:pPr>
                <a:defRPr/>
              </a:pPr>
              <a:t>‹#›</a:t>
            </a:fld>
            <a:endParaRPr lang="en-US" altLang="en-US" dirty="0"/>
          </a:p>
        </p:txBody>
      </p:sp>
    </p:spTree>
    <p:extLst>
      <p:ext uri="{BB962C8B-B14F-4D97-AF65-F5344CB8AC3E}">
        <p14:creationId xmlns:p14="http://schemas.microsoft.com/office/powerpoint/2010/main" val="3680291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EC7C24-012B-4356-A7D2-F2E127E109E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21ECA03-CD74-44EC-8E99-D564C238E87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4E6943B8-F59A-4623-B53D-6EA038665F49}"/>
              </a:ext>
            </a:extLst>
          </p:cNvPr>
          <p:cNvSpPr>
            <a:spLocks noGrp="1" noChangeArrowheads="1"/>
          </p:cNvSpPr>
          <p:nvPr>
            <p:ph type="sldNum" sz="quarter" idx="12"/>
          </p:nvPr>
        </p:nvSpPr>
        <p:spPr>
          <a:ln/>
        </p:spPr>
        <p:txBody>
          <a:bodyPr/>
          <a:lstStyle>
            <a:lvl1pPr>
              <a:defRPr/>
            </a:lvl1pPr>
          </a:lstStyle>
          <a:p>
            <a:pPr>
              <a:defRPr/>
            </a:pPr>
            <a:fld id="{B6B7BD05-2579-474F-B815-EA7EDC5002FE}" type="slidenum">
              <a:rPr lang="en-US" altLang="en-US"/>
              <a:pPr>
                <a:defRPr/>
              </a:pPr>
              <a:t>‹#›</a:t>
            </a:fld>
            <a:endParaRPr lang="en-US" altLang="en-US" dirty="0"/>
          </a:p>
        </p:txBody>
      </p:sp>
    </p:spTree>
    <p:extLst>
      <p:ext uri="{BB962C8B-B14F-4D97-AF65-F5344CB8AC3E}">
        <p14:creationId xmlns:p14="http://schemas.microsoft.com/office/powerpoint/2010/main" val="105191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056474-5924-4EB3-A32C-088CF45A171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13EE8F0-9E84-47A1-B41B-97C4106A94E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BD221102-89B2-4391-8DA6-721070FDBD0D}"/>
              </a:ext>
            </a:extLst>
          </p:cNvPr>
          <p:cNvSpPr>
            <a:spLocks noGrp="1" noChangeArrowheads="1"/>
          </p:cNvSpPr>
          <p:nvPr>
            <p:ph type="sldNum" sz="quarter" idx="12"/>
          </p:nvPr>
        </p:nvSpPr>
        <p:spPr>
          <a:ln/>
        </p:spPr>
        <p:txBody>
          <a:bodyPr/>
          <a:lstStyle>
            <a:lvl1pPr>
              <a:defRPr/>
            </a:lvl1pPr>
          </a:lstStyle>
          <a:p>
            <a:pPr>
              <a:defRPr/>
            </a:pPr>
            <a:fld id="{17C6AB48-A702-4676-B3B5-052009E632A3}" type="slidenum">
              <a:rPr lang="en-US" altLang="en-US"/>
              <a:pPr>
                <a:defRPr/>
              </a:pPr>
              <a:t>‹#›</a:t>
            </a:fld>
            <a:endParaRPr lang="en-US" altLang="en-US" dirty="0"/>
          </a:p>
        </p:txBody>
      </p:sp>
    </p:spTree>
    <p:extLst>
      <p:ext uri="{BB962C8B-B14F-4D97-AF65-F5344CB8AC3E}">
        <p14:creationId xmlns:p14="http://schemas.microsoft.com/office/powerpoint/2010/main" val="1910435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AAD48C4-4FD7-45CF-A54D-625B02CA33E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CEE1419-39A2-4345-980C-5158A60F889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B8DBA1D-B1C1-4F8E-8826-4D9C8E6FA345}"/>
              </a:ext>
            </a:extLst>
          </p:cNvPr>
          <p:cNvSpPr>
            <a:spLocks noGrp="1" noChangeArrowheads="1"/>
          </p:cNvSpPr>
          <p:nvPr>
            <p:ph type="sldNum" sz="quarter" idx="12"/>
          </p:nvPr>
        </p:nvSpPr>
        <p:spPr>
          <a:ln/>
        </p:spPr>
        <p:txBody>
          <a:bodyPr/>
          <a:lstStyle>
            <a:lvl1pPr>
              <a:defRPr/>
            </a:lvl1pPr>
          </a:lstStyle>
          <a:p>
            <a:pPr>
              <a:defRPr/>
            </a:pPr>
            <a:fld id="{24BCCB0D-4E48-42D7-B011-B3D460230CF9}" type="slidenum">
              <a:rPr lang="en-US" altLang="en-US"/>
              <a:pPr>
                <a:defRPr/>
              </a:pPr>
              <a:t>‹#›</a:t>
            </a:fld>
            <a:endParaRPr lang="en-US" altLang="en-US" dirty="0"/>
          </a:p>
        </p:txBody>
      </p:sp>
    </p:spTree>
    <p:extLst>
      <p:ext uri="{BB962C8B-B14F-4D97-AF65-F5344CB8AC3E}">
        <p14:creationId xmlns:p14="http://schemas.microsoft.com/office/powerpoint/2010/main" val="94830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916E29-AC4C-4A49-9CB2-E86998988CF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C0FB68D4-A249-433C-B850-00D9F4A94C3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5AC31A5D-5B24-431B-935C-B3966231A774}"/>
              </a:ext>
            </a:extLst>
          </p:cNvPr>
          <p:cNvSpPr>
            <a:spLocks noGrp="1" noChangeArrowheads="1"/>
          </p:cNvSpPr>
          <p:nvPr>
            <p:ph type="sldNum" sz="quarter" idx="12"/>
          </p:nvPr>
        </p:nvSpPr>
        <p:spPr>
          <a:ln/>
        </p:spPr>
        <p:txBody>
          <a:bodyPr/>
          <a:lstStyle>
            <a:lvl1pPr>
              <a:defRPr/>
            </a:lvl1pPr>
          </a:lstStyle>
          <a:p>
            <a:pPr>
              <a:defRPr/>
            </a:pPr>
            <a:fld id="{0DE404E3-6ADF-4D9E-8FAC-403862F9D120}" type="slidenum">
              <a:rPr lang="en-US" altLang="en-US"/>
              <a:pPr>
                <a:defRPr/>
              </a:pPr>
              <a:t>‹#›</a:t>
            </a:fld>
            <a:endParaRPr lang="en-US" altLang="en-US" dirty="0"/>
          </a:p>
        </p:txBody>
      </p:sp>
    </p:spTree>
    <p:extLst>
      <p:ext uri="{BB962C8B-B14F-4D97-AF65-F5344CB8AC3E}">
        <p14:creationId xmlns:p14="http://schemas.microsoft.com/office/powerpoint/2010/main" val="217805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486FA6-9CA1-46A8-B41C-A465EBEA678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FB4BF73E-E9A9-4FD0-B8E1-E0F36DE147F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6AE19377-73BD-4326-AC12-2E3D2D35258D}"/>
              </a:ext>
            </a:extLst>
          </p:cNvPr>
          <p:cNvSpPr>
            <a:spLocks noGrp="1" noChangeArrowheads="1"/>
          </p:cNvSpPr>
          <p:nvPr>
            <p:ph type="sldNum" sz="quarter" idx="12"/>
          </p:nvPr>
        </p:nvSpPr>
        <p:spPr>
          <a:ln/>
        </p:spPr>
        <p:txBody>
          <a:bodyPr/>
          <a:lstStyle>
            <a:lvl1pPr>
              <a:defRPr/>
            </a:lvl1pPr>
          </a:lstStyle>
          <a:p>
            <a:pPr>
              <a:defRPr/>
            </a:pPr>
            <a:fld id="{F686FD3D-8996-450B-AF05-7B84674C2781}" type="slidenum">
              <a:rPr lang="en-US" altLang="en-US"/>
              <a:pPr>
                <a:defRPr/>
              </a:pPr>
              <a:t>‹#›</a:t>
            </a:fld>
            <a:endParaRPr lang="en-US" altLang="en-US" dirty="0"/>
          </a:p>
        </p:txBody>
      </p:sp>
    </p:spTree>
    <p:extLst>
      <p:ext uri="{BB962C8B-B14F-4D97-AF65-F5344CB8AC3E}">
        <p14:creationId xmlns:p14="http://schemas.microsoft.com/office/powerpoint/2010/main" val="3121401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D94ECB-B709-4F1D-910D-48134523469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482E9121-A396-4805-9926-7DB2DF49E6B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FAFD25F9-FCAC-40A9-BE00-281AF19C4045}"/>
              </a:ext>
            </a:extLst>
          </p:cNvPr>
          <p:cNvSpPr>
            <a:spLocks noGrp="1" noChangeArrowheads="1"/>
          </p:cNvSpPr>
          <p:nvPr>
            <p:ph type="sldNum" sz="quarter" idx="12"/>
          </p:nvPr>
        </p:nvSpPr>
        <p:spPr>
          <a:ln/>
        </p:spPr>
        <p:txBody>
          <a:bodyPr/>
          <a:lstStyle>
            <a:lvl1pPr>
              <a:defRPr/>
            </a:lvl1pPr>
          </a:lstStyle>
          <a:p>
            <a:pPr>
              <a:defRPr/>
            </a:pPr>
            <a:fld id="{BB7C05BD-4970-49D8-8311-A55600F562B8}" type="slidenum">
              <a:rPr lang="en-US" altLang="en-US"/>
              <a:pPr>
                <a:defRPr/>
              </a:pPr>
              <a:t>‹#›</a:t>
            </a:fld>
            <a:endParaRPr lang="en-US" altLang="en-US" dirty="0"/>
          </a:p>
        </p:txBody>
      </p:sp>
    </p:spTree>
    <p:extLst>
      <p:ext uri="{BB962C8B-B14F-4D97-AF65-F5344CB8AC3E}">
        <p14:creationId xmlns:p14="http://schemas.microsoft.com/office/powerpoint/2010/main" val="232091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ED4FF5-F3C0-4F8A-8EF5-F4B9FADBDE8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25AEB35F-E9D4-4B42-AEE4-0F532C491B6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35E1F725-70DB-4EB3-A3A0-AA8731CF03D1}"/>
              </a:ext>
            </a:extLst>
          </p:cNvPr>
          <p:cNvSpPr>
            <a:spLocks noGrp="1" noChangeArrowheads="1"/>
          </p:cNvSpPr>
          <p:nvPr>
            <p:ph type="sldNum" sz="quarter" idx="12"/>
          </p:nvPr>
        </p:nvSpPr>
        <p:spPr>
          <a:ln/>
        </p:spPr>
        <p:txBody>
          <a:bodyPr/>
          <a:lstStyle>
            <a:lvl1pPr>
              <a:defRPr/>
            </a:lvl1pPr>
          </a:lstStyle>
          <a:p>
            <a:pPr>
              <a:defRPr/>
            </a:pPr>
            <a:fld id="{808DB427-F082-4B86-AB0F-BFF08770FDE3}" type="slidenum">
              <a:rPr lang="en-US" altLang="en-US"/>
              <a:pPr>
                <a:defRPr/>
              </a:pPr>
              <a:t>‹#›</a:t>
            </a:fld>
            <a:endParaRPr lang="en-US" altLang="en-US" dirty="0"/>
          </a:p>
        </p:txBody>
      </p:sp>
    </p:spTree>
    <p:extLst>
      <p:ext uri="{BB962C8B-B14F-4D97-AF65-F5344CB8AC3E}">
        <p14:creationId xmlns:p14="http://schemas.microsoft.com/office/powerpoint/2010/main" val="355513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208442-21BD-4B18-80E3-D1B8C3F5CD8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2BBE75F1-0500-436A-86DE-58840F3687E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2D64252-F03D-4AF9-8C6E-6462613B45FB}"/>
              </a:ext>
            </a:extLst>
          </p:cNvPr>
          <p:cNvSpPr>
            <a:spLocks noGrp="1" noChangeArrowheads="1"/>
          </p:cNvSpPr>
          <p:nvPr>
            <p:ph type="sldNum" sz="quarter" idx="12"/>
          </p:nvPr>
        </p:nvSpPr>
        <p:spPr>
          <a:ln/>
        </p:spPr>
        <p:txBody>
          <a:bodyPr/>
          <a:lstStyle>
            <a:lvl1pPr>
              <a:defRPr/>
            </a:lvl1pPr>
          </a:lstStyle>
          <a:p>
            <a:pPr>
              <a:defRPr/>
            </a:pPr>
            <a:fld id="{E33CCB9A-DDEC-4C0F-9A79-CCBD047CEF52}" type="slidenum">
              <a:rPr lang="en-US" altLang="en-US"/>
              <a:pPr>
                <a:defRPr/>
              </a:pPr>
              <a:t>‹#›</a:t>
            </a:fld>
            <a:endParaRPr lang="en-US" altLang="en-US" dirty="0"/>
          </a:p>
        </p:txBody>
      </p:sp>
    </p:spTree>
    <p:extLst>
      <p:ext uri="{BB962C8B-B14F-4D97-AF65-F5344CB8AC3E}">
        <p14:creationId xmlns:p14="http://schemas.microsoft.com/office/powerpoint/2010/main" val="1613607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A1160F6-1B78-4A8D-AA09-B6674124470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72FD8C85-D0D0-4016-80E5-50FC9C271BD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28B47FE8-6288-4E81-87C0-B792141F3957}"/>
              </a:ext>
            </a:extLst>
          </p:cNvPr>
          <p:cNvSpPr>
            <a:spLocks noGrp="1" noChangeArrowheads="1"/>
          </p:cNvSpPr>
          <p:nvPr>
            <p:ph type="sldNum" sz="quarter" idx="12"/>
          </p:nvPr>
        </p:nvSpPr>
        <p:spPr>
          <a:ln/>
        </p:spPr>
        <p:txBody>
          <a:bodyPr/>
          <a:lstStyle>
            <a:lvl1pPr>
              <a:defRPr/>
            </a:lvl1pPr>
          </a:lstStyle>
          <a:p>
            <a:pPr>
              <a:defRPr/>
            </a:pPr>
            <a:fld id="{E854F360-2BEA-423C-A650-BF4809CF1D0E}" type="slidenum">
              <a:rPr lang="en-US" altLang="en-US"/>
              <a:pPr>
                <a:defRPr/>
              </a:pPr>
              <a:t>‹#›</a:t>
            </a:fld>
            <a:endParaRPr lang="en-US" altLang="en-US" dirty="0"/>
          </a:p>
        </p:txBody>
      </p:sp>
    </p:spTree>
    <p:extLst>
      <p:ext uri="{BB962C8B-B14F-4D97-AF65-F5344CB8AC3E}">
        <p14:creationId xmlns:p14="http://schemas.microsoft.com/office/powerpoint/2010/main" val="62660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4D"/>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C2E329D-F3D4-4D7C-856B-15D7870113C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B56157B-2782-46A8-9690-5AC11793635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2CE5B90-F3AB-4D25-B68C-1E26723B663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endParaRPr lang="en-US" dirty="0"/>
          </a:p>
        </p:txBody>
      </p:sp>
      <p:sp>
        <p:nvSpPr>
          <p:cNvPr id="1029" name="Rectangle 5">
            <a:extLst>
              <a:ext uri="{FF2B5EF4-FFF2-40B4-BE49-F238E27FC236}">
                <a16:creationId xmlns:a16="http://schemas.microsoft.com/office/drawing/2014/main" id="{2CDE5246-9517-4452-A5DD-A010127D244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endParaRPr lang="en-US" dirty="0"/>
          </a:p>
        </p:txBody>
      </p:sp>
      <p:sp>
        <p:nvSpPr>
          <p:cNvPr id="1030" name="Rectangle 6">
            <a:extLst>
              <a:ext uri="{FF2B5EF4-FFF2-40B4-BE49-F238E27FC236}">
                <a16:creationId xmlns:a16="http://schemas.microsoft.com/office/drawing/2014/main" id="{157F401C-8004-4543-959E-3920CCEFE11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D62A8D7-0BE0-4CEC-AF01-24EF2644E11E}" type="slidenum">
              <a:rPr lang="en-US" altLang="en-US"/>
              <a:pPr>
                <a:defRPr/>
              </a:pPr>
              <a:t>‹#›</a:t>
            </a:fld>
            <a:endParaRPr lang="en-US" alt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CC971A9-D1E8-FDB2-0BA9-053B0462DC07}"/>
              </a:ext>
            </a:extLst>
          </p:cNvPr>
          <p:cNvSpPr>
            <a:spLocks noGrp="1"/>
          </p:cNvSpPr>
          <p:nvPr>
            <p:ph idx="1"/>
          </p:nvPr>
        </p:nvSpPr>
        <p:spPr>
          <a:xfrm>
            <a:off x="0" y="1371600"/>
            <a:ext cx="9144000" cy="4114800"/>
          </a:xfrm>
        </p:spPr>
        <p:txBody>
          <a:bodyPr/>
          <a:lstStyle/>
          <a:p>
            <a:endParaRPr lang="en-US" dirty="0"/>
          </a:p>
        </p:txBody>
      </p:sp>
      <p:pic>
        <p:nvPicPr>
          <p:cNvPr id="4" name="Picture 3" descr="A picture containing night sky&#10;&#10;Description automatically generated">
            <a:extLst>
              <a:ext uri="{FF2B5EF4-FFF2-40B4-BE49-F238E27FC236}">
                <a16:creationId xmlns:a16="http://schemas.microsoft.com/office/drawing/2014/main" id="{15430C57-AF0E-820B-E5A4-3B134AFFA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5067"/>
            <a:ext cx="9144000" cy="6096000"/>
          </a:xfrm>
          <a:prstGeom prst="rect">
            <a:avLst/>
          </a:prstGeom>
        </p:spPr>
      </p:pic>
      <p:sp>
        <p:nvSpPr>
          <p:cNvPr id="5" name="TextBox 4">
            <a:extLst>
              <a:ext uri="{FF2B5EF4-FFF2-40B4-BE49-F238E27FC236}">
                <a16:creationId xmlns:a16="http://schemas.microsoft.com/office/drawing/2014/main" id="{086E68ED-18A6-0D1E-D840-B98AD4AF9741}"/>
              </a:ext>
            </a:extLst>
          </p:cNvPr>
          <p:cNvSpPr txBox="1"/>
          <p:nvPr/>
        </p:nvSpPr>
        <p:spPr>
          <a:xfrm>
            <a:off x="0" y="304800"/>
            <a:ext cx="9144000" cy="2492990"/>
          </a:xfrm>
          <a:prstGeom prst="rect">
            <a:avLst/>
          </a:prstGeom>
          <a:noFill/>
        </p:spPr>
        <p:txBody>
          <a:bodyPr wrap="square" rtlCol="0">
            <a:spAutoFit/>
          </a:bodyPr>
          <a:lstStyle/>
          <a:p>
            <a:pPr algn="ctr"/>
            <a:r>
              <a:rPr lang="en-US" sz="3600" b="1" dirty="0">
                <a:solidFill>
                  <a:srgbClr val="CCECFF"/>
                </a:solidFill>
              </a:rPr>
              <a:t>Climate Change and the Pacific</a:t>
            </a:r>
          </a:p>
          <a:p>
            <a:pPr algn="ctr"/>
            <a:endParaRPr lang="en-US" dirty="0">
              <a:solidFill>
                <a:srgbClr val="CCECFF"/>
              </a:solidFill>
            </a:endParaRPr>
          </a:p>
          <a:p>
            <a:pPr algn="ctr"/>
            <a:r>
              <a:rPr lang="en-US" dirty="0">
                <a:solidFill>
                  <a:srgbClr val="CCECFF"/>
                </a:solidFill>
              </a:rPr>
              <a:t>George Busenberg</a:t>
            </a:r>
          </a:p>
          <a:p>
            <a:pPr algn="ctr"/>
            <a:r>
              <a:rPr lang="en-US" dirty="0">
                <a:solidFill>
                  <a:srgbClr val="CCECFF"/>
                </a:solidFill>
              </a:rPr>
              <a:t>Associate Professor of Environmental Management and Policy</a:t>
            </a:r>
          </a:p>
          <a:p>
            <a:pPr algn="ctr"/>
            <a:r>
              <a:rPr lang="en-US" dirty="0">
                <a:solidFill>
                  <a:srgbClr val="CCECFF"/>
                </a:solidFill>
              </a:rPr>
              <a:t>Soka University of America</a:t>
            </a:r>
          </a:p>
          <a:p>
            <a:endParaRPr lang="en-US" dirty="0"/>
          </a:p>
        </p:txBody>
      </p:sp>
    </p:spTree>
    <p:extLst>
      <p:ext uri="{BB962C8B-B14F-4D97-AF65-F5344CB8AC3E}">
        <p14:creationId xmlns:p14="http://schemas.microsoft.com/office/powerpoint/2010/main" val="314441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3801-5086-4270-A599-258DB4C35C70}"/>
              </a:ext>
            </a:extLst>
          </p:cNvPr>
          <p:cNvSpPr>
            <a:spLocks noGrp="1"/>
          </p:cNvSpPr>
          <p:nvPr>
            <p:ph type="title"/>
          </p:nvPr>
        </p:nvSpPr>
        <p:spPr>
          <a:xfrm>
            <a:off x="1" y="0"/>
            <a:ext cx="9143999" cy="762000"/>
          </a:xfrm>
        </p:spPr>
        <p:txBody>
          <a:bodyPr/>
          <a:lstStyle/>
          <a:p>
            <a:endParaRPr lang="en-US" sz="3600" dirty="0"/>
          </a:p>
        </p:txBody>
      </p:sp>
      <p:pic>
        <p:nvPicPr>
          <p:cNvPr id="5" name="Content Placeholder 4" descr="A view of the earth from space&#10;&#10;Description automatically generated with medium confidence">
            <a:extLst>
              <a:ext uri="{FF2B5EF4-FFF2-40B4-BE49-F238E27FC236}">
                <a16:creationId xmlns:a16="http://schemas.microsoft.com/office/drawing/2014/main" id="{C1197312-14BD-4E25-B542-07DEE555C5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2495" y="-107109"/>
            <a:ext cx="10434962" cy="6956642"/>
          </a:xfrm>
        </p:spPr>
      </p:pic>
      <p:sp>
        <p:nvSpPr>
          <p:cNvPr id="4" name="TextBox 3">
            <a:extLst>
              <a:ext uri="{FF2B5EF4-FFF2-40B4-BE49-F238E27FC236}">
                <a16:creationId xmlns:a16="http://schemas.microsoft.com/office/drawing/2014/main" id="{A155E96C-5A2F-00E6-EBEC-DB4B3657D6C3}"/>
              </a:ext>
            </a:extLst>
          </p:cNvPr>
          <p:cNvSpPr txBox="1"/>
          <p:nvPr/>
        </p:nvSpPr>
        <p:spPr>
          <a:xfrm>
            <a:off x="0" y="513376"/>
            <a:ext cx="9144000" cy="584775"/>
          </a:xfrm>
          <a:prstGeom prst="rect">
            <a:avLst/>
          </a:prstGeom>
          <a:noFill/>
        </p:spPr>
        <p:txBody>
          <a:bodyPr wrap="square" rtlCol="0">
            <a:spAutoFit/>
          </a:bodyPr>
          <a:lstStyle/>
          <a:p>
            <a:pPr algn="ctr"/>
            <a:r>
              <a:rPr lang="en-US" sz="3200" b="1" dirty="0">
                <a:solidFill>
                  <a:srgbClr val="CCECFF"/>
                </a:solidFill>
              </a:rPr>
              <a:t>Fishing offshore of the Korean Peninsula (2021)</a:t>
            </a:r>
          </a:p>
        </p:txBody>
      </p:sp>
    </p:spTree>
    <p:extLst>
      <p:ext uri="{BB962C8B-B14F-4D97-AF65-F5344CB8AC3E}">
        <p14:creationId xmlns:p14="http://schemas.microsoft.com/office/powerpoint/2010/main" val="4294662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F70DA8F-34A2-49F8-B4BC-A520F4172BA5}"/>
              </a:ext>
            </a:extLst>
          </p:cNvPr>
          <p:cNvSpPr>
            <a:spLocks noGrp="1" noChangeArrowheads="1"/>
          </p:cNvSpPr>
          <p:nvPr>
            <p:ph type="title"/>
          </p:nvPr>
        </p:nvSpPr>
        <p:spPr>
          <a:xfrm>
            <a:off x="0" y="0"/>
            <a:ext cx="9144001" cy="1143000"/>
          </a:xfrm>
        </p:spPr>
        <p:txBody>
          <a:bodyPr/>
          <a:lstStyle/>
          <a:p>
            <a:pPr eaLnBrk="1" hangingPunct="1">
              <a:defRPr/>
            </a:pPr>
            <a:r>
              <a:rPr lang="en-US" altLang="en-US" b="1" dirty="0">
                <a:solidFill>
                  <a:schemeClr val="tx1">
                    <a:lumMod val="95000"/>
                  </a:schemeClr>
                </a:solidFill>
                <a:latin typeface="Times New Roman" panose="02020603050405020304" pitchFamily="18" charset="0"/>
                <a:cs typeface="Times New Roman" panose="02020603050405020304" pitchFamily="18" charset="0"/>
              </a:rPr>
              <a:t>The Role of Liberal Arts Education</a:t>
            </a:r>
          </a:p>
        </p:txBody>
      </p:sp>
      <p:sp>
        <p:nvSpPr>
          <p:cNvPr id="31747" name="Rectangle 3">
            <a:extLst>
              <a:ext uri="{FF2B5EF4-FFF2-40B4-BE49-F238E27FC236}">
                <a16:creationId xmlns:a16="http://schemas.microsoft.com/office/drawing/2014/main" id="{329975B3-B70E-423C-B8C6-1AAC6354B2AC}"/>
              </a:ext>
            </a:extLst>
          </p:cNvPr>
          <p:cNvSpPr>
            <a:spLocks noGrp="1" noChangeArrowheads="1"/>
          </p:cNvSpPr>
          <p:nvPr>
            <p:ph type="body" idx="1"/>
          </p:nvPr>
        </p:nvSpPr>
        <p:spPr>
          <a:xfrm>
            <a:off x="681037" y="1600200"/>
            <a:ext cx="7772400" cy="4114800"/>
          </a:xfrm>
        </p:spPr>
        <p:txBody>
          <a:bodyPr/>
          <a:lstStyle/>
          <a:p>
            <a:pPr eaLnBrk="1" hangingPunct="1">
              <a:defRPr/>
            </a:pPr>
            <a:r>
              <a:rPr lang="en-US" altLang="en-US" dirty="0">
                <a:solidFill>
                  <a:schemeClr val="tx1">
                    <a:lumMod val="95000"/>
                  </a:schemeClr>
                </a:solidFill>
              </a:rPr>
              <a:t>Environmental issues are inherently complex, and the management of those issues should therefore be well-informed.</a:t>
            </a:r>
          </a:p>
          <a:p>
            <a:pPr eaLnBrk="1" hangingPunct="1">
              <a:defRPr/>
            </a:pPr>
            <a:endParaRPr lang="en-US" altLang="en-US" dirty="0">
              <a:solidFill>
                <a:schemeClr val="tx1">
                  <a:lumMod val="95000"/>
                </a:schemeClr>
              </a:solidFill>
            </a:endParaRPr>
          </a:p>
          <a:p>
            <a:pPr eaLnBrk="1" hangingPunct="1">
              <a:defRPr/>
            </a:pPr>
            <a:r>
              <a:rPr lang="en-US" altLang="en-US" dirty="0">
                <a:solidFill>
                  <a:schemeClr val="tx1">
                    <a:lumMod val="95000"/>
                  </a:schemeClr>
                </a:solidFill>
              </a:rPr>
              <a:t>Liberal arts institutions excel at instruction, and now have the technological means to share essential elements of environmental education with a global audience.</a:t>
            </a:r>
          </a:p>
          <a:p>
            <a:pPr eaLnBrk="1" hangingPunct="1">
              <a:defRPr/>
            </a:pPr>
            <a:endParaRPr lang="en-US" altLang="en-US" dirty="0">
              <a:solidFill>
                <a:schemeClr val="tx1">
                  <a:lumMod val="95000"/>
                </a:schemeClr>
              </a:solidFill>
            </a:endParaRPr>
          </a:p>
          <a:p>
            <a:pPr eaLnBrk="1" hangingPunct="1">
              <a:defRPr/>
            </a:pPr>
            <a:endParaRPr lang="en-US" altLang="en-US" dirty="0">
              <a:solidFill>
                <a:schemeClr val="tx1">
                  <a:lumMod val="95000"/>
                </a:schemeClr>
              </a:solidFill>
            </a:endParaRPr>
          </a:p>
        </p:txBody>
      </p:sp>
    </p:spTree>
    <p:extLst>
      <p:ext uri="{BB962C8B-B14F-4D97-AF65-F5344CB8AC3E}">
        <p14:creationId xmlns:p14="http://schemas.microsoft.com/office/powerpoint/2010/main" val="19374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F70DA8F-34A2-49F8-B4BC-A520F4172BA5}"/>
              </a:ext>
            </a:extLst>
          </p:cNvPr>
          <p:cNvSpPr>
            <a:spLocks noGrp="1" noChangeArrowheads="1"/>
          </p:cNvSpPr>
          <p:nvPr>
            <p:ph type="title"/>
          </p:nvPr>
        </p:nvSpPr>
        <p:spPr>
          <a:xfrm>
            <a:off x="0" y="0"/>
            <a:ext cx="9144001" cy="1143000"/>
          </a:xfrm>
        </p:spPr>
        <p:txBody>
          <a:bodyPr/>
          <a:lstStyle/>
          <a:p>
            <a:pPr eaLnBrk="1" hangingPunct="1">
              <a:defRPr/>
            </a:pPr>
            <a:r>
              <a:rPr lang="en-US" altLang="en-US" b="1" dirty="0">
                <a:solidFill>
                  <a:schemeClr val="tx1">
                    <a:lumMod val="95000"/>
                  </a:schemeClr>
                </a:solidFill>
                <a:latin typeface="Times New Roman" panose="02020603050405020304" pitchFamily="18" charset="0"/>
                <a:cs typeface="Times New Roman" panose="02020603050405020304" pitchFamily="18" charset="0"/>
              </a:rPr>
              <a:t>Pacific Environmental Project</a:t>
            </a:r>
          </a:p>
        </p:txBody>
      </p:sp>
      <p:sp>
        <p:nvSpPr>
          <p:cNvPr id="31747" name="Rectangle 3">
            <a:extLst>
              <a:ext uri="{FF2B5EF4-FFF2-40B4-BE49-F238E27FC236}">
                <a16:creationId xmlns:a16="http://schemas.microsoft.com/office/drawing/2014/main" id="{329975B3-B70E-423C-B8C6-1AAC6354B2AC}"/>
              </a:ext>
            </a:extLst>
          </p:cNvPr>
          <p:cNvSpPr>
            <a:spLocks noGrp="1" noChangeArrowheads="1"/>
          </p:cNvSpPr>
          <p:nvPr>
            <p:ph type="body" idx="1"/>
          </p:nvPr>
        </p:nvSpPr>
        <p:spPr>
          <a:xfrm>
            <a:off x="681037" y="1600200"/>
            <a:ext cx="7772400" cy="4114800"/>
          </a:xfrm>
        </p:spPr>
        <p:txBody>
          <a:bodyPr/>
          <a:lstStyle/>
          <a:p>
            <a:pPr eaLnBrk="1" hangingPunct="1">
              <a:defRPr/>
            </a:pPr>
            <a:r>
              <a:rPr lang="en-US" altLang="en-US" dirty="0">
                <a:solidFill>
                  <a:schemeClr val="tx1">
                    <a:lumMod val="95000"/>
                  </a:schemeClr>
                </a:solidFill>
              </a:rPr>
              <a:t>Proposed educational website designed to greatly expand the reach of accessible environmental knowledge across the world.</a:t>
            </a:r>
          </a:p>
          <a:p>
            <a:pPr eaLnBrk="1" hangingPunct="1">
              <a:defRPr/>
            </a:pPr>
            <a:endParaRPr lang="en-US" altLang="en-US" dirty="0">
              <a:solidFill>
                <a:schemeClr val="tx1">
                  <a:lumMod val="95000"/>
                </a:schemeClr>
              </a:solidFill>
            </a:endParaRPr>
          </a:p>
          <a:p>
            <a:pPr eaLnBrk="1" hangingPunct="1">
              <a:defRPr/>
            </a:pPr>
            <a:r>
              <a:rPr lang="en-US" altLang="en-US" dirty="0">
                <a:solidFill>
                  <a:schemeClr val="tx1">
                    <a:lumMod val="95000"/>
                  </a:schemeClr>
                </a:solidFill>
              </a:rPr>
              <a:t>The aim of the website would be to provide an organized framework of understanding with clear and concise expert explanations of critical environmental issues such as climate change adaptation and mitigation.</a:t>
            </a:r>
          </a:p>
          <a:p>
            <a:pPr eaLnBrk="1" hangingPunct="1">
              <a:defRPr/>
            </a:pPr>
            <a:endParaRPr lang="en-US" altLang="en-US" dirty="0">
              <a:solidFill>
                <a:schemeClr val="tx1">
                  <a:lumMod val="95000"/>
                </a:schemeClr>
              </a:solidFill>
            </a:endParaRPr>
          </a:p>
          <a:p>
            <a:pPr eaLnBrk="1" hangingPunct="1">
              <a:defRPr/>
            </a:pPr>
            <a:endParaRPr lang="en-US" altLang="en-US" dirty="0">
              <a:solidFill>
                <a:schemeClr val="tx1">
                  <a:lumMod val="95000"/>
                </a:schemeClr>
              </a:solidFill>
            </a:endParaRPr>
          </a:p>
        </p:txBody>
      </p:sp>
    </p:spTree>
    <p:extLst>
      <p:ext uri="{BB962C8B-B14F-4D97-AF65-F5344CB8AC3E}">
        <p14:creationId xmlns:p14="http://schemas.microsoft.com/office/powerpoint/2010/main" val="3883007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F70DA8F-34A2-49F8-B4BC-A520F4172BA5}"/>
              </a:ext>
            </a:extLst>
          </p:cNvPr>
          <p:cNvSpPr>
            <a:spLocks noGrp="1" noChangeArrowheads="1"/>
          </p:cNvSpPr>
          <p:nvPr>
            <p:ph type="title"/>
          </p:nvPr>
        </p:nvSpPr>
        <p:spPr>
          <a:xfrm>
            <a:off x="0" y="0"/>
            <a:ext cx="9144001" cy="1143000"/>
          </a:xfrm>
        </p:spPr>
        <p:txBody>
          <a:bodyPr/>
          <a:lstStyle/>
          <a:p>
            <a:pPr eaLnBrk="1" hangingPunct="1">
              <a:defRPr/>
            </a:pPr>
            <a:r>
              <a:rPr lang="en-US" altLang="en-US" b="1" dirty="0">
                <a:solidFill>
                  <a:schemeClr val="tx1">
                    <a:lumMod val="95000"/>
                  </a:schemeClr>
                </a:solidFill>
                <a:latin typeface="Times New Roman" panose="02020603050405020304" pitchFamily="18" charset="0"/>
                <a:cs typeface="Times New Roman" panose="02020603050405020304" pitchFamily="18" charset="0"/>
              </a:rPr>
              <a:t>Global Environmental Education</a:t>
            </a:r>
          </a:p>
        </p:txBody>
      </p:sp>
      <p:sp>
        <p:nvSpPr>
          <p:cNvPr id="31747" name="Rectangle 3">
            <a:extLst>
              <a:ext uri="{FF2B5EF4-FFF2-40B4-BE49-F238E27FC236}">
                <a16:creationId xmlns:a16="http://schemas.microsoft.com/office/drawing/2014/main" id="{329975B3-B70E-423C-B8C6-1AAC6354B2AC}"/>
              </a:ext>
            </a:extLst>
          </p:cNvPr>
          <p:cNvSpPr>
            <a:spLocks noGrp="1" noChangeArrowheads="1"/>
          </p:cNvSpPr>
          <p:nvPr>
            <p:ph type="body" idx="1"/>
          </p:nvPr>
        </p:nvSpPr>
        <p:spPr>
          <a:xfrm>
            <a:off x="681037" y="1752600"/>
            <a:ext cx="7772400" cy="4114800"/>
          </a:xfrm>
        </p:spPr>
        <p:txBody>
          <a:bodyPr/>
          <a:lstStyle/>
          <a:p>
            <a:pPr eaLnBrk="1" hangingPunct="1">
              <a:defRPr/>
            </a:pPr>
            <a:r>
              <a:rPr lang="en-US" dirty="0">
                <a:solidFill>
                  <a:schemeClr val="tx1">
                    <a:lumMod val="95000"/>
                  </a:schemeClr>
                </a:solidFill>
                <a:effectLst/>
                <a:ea typeface="Calibri" panose="020F0502020204030204" pitchFamily="34" charset="0"/>
                <a:cs typeface="Times New Roman" panose="02020603050405020304" pitchFamily="18" charset="0"/>
              </a:rPr>
              <a:t>The </a:t>
            </a:r>
            <a:r>
              <a:rPr lang="en-US" dirty="0">
                <a:solidFill>
                  <a:schemeClr val="tx1">
                    <a:lumMod val="95000"/>
                  </a:schemeClr>
                </a:solidFill>
                <a:ea typeface="Calibri" panose="020F0502020204030204" pitchFamily="34" charset="0"/>
                <a:cs typeface="Times New Roman" panose="02020603050405020304" pitchFamily="18" charset="0"/>
              </a:rPr>
              <a:t>web</a:t>
            </a:r>
            <a:r>
              <a:rPr lang="en-US" dirty="0">
                <a:solidFill>
                  <a:schemeClr val="tx1">
                    <a:lumMod val="95000"/>
                  </a:schemeClr>
                </a:solidFill>
                <a:effectLst/>
                <a:ea typeface="Calibri" panose="020F0502020204030204" pitchFamily="34" charset="0"/>
                <a:cs typeface="Times New Roman" panose="02020603050405020304" pitchFamily="18" charset="0"/>
              </a:rPr>
              <a:t>site</a:t>
            </a:r>
            <a:r>
              <a:rPr lang="en-US" dirty="0">
                <a:solidFill>
                  <a:schemeClr val="tx1">
                    <a:lumMod val="95000"/>
                  </a:schemeClr>
                </a:solidFill>
                <a:ea typeface="Calibri" panose="020F0502020204030204" pitchFamily="34" charset="0"/>
                <a:cs typeface="Times New Roman" panose="02020603050405020304" pitchFamily="18" charset="0"/>
              </a:rPr>
              <a:t> would include references and links to key resources on the environment, such as academic publications.</a:t>
            </a:r>
          </a:p>
          <a:p>
            <a:pPr eaLnBrk="1" hangingPunct="1">
              <a:defRPr/>
            </a:pPr>
            <a:endParaRPr lang="en-US" dirty="0">
              <a:solidFill>
                <a:schemeClr val="tx1">
                  <a:lumMod val="95000"/>
                </a:schemeClr>
              </a:solidFill>
              <a:effectLst/>
              <a:ea typeface="Calibri" panose="020F0502020204030204" pitchFamily="34" charset="0"/>
              <a:cs typeface="Times New Roman" panose="02020603050405020304" pitchFamily="18" charset="0"/>
            </a:endParaRPr>
          </a:p>
          <a:p>
            <a:pPr eaLnBrk="1" hangingPunct="1">
              <a:defRPr/>
            </a:pPr>
            <a:r>
              <a:rPr lang="en-US" dirty="0">
                <a:solidFill>
                  <a:schemeClr val="tx1">
                    <a:lumMod val="95000"/>
                  </a:schemeClr>
                </a:solidFill>
                <a:effectLst/>
                <a:ea typeface="Calibri" panose="020F0502020204030204" pitchFamily="34" charset="0"/>
                <a:cs typeface="Times New Roman" panose="02020603050405020304" pitchFamily="18" charset="0"/>
              </a:rPr>
              <a:t>The website would </a:t>
            </a:r>
            <a:r>
              <a:rPr lang="en-US" dirty="0">
                <a:solidFill>
                  <a:schemeClr val="tx1">
                    <a:lumMod val="95000"/>
                  </a:schemeClr>
                </a:solidFill>
                <a:ea typeface="Calibri" panose="020F0502020204030204" pitchFamily="34" charset="0"/>
                <a:cs typeface="Times New Roman" panose="02020603050405020304" pitchFamily="18" charset="0"/>
              </a:rPr>
              <a:t>also list institutions and programs offering relevant educational opportunities for prospective students.</a:t>
            </a:r>
            <a:endParaRPr lang="en-US" dirty="0">
              <a:solidFill>
                <a:schemeClr val="tx1">
                  <a:lumMod val="95000"/>
                </a:schemeClr>
              </a:solidFill>
              <a:effectLst/>
              <a:ea typeface="Calibri" panose="020F0502020204030204" pitchFamily="34" charset="0"/>
              <a:cs typeface="Times New Roman" panose="02020603050405020304" pitchFamily="18" charset="0"/>
            </a:endParaRPr>
          </a:p>
          <a:p>
            <a:pPr eaLnBrk="1" hangingPunct="1">
              <a:defRPr/>
            </a:pPr>
            <a:endParaRPr lang="en-US"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9596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F70DA8F-34A2-49F8-B4BC-A520F4172BA5}"/>
              </a:ext>
            </a:extLst>
          </p:cNvPr>
          <p:cNvSpPr>
            <a:spLocks noGrp="1" noChangeArrowheads="1"/>
          </p:cNvSpPr>
          <p:nvPr>
            <p:ph type="title"/>
          </p:nvPr>
        </p:nvSpPr>
        <p:spPr>
          <a:xfrm>
            <a:off x="-4763" y="25400"/>
            <a:ext cx="9144001" cy="1143000"/>
          </a:xfrm>
        </p:spPr>
        <p:txBody>
          <a:bodyPr/>
          <a:lstStyle/>
          <a:p>
            <a:pPr eaLnBrk="1" hangingPunct="1">
              <a:defRPr/>
            </a:pPr>
            <a:r>
              <a:rPr lang="en-US" altLang="en-US" b="1" dirty="0">
                <a:solidFill>
                  <a:schemeClr val="tx1">
                    <a:lumMod val="95000"/>
                  </a:schemeClr>
                </a:solidFill>
                <a:latin typeface="Times New Roman" panose="02020603050405020304" pitchFamily="18" charset="0"/>
                <a:cs typeface="Times New Roman" panose="02020603050405020304" pitchFamily="18" charset="0"/>
              </a:rPr>
              <a:t>Visualization</a:t>
            </a:r>
          </a:p>
        </p:txBody>
      </p:sp>
      <p:sp>
        <p:nvSpPr>
          <p:cNvPr id="31747" name="Rectangle 3">
            <a:extLst>
              <a:ext uri="{FF2B5EF4-FFF2-40B4-BE49-F238E27FC236}">
                <a16:creationId xmlns:a16="http://schemas.microsoft.com/office/drawing/2014/main" id="{329975B3-B70E-423C-B8C6-1AAC6354B2AC}"/>
              </a:ext>
            </a:extLst>
          </p:cNvPr>
          <p:cNvSpPr>
            <a:spLocks noGrp="1" noChangeArrowheads="1"/>
          </p:cNvSpPr>
          <p:nvPr>
            <p:ph type="body" idx="1"/>
          </p:nvPr>
        </p:nvSpPr>
        <p:spPr>
          <a:xfrm>
            <a:off x="681037" y="1752600"/>
            <a:ext cx="7772400" cy="4114800"/>
          </a:xfrm>
        </p:spPr>
        <p:txBody>
          <a:bodyPr/>
          <a:lstStyle/>
          <a:p>
            <a:pPr eaLnBrk="1" hangingPunct="1">
              <a:defRPr/>
            </a:pPr>
            <a:r>
              <a:rPr lang="en-US" dirty="0">
                <a:solidFill>
                  <a:schemeClr val="tx1">
                    <a:lumMod val="95000"/>
                  </a:schemeClr>
                </a:solidFill>
                <a:ea typeface="Calibri" panose="020F0502020204030204" pitchFamily="34" charset="0"/>
                <a:cs typeface="Times New Roman" panose="02020603050405020304" pitchFamily="18" charset="0"/>
              </a:rPr>
              <a:t>Environmental processes often occur at scales </a:t>
            </a:r>
            <a:r>
              <a:rPr lang="en-US" dirty="0">
                <a:solidFill>
                  <a:schemeClr val="tx1">
                    <a:lumMod val="95000"/>
                  </a:schemeClr>
                </a:solidFill>
                <a:effectLst/>
                <a:ea typeface="Calibri" panose="020F0502020204030204" pitchFamily="34" charset="0"/>
                <a:cs typeface="Times New Roman" panose="02020603050405020304" pitchFamily="18" charset="0"/>
              </a:rPr>
              <a:t>that are best understood when visualized using space-age technologies. </a:t>
            </a:r>
          </a:p>
          <a:p>
            <a:pPr eaLnBrk="1" hangingPunct="1">
              <a:defRPr/>
            </a:pPr>
            <a:endParaRPr lang="en-US" dirty="0">
              <a:solidFill>
                <a:schemeClr val="tx1">
                  <a:lumMod val="95000"/>
                </a:schemeClr>
              </a:solidFill>
              <a:ea typeface="Calibri" panose="020F0502020204030204" pitchFamily="34" charset="0"/>
              <a:cs typeface="Times New Roman" panose="02020603050405020304" pitchFamily="18" charset="0"/>
            </a:endParaRPr>
          </a:p>
          <a:p>
            <a:pPr eaLnBrk="1" hangingPunct="1">
              <a:defRPr/>
            </a:pPr>
            <a:r>
              <a:rPr lang="en-US" dirty="0">
                <a:solidFill>
                  <a:schemeClr val="tx1">
                    <a:lumMod val="95000"/>
                  </a:schemeClr>
                </a:solidFill>
                <a:effectLst/>
                <a:ea typeface="Calibri" panose="020F0502020204030204" pitchFamily="34" charset="0"/>
                <a:cs typeface="Times New Roman" panose="02020603050405020304" pitchFamily="18" charset="0"/>
              </a:rPr>
              <a:t>NASA has posted thousands of images of Earth from space that are in the public domain, creating a vast resource of orbital visualizations available for the project.</a:t>
            </a:r>
          </a:p>
          <a:p>
            <a:pPr eaLnBrk="1" hangingPunct="1">
              <a:defRPr/>
            </a:pPr>
            <a:endParaRPr lang="en-US"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6382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F70DA8F-34A2-49F8-B4BC-A520F4172BA5}"/>
              </a:ext>
            </a:extLst>
          </p:cNvPr>
          <p:cNvSpPr>
            <a:spLocks noGrp="1" noChangeArrowheads="1"/>
          </p:cNvSpPr>
          <p:nvPr>
            <p:ph type="title"/>
          </p:nvPr>
        </p:nvSpPr>
        <p:spPr>
          <a:xfrm>
            <a:off x="-4763" y="25400"/>
            <a:ext cx="9144001" cy="1143000"/>
          </a:xfrm>
        </p:spPr>
        <p:txBody>
          <a:bodyPr/>
          <a:lstStyle/>
          <a:p>
            <a:pPr eaLnBrk="1" hangingPunct="1">
              <a:defRPr/>
            </a:pPr>
            <a:r>
              <a:rPr lang="en-US" altLang="en-US" b="1" dirty="0">
                <a:solidFill>
                  <a:schemeClr val="tx1">
                    <a:lumMod val="95000"/>
                  </a:schemeClr>
                </a:solidFill>
                <a:latin typeface="Times New Roman" panose="02020603050405020304" pitchFamily="18" charset="0"/>
                <a:cs typeface="Times New Roman" panose="02020603050405020304" pitchFamily="18" charset="0"/>
              </a:rPr>
              <a:t>Orbital Imagery Resources</a:t>
            </a:r>
          </a:p>
        </p:txBody>
      </p:sp>
      <p:sp>
        <p:nvSpPr>
          <p:cNvPr id="31747" name="Rectangle 3">
            <a:extLst>
              <a:ext uri="{FF2B5EF4-FFF2-40B4-BE49-F238E27FC236}">
                <a16:creationId xmlns:a16="http://schemas.microsoft.com/office/drawing/2014/main" id="{329975B3-B70E-423C-B8C6-1AAC6354B2AC}"/>
              </a:ext>
            </a:extLst>
          </p:cNvPr>
          <p:cNvSpPr>
            <a:spLocks noGrp="1" noChangeArrowheads="1"/>
          </p:cNvSpPr>
          <p:nvPr>
            <p:ph type="body" idx="1"/>
          </p:nvPr>
        </p:nvSpPr>
        <p:spPr>
          <a:xfrm>
            <a:off x="681037" y="1447800"/>
            <a:ext cx="7772400" cy="4114800"/>
          </a:xfrm>
        </p:spPr>
        <p:txBody>
          <a:bodyPr/>
          <a:lstStyle/>
          <a:p>
            <a:pPr eaLnBrk="1" hangingPunct="1">
              <a:defRPr/>
            </a:pPr>
            <a:r>
              <a:rPr lang="en-US" altLang="en-US" dirty="0">
                <a:solidFill>
                  <a:schemeClr val="tx1">
                    <a:lumMod val="95000"/>
                  </a:schemeClr>
                </a:solidFill>
              </a:rPr>
              <a:t>Pacific images: NASA/NOAA Deep Space Climate Observatory EPIC camera (2022).</a:t>
            </a:r>
          </a:p>
          <a:p>
            <a:pPr eaLnBrk="1" hangingPunct="1">
              <a:defRPr/>
            </a:pPr>
            <a:endParaRPr lang="en-US" altLang="en-US" dirty="0">
              <a:solidFill>
                <a:schemeClr val="tx1">
                  <a:lumMod val="95000"/>
                </a:schemeClr>
              </a:solidFill>
            </a:endParaRPr>
          </a:p>
          <a:p>
            <a:pPr eaLnBrk="1" hangingPunct="1">
              <a:defRPr/>
            </a:pPr>
            <a:r>
              <a:rPr lang="en-US" altLang="en-US" dirty="0">
                <a:solidFill>
                  <a:schemeClr val="tx1">
                    <a:lumMod val="95000"/>
                  </a:schemeClr>
                </a:solidFill>
              </a:rPr>
              <a:t>Pacific Typhoon Image ISS043-E-79351 courtesy of the Earth Science and Remote Sensing Unit, NASA Johnson Space Center (2015).</a:t>
            </a:r>
          </a:p>
          <a:p>
            <a:pPr eaLnBrk="1" hangingPunct="1">
              <a:defRPr/>
            </a:pPr>
            <a:endParaRPr lang="en-US" altLang="en-US" dirty="0">
              <a:solidFill>
                <a:schemeClr val="tx1">
                  <a:lumMod val="95000"/>
                </a:schemeClr>
              </a:solidFill>
            </a:endParaRPr>
          </a:p>
          <a:p>
            <a:pPr eaLnBrk="1" hangingPunct="1">
              <a:defRPr/>
            </a:pPr>
            <a:r>
              <a:rPr lang="en-US" altLang="en-US" dirty="0">
                <a:solidFill>
                  <a:schemeClr val="tx1">
                    <a:lumMod val="95000"/>
                  </a:schemeClr>
                </a:solidFill>
              </a:rPr>
              <a:t>Other images: NASA Earth Observatory.</a:t>
            </a:r>
          </a:p>
          <a:p>
            <a:pPr marL="0" indent="0" eaLnBrk="1" hangingPunct="1">
              <a:buNone/>
              <a:defRPr/>
            </a:pPr>
            <a:endParaRPr lang="en-US" altLang="en-US" dirty="0">
              <a:solidFill>
                <a:schemeClr val="tx1">
                  <a:lumMod val="95000"/>
                </a:schemeClr>
              </a:solidFill>
            </a:endParaRPr>
          </a:p>
        </p:txBody>
      </p:sp>
    </p:spTree>
    <p:extLst>
      <p:ext uri="{BB962C8B-B14F-4D97-AF65-F5344CB8AC3E}">
        <p14:creationId xmlns:p14="http://schemas.microsoft.com/office/powerpoint/2010/main" val="1007271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F70DA8F-34A2-49F8-B4BC-A520F4172BA5}"/>
              </a:ext>
            </a:extLst>
          </p:cNvPr>
          <p:cNvSpPr>
            <a:spLocks noGrp="1" noChangeArrowheads="1"/>
          </p:cNvSpPr>
          <p:nvPr>
            <p:ph type="title"/>
          </p:nvPr>
        </p:nvSpPr>
        <p:spPr>
          <a:xfrm>
            <a:off x="-4763" y="25400"/>
            <a:ext cx="9144001" cy="1143000"/>
          </a:xfrm>
        </p:spPr>
        <p:txBody>
          <a:bodyPr/>
          <a:lstStyle/>
          <a:p>
            <a:pPr eaLnBrk="1" hangingPunct="1">
              <a:defRPr/>
            </a:pPr>
            <a:r>
              <a:rPr lang="en-US" altLang="en-US" b="1" dirty="0">
                <a:solidFill>
                  <a:schemeClr val="tx1">
                    <a:lumMod val="95000"/>
                  </a:schemeClr>
                </a:solidFill>
                <a:latin typeface="Times New Roman" panose="02020603050405020304" pitchFamily="18" charset="0"/>
                <a:cs typeface="Times New Roman" panose="02020603050405020304" pitchFamily="18" charset="0"/>
              </a:rPr>
              <a:t>Benefits</a:t>
            </a:r>
          </a:p>
        </p:txBody>
      </p:sp>
      <p:sp>
        <p:nvSpPr>
          <p:cNvPr id="31747" name="Rectangle 3">
            <a:extLst>
              <a:ext uri="{FF2B5EF4-FFF2-40B4-BE49-F238E27FC236}">
                <a16:creationId xmlns:a16="http://schemas.microsoft.com/office/drawing/2014/main" id="{329975B3-B70E-423C-B8C6-1AAC6354B2AC}"/>
              </a:ext>
            </a:extLst>
          </p:cNvPr>
          <p:cNvSpPr>
            <a:spLocks noGrp="1" noChangeArrowheads="1"/>
          </p:cNvSpPr>
          <p:nvPr>
            <p:ph type="body" idx="1"/>
          </p:nvPr>
        </p:nvSpPr>
        <p:spPr>
          <a:xfrm>
            <a:off x="681037" y="1371600"/>
            <a:ext cx="7772400" cy="4114800"/>
          </a:xfrm>
        </p:spPr>
        <p:txBody>
          <a:bodyPr/>
          <a:lstStyle/>
          <a:p>
            <a:pPr eaLnBrk="1" hangingPunct="1">
              <a:defRPr/>
            </a:pPr>
            <a:r>
              <a:rPr lang="en-US" altLang="en-US" dirty="0">
                <a:solidFill>
                  <a:schemeClr val="tx1">
                    <a:lumMod val="95000"/>
                  </a:schemeClr>
                </a:solidFill>
              </a:rPr>
              <a:t>Expand the global visibility of PALAC.</a:t>
            </a:r>
          </a:p>
          <a:p>
            <a:pPr marL="0" indent="0" eaLnBrk="1" hangingPunct="1">
              <a:buNone/>
              <a:defRPr/>
            </a:pPr>
            <a:endParaRPr lang="en-US" altLang="en-US" dirty="0">
              <a:solidFill>
                <a:schemeClr val="tx1">
                  <a:lumMod val="95000"/>
                </a:schemeClr>
              </a:solidFill>
            </a:endParaRPr>
          </a:p>
          <a:p>
            <a:pPr eaLnBrk="1" hangingPunct="1">
              <a:defRPr/>
            </a:pPr>
            <a:r>
              <a:rPr lang="en-US" altLang="en-US" dirty="0">
                <a:solidFill>
                  <a:schemeClr val="tx1">
                    <a:lumMod val="95000"/>
                  </a:schemeClr>
                </a:solidFill>
              </a:rPr>
              <a:t>Increase the prominence of liberal arts education in the global community.</a:t>
            </a:r>
          </a:p>
          <a:p>
            <a:pPr eaLnBrk="1" hangingPunct="1">
              <a:defRPr/>
            </a:pPr>
            <a:endParaRPr lang="en-US" altLang="en-US" dirty="0">
              <a:solidFill>
                <a:schemeClr val="tx1">
                  <a:lumMod val="95000"/>
                </a:schemeClr>
              </a:solidFill>
            </a:endParaRPr>
          </a:p>
          <a:p>
            <a:pPr eaLnBrk="1" hangingPunct="1">
              <a:defRPr/>
            </a:pPr>
            <a:r>
              <a:rPr lang="en-US" altLang="en-US" dirty="0">
                <a:solidFill>
                  <a:schemeClr val="tx1">
                    <a:lumMod val="95000"/>
                  </a:schemeClr>
                </a:solidFill>
              </a:rPr>
              <a:t>Encourage students to pursue education and careers in the environmental field.</a:t>
            </a:r>
          </a:p>
          <a:p>
            <a:pPr eaLnBrk="1" hangingPunct="1">
              <a:defRPr/>
            </a:pPr>
            <a:endParaRPr lang="en-US" altLang="en-US" dirty="0">
              <a:solidFill>
                <a:schemeClr val="tx1">
                  <a:lumMod val="95000"/>
                </a:schemeClr>
              </a:solidFill>
            </a:endParaRPr>
          </a:p>
          <a:p>
            <a:pPr eaLnBrk="1" hangingPunct="1">
              <a:defRPr/>
            </a:pPr>
            <a:r>
              <a:rPr lang="en-US" altLang="en-US" dirty="0">
                <a:solidFill>
                  <a:schemeClr val="tx1">
                    <a:lumMod val="95000"/>
                  </a:schemeClr>
                </a:solidFill>
              </a:rPr>
              <a:t>Support instructors and students.</a:t>
            </a:r>
          </a:p>
          <a:p>
            <a:pPr eaLnBrk="1" hangingPunct="1">
              <a:defRPr/>
            </a:pPr>
            <a:endParaRPr lang="en-US" altLang="en-US" dirty="0">
              <a:solidFill>
                <a:schemeClr val="tx1">
                  <a:lumMod val="95000"/>
                </a:schemeClr>
              </a:solidFill>
            </a:endParaRPr>
          </a:p>
          <a:p>
            <a:pPr marL="0" indent="0" eaLnBrk="1" hangingPunct="1">
              <a:buNone/>
              <a:defRPr/>
            </a:pPr>
            <a:endParaRPr lang="en-US" altLang="en-US" dirty="0">
              <a:solidFill>
                <a:schemeClr val="tx1">
                  <a:lumMod val="95000"/>
                </a:schemeClr>
              </a:solidFill>
            </a:endParaRPr>
          </a:p>
        </p:txBody>
      </p:sp>
    </p:spTree>
    <p:extLst>
      <p:ext uri="{BB962C8B-B14F-4D97-AF65-F5344CB8AC3E}">
        <p14:creationId xmlns:p14="http://schemas.microsoft.com/office/powerpoint/2010/main" val="873019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F70DA8F-34A2-49F8-B4BC-A520F4172BA5}"/>
              </a:ext>
            </a:extLst>
          </p:cNvPr>
          <p:cNvSpPr>
            <a:spLocks noGrp="1" noChangeArrowheads="1"/>
          </p:cNvSpPr>
          <p:nvPr>
            <p:ph type="title"/>
          </p:nvPr>
        </p:nvSpPr>
        <p:spPr>
          <a:xfrm>
            <a:off x="-4763" y="25400"/>
            <a:ext cx="9144001" cy="1143000"/>
          </a:xfrm>
        </p:spPr>
        <p:txBody>
          <a:bodyPr/>
          <a:lstStyle/>
          <a:p>
            <a:pPr eaLnBrk="1" hangingPunct="1">
              <a:defRPr/>
            </a:pPr>
            <a:r>
              <a:rPr lang="en-US" altLang="en-US" b="1" dirty="0">
                <a:solidFill>
                  <a:schemeClr val="tx1">
                    <a:lumMod val="95000"/>
                  </a:schemeClr>
                </a:solidFill>
                <a:latin typeface="Times New Roman" panose="02020603050405020304" pitchFamily="18" charset="0"/>
                <a:cs typeface="Times New Roman" panose="02020603050405020304" pitchFamily="18" charset="0"/>
              </a:rPr>
              <a:t>Conclusion</a:t>
            </a:r>
          </a:p>
        </p:txBody>
      </p:sp>
      <p:sp>
        <p:nvSpPr>
          <p:cNvPr id="31747" name="Rectangle 3">
            <a:extLst>
              <a:ext uri="{FF2B5EF4-FFF2-40B4-BE49-F238E27FC236}">
                <a16:creationId xmlns:a16="http://schemas.microsoft.com/office/drawing/2014/main" id="{329975B3-B70E-423C-B8C6-1AAC6354B2AC}"/>
              </a:ext>
            </a:extLst>
          </p:cNvPr>
          <p:cNvSpPr>
            <a:spLocks noGrp="1" noChangeArrowheads="1"/>
          </p:cNvSpPr>
          <p:nvPr>
            <p:ph type="body" idx="1"/>
          </p:nvPr>
        </p:nvSpPr>
        <p:spPr>
          <a:xfrm>
            <a:off x="681037" y="1524000"/>
            <a:ext cx="7772400" cy="4114800"/>
          </a:xfrm>
        </p:spPr>
        <p:txBody>
          <a:bodyPr/>
          <a:lstStyle/>
          <a:p>
            <a:pPr eaLnBrk="1" hangingPunct="1">
              <a:defRPr/>
            </a:pPr>
            <a:r>
              <a:rPr lang="en-US" altLang="en-US" dirty="0">
                <a:solidFill>
                  <a:schemeClr val="tx1">
                    <a:lumMod val="95000"/>
                  </a:schemeClr>
                </a:solidFill>
              </a:rPr>
              <a:t>The Pacific Environmental Project would combine teaching, research, and outreach into a single system designed to expand environmental understanding worldwide.</a:t>
            </a:r>
          </a:p>
          <a:p>
            <a:pPr eaLnBrk="1" hangingPunct="1">
              <a:defRPr/>
            </a:pPr>
            <a:endParaRPr lang="en-US" altLang="en-US" dirty="0">
              <a:solidFill>
                <a:schemeClr val="tx1">
                  <a:lumMod val="95000"/>
                </a:schemeClr>
              </a:solidFill>
            </a:endParaRPr>
          </a:p>
          <a:p>
            <a:pPr eaLnBrk="1" hangingPunct="1">
              <a:defRPr/>
            </a:pPr>
            <a:r>
              <a:rPr lang="en-US" altLang="en-US" dirty="0">
                <a:solidFill>
                  <a:schemeClr val="tx1">
                    <a:lumMod val="95000"/>
                  </a:schemeClr>
                </a:solidFill>
              </a:rPr>
              <a:t>The project would aim to strengthen the connections between instructors, students, and the world community through the cost-effective application of high technology.</a:t>
            </a:r>
          </a:p>
          <a:p>
            <a:pPr marL="0" indent="0" eaLnBrk="1" hangingPunct="1">
              <a:buNone/>
              <a:defRPr/>
            </a:pPr>
            <a:endParaRPr lang="en-US" altLang="en-US" dirty="0">
              <a:solidFill>
                <a:schemeClr val="tx1">
                  <a:lumMod val="95000"/>
                </a:schemeClr>
              </a:solidFill>
            </a:endParaRPr>
          </a:p>
        </p:txBody>
      </p:sp>
    </p:spTree>
    <p:extLst>
      <p:ext uri="{BB962C8B-B14F-4D97-AF65-F5344CB8AC3E}">
        <p14:creationId xmlns:p14="http://schemas.microsoft.com/office/powerpoint/2010/main" val="3152752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CF44A1EC-000B-4D1C-A112-FE99A8EEA43C}"/>
              </a:ext>
            </a:extLst>
          </p:cNvPr>
          <p:cNvSpPr>
            <a:spLocks noGrp="1" noChangeArrowheads="1"/>
          </p:cNvSpPr>
          <p:nvPr>
            <p:ph type="title"/>
          </p:nvPr>
        </p:nvSpPr>
        <p:spPr/>
        <p:txBody>
          <a:bodyPr/>
          <a:lstStyle/>
          <a:p>
            <a:endParaRPr lang="en-US" altLang="en-US" dirty="0"/>
          </a:p>
        </p:txBody>
      </p:sp>
      <p:pic>
        <p:nvPicPr>
          <p:cNvPr id="30723" name="Content Placeholder 4" descr="A picture containing sitting, table, dark, black&#10;&#10;Description automatically generated">
            <a:extLst>
              <a:ext uri="{FF2B5EF4-FFF2-40B4-BE49-F238E27FC236}">
                <a16:creationId xmlns:a16="http://schemas.microsoft.com/office/drawing/2014/main" id="{BAB0ACAC-0FD2-48C4-9DED-178D2CFF43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914400"/>
            <a:ext cx="8305800" cy="83058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618DD-D39B-95B7-E7D2-5F72E0A16E1A}"/>
              </a:ext>
            </a:extLst>
          </p:cNvPr>
          <p:cNvSpPr>
            <a:spLocks noGrp="1"/>
          </p:cNvSpPr>
          <p:nvPr>
            <p:ph type="title"/>
          </p:nvPr>
        </p:nvSpPr>
        <p:spPr/>
        <p:txBody>
          <a:bodyPr/>
          <a:lstStyle/>
          <a:p>
            <a:endParaRPr lang="en-US" dirty="0"/>
          </a:p>
        </p:txBody>
      </p:sp>
      <p:pic>
        <p:nvPicPr>
          <p:cNvPr id="5" name="Content Placeholder 4" descr="A planet from outer space&#10;&#10;Description automatically generated with low confidence">
            <a:extLst>
              <a:ext uri="{FF2B5EF4-FFF2-40B4-BE49-F238E27FC236}">
                <a16:creationId xmlns:a16="http://schemas.microsoft.com/office/drawing/2014/main" id="{2108D7F8-01EC-F59D-7B6C-4FA8B94174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762000"/>
            <a:ext cx="8382000" cy="8382000"/>
          </a:xfrm>
        </p:spPr>
      </p:pic>
    </p:spTree>
    <p:extLst>
      <p:ext uri="{BB962C8B-B14F-4D97-AF65-F5344CB8AC3E}">
        <p14:creationId xmlns:p14="http://schemas.microsoft.com/office/powerpoint/2010/main" val="3949879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94827FF-2A92-1575-D259-57B0AAE7FDA3}"/>
              </a:ext>
            </a:extLst>
          </p:cNvPr>
          <p:cNvSpPr>
            <a:spLocks noGrp="1" noChangeArrowheads="1"/>
          </p:cNvSpPr>
          <p:nvPr>
            <p:ph type="title"/>
          </p:nvPr>
        </p:nvSpPr>
        <p:spPr/>
        <p:txBody>
          <a:bodyPr/>
          <a:lstStyle/>
          <a:p>
            <a:endParaRPr lang="en-US" altLang="en-US" dirty="0"/>
          </a:p>
        </p:txBody>
      </p:sp>
      <p:pic>
        <p:nvPicPr>
          <p:cNvPr id="35843" name="Content Placeholder 4">
            <a:extLst>
              <a:ext uri="{FF2B5EF4-FFF2-40B4-BE49-F238E27FC236}">
                <a16:creationId xmlns:a16="http://schemas.microsoft.com/office/drawing/2014/main" id="{EC4B27C4-CAE5-D9D8-7B1E-5C676C5113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96938" y="0"/>
            <a:ext cx="10287001"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FE28-1793-8FEC-4961-56DAE5DF34DB}"/>
              </a:ext>
            </a:extLst>
          </p:cNvPr>
          <p:cNvSpPr>
            <a:spLocks noGrp="1"/>
          </p:cNvSpPr>
          <p:nvPr>
            <p:ph type="title"/>
          </p:nvPr>
        </p:nvSpPr>
        <p:spPr>
          <a:xfrm>
            <a:off x="0" y="-18495"/>
            <a:ext cx="9144000" cy="1143000"/>
          </a:xfrm>
        </p:spPr>
        <p:txBody>
          <a:bodyPr/>
          <a:lstStyle/>
          <a:p>
            <a:br>
              <a:rPr lang="en-US" sz="3200" b="1" dirty="0">
                <a:solidFill>
                  <a:srgbClr val="000000"/>
                </a:solidFill>
                <a:latin typeface="Arial" panose="020B0604020202020204" pitchFamily="34" charset="0"/>
                <a:cs typeface="Arial" panose="020B0604020202020204" pitchFamily="34" charset="0"/>
              </a:rPr>
            </a:br>
            <a:r>
              <a:rPr lang="en-US" sz="3200" b="1" dirty="0">
                <a:solidFill>
                  <a:srgbClr val="000000"/>
                </a:solidFill>
                <a:latin typeface="Arial" panose="020B0604020202020204" pitchFamily="34" charset="0"/>
                <a:cs typeface="Arial" panose="020B0604020202020204" pitchFamily="34" charset="0"/>
              </a:rPr>
              <a:t>Mauna Loa CO</a:t>
            </a:r>
            <a:r>
              <a:rPr lang="en-US" sz="3200" b="1" baseline="-25000" dirty="0">
                <a:solidFill>
                  <a:srgbClr val="000000"/>
                </a:solidFill>
                <a:latin typeface="Arial" panose="020B0604020202020204" pitchFamily="34" charset="0"/>
                <a:cs typeface="Arial" panose="020B0604020202020204" pitchFamily="34" charset="0"/>
              </a:rPr>
              <a:t>2</a:t>
            </a:r>
            <a:r>
              <a:rPr lang="en-US" sz="3200" b="1" dirty="0">
                <a:solidFill>
                  <a:srgbClr val="000000"/>
                </a:solidFill>
                <a:latin typeface="Arial" panose="020B0604020202020204" pitchFamily="34" charset="0"/>
                <a:cs typeface="Arial" panose="020B0604020202020204" pitchFamily="34" charset="0"/>
              </a:rPr>
              <a:t> Record (Keeling Curve</a:t>
            </a:r>
            <a:r>
              <a:rPr lang="en-US" sz="2800" b="1" dirty="0">
                <a:solidFill>
                  <a:srgbClr val="000000"/>
                </a:solidFill>
                <a:latin typeface="Arial" panose="020B0604020202020204" pitchFamily="34" charset="0"/>
                <a:cs typeface="Arial" panose="020B0604020202020204" pitchFamily="34" charset="0"/>
              </a:rPr>
              <a:t>)</a:t>
            </a:r>
            <a:br>
              <a:rPr lang="en-US" sz="2400" b="1" dirty="0">
                <a:solidFill>
                  <a:srgbClr val="000000"/>
                </a:solidFill>
                <a:latin typeface="Arial" panose="020B0604020202020204" pitchFamily="34" charset="0"/>
                <a:cs typeface="Arial" panose="020B0604020202020204" pitchFamily="34" charset="0"/>
              </a:rPr>
            </a:br>
            <a:endParaRPr lang="en-US" sz="2000" b="1" dirty="0">
              <a:solidFill>
                <a:srgbClr val="000000"/>
              </a:solidFill>
              <a:latin typeface="Arial" panose="020B0604020202020204" pitchFamily="34" charset="0"/>
              <a:cs typeface="Arial" panose="020B0604020202020204" pitchFamily="34" charset="0"/>
            </a:endParaRPr>
          </a:p>
        </p:txBody>
      </p:sp>
      <p:pic>
        <p:nvPicPr>
          <p:cNvPr id="5" name="Content Placeholder 4" descr="Chart, line chart&#10;&#10;Description automatically generated">
            <a:extLst>
              <a:ext uri="{FF2B5EF4-FFF2-40B4-BE49-F238E27FC236}">
                <a16:creationId xmlns:a16="http://schemas.microsoft.com/office/drawing/2014/main" id="{951F2732-E009-DFBF-131D-730CA2AB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9" y="1162814"/>
            <a:ext cx="9144000" cy="5709982"/>
          </a:xfrm>
        </p:spPr>
      </p:pic>
      <p:sp>
        <p:nvSpPr>
          <p:cNvPr id="6" name="TextBox 5">
            <a:extLst>
              <a:ext uri="{FF2B5EF4-FFF2-40B4-BE49-F238E27FC236}">
                <a16:creationId xmlns:a16="http://schemas.microsoft.com/office/drawing/2014/main" id="{822D6235-0D1B-DE8A-6A90-BF16E61F100B}"/>
              </a:ext>
            </a:extLst>
          </p:cNvPr>
          <p:cNvSpPr txBox="1"/>
          <p:nvPr/>
        </p:nvSpPr>
        <p:spPr>
          <a:xfrm>
            <a:off x="609600" y="1905000"/>
            <a:ext cx="6934200" cy="338554"/>
          </a:xfrm>
          <a:prstGeom prst="rect">
            <a:avLst/>
          </a:prstGeom>
          <a:noFill/>
        </p:spPr>
        <p:txBody>
          <a:bodyPr wrap="square" rtlCol="0">
            <a:spAutoFit/>
          </a:bodyPr>
          <a:lstStyle/>
          <a:p>
            <a:r>
              <a:rPr lang="en-US" sz="1600" b="1" dirty="0">
                <a:solidFill>
                  <a:srgbClr val="000000"/>
                </a:solidFill>
                <a:latin typeface="Arial" panose="020B0604020202020204" pitchFamily="34" charset="0"/>
                <a:cs typeface="Arial" panose="020B0604020202020204" pitchFamily="34" charset="0"/>
              </a:rPr>
              <a:t>Credit: Scripps CO</a:t>
            </a:r>
            <a:r>
              <a:rPr lang="en-US" sz="1600" b="1" baseline="-25000" dirty="0">
                <a:solidFill>
                  <a:srgbClr val="000000"/>
                </a:solidFill>
                <a:latin typeface="Arial" panose="020B0604020202020204" pitchFamily="34" charset="0"/>
                <a:cs typeface="Arial" panose="020B0604020202020204" pitchFamily="34" charset="0"/>
              </a:rPr>
              <a:t>2</a:t>
            </a:r>
            <a:r>
              <a:rPr lang="en-US" sz="1600" b="1" dirty="0">
                <a:solidFill>
                  <a:srgbClr val="000000"/>
                </a:solidFill>
                <a:latin typeface="Arial" panose="020B0604020202020204" pitchFamily="34" charset="0"/>
                <a:cs typeface="Arial" panose="020B0604020202020204" pitchFamily="34" charset="0"/>
              </a:rPr>
              <a:t> Program, Scripps Institution of Oceanography</a:t>
            </a:r>
            <a:endParaRPr lang="en-US" sz="1600" dirty="0"/>
          </a:p>
        </p:txBody>
      </p:sp>
    </p:spTree>
    <p:extLst>
      <p:ext uri="{BB962C8B-B14F-4D97-AF65-F5344CB8AC3E}">
        <p14:creationId xmlns:p14="http://schemas.microsoft.com/office/powerpoint/2010/main" val="64051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AAAD-0DB8-4844-8311-7FB597F4339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8C4B14F-D3C9-4723-BC07-2A169E47D6FF}"/>
              </a:ext>
            </a:extLst>
          </p:cNvPr>
          <p:cNvSpPr>
            <a:spLocks noGrp="1"/>
          </p:cNvSpPr>
          <p:nvPr>
            <p:ph type="subTitle" idx="1"/>
          </p:nvPr>
        </p:nvSpPr>
        <p:spPr/>
        <p:txBody>
          <a:bodyPr/>
          <a:lstStyle/>
          <a:p>
            <a:endParaRPr lang="en-US" dirty="0"/>
          </a:p>
        </p:txBody>
      </p:sp>
      <p:pic>
        <p:nvPicPr>
          <p:cNvPr id="5" name="Picture 4" descr="Chart, line chart&#10;&#10;Description automatically generated">
            <a:extLst>
              <a:ext uri="{FF2B5EF4-FFF2-40B4-BE49-F238E27FC236}">
                <a16:creationId xmlns:a16="http://schemas.microsoft.com/office/drawing/2014/main" id="{562AD8EB-7473-4CE2-B63F-43F951184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2994"/>
            <a:ext cx="9143999" cy="5668283"/>
          </a:xfrm>
          <a:prstGeom prst="rect">
            <a:avLst/>
          </a:prstGeom>
        </p:spPr>
      </p:pic>
      <p:sp>
        <p:nvSpPr>
          <p:cNvPr id="7" name="TextBox 6">
            <a:extLst>
              <a:ext uri="{FF2B5EF4-FFF2-40B4-BE49-F238E27FC236}">
                <a16:creationId xmlns:a16="http://schemas.microsoft.com/office/drawing/2014/main" id="{80BD6D7B-23D9-400B-B84D-67F752B637BE}"/>
              </a:ext>
            </a:extLst>
          </p:cNvPr>
          <p:cNvSpPr txBox="1"/>
          <p:nvPr/>
        </p:nvSpPr>
        <p:spPr>
          <a:xfrm>
            <a:off x="0" y="428219"/>
            <a:ext cx="9144000" cy="584775"/>
          </a:xfrm>
          <a:prstGeom prst="rect">
            <a:avLst/>
          </a:prstGeom>
          <a:noFill/>
        </p:spPr>
        <p:txBody>
          <a:bodyPr wrap="square" rtlCol="0">
            <a:spAutoFit/>
          </a:bodyPr>
          <a:lstStyle/>
          <a:p>
            <a:pPr algn="ctr"/>
            <a:r>
              <a:rPr lang="en-US" sz="3200" b="1" dirty="0">
                <a:solidFill>
                  <a:srgbClr val="000000"/>
                </a:solidFill>
                <a:latin typeface="Arial" panose="020B0604020202020204" pitchFamily="34" charset="0"/>
                <a:cs typeface="Arial" panose="020B0604020202020204" pitchFamily="34" charset="0"/>
              </a:rPr>
              <a:t>Global Temperature Record</a:t>
            </a:r>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338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6CC7158-9E27-4E6A-8A66-3E209B442623}"/>
              </a:ext>
            </a:extLst>
          </p:cNvPr>
          <p:cNvSpPr>
            <a:spLocks noGrp="1" noChangeArrowheads="1"/>
          </p:cNvSpPr>
          <p:nvPr>
            <p:ph type="title"/>
          </p:nvPr>
        </p:nvSpPr>
        <p:spPr>
          <a:xfrm>
            <a:off x="-4763" y="25400"/>
            <a:ext cx="9144001" cy="1143000"/>
          </a:xfrm>
        </p:spPr>
        <p:txBody>
          <a:bodyPr/>
          <a:lstStyle/>
          <a:p>
            <a:pPr eaLnBrk="1" hangingPunct="1">
              <a:defRPr/>
            </a:pPr>
            <a:r>
              <a:rPr lang="en-US" altLang="en-US" b="1" dirty="0">
                <a:solidFill>
                  <a:schemeClr val="tx1">
                    <a:lumMod val="95000"/>
                  </a:schemeClr>
                </a:solidFill>
              </a:rPr>
              <a:t>The Future of the Pacific </a:t>
            </a:r>
          </a:p>
        </p:txBody>
      </p:sp>
      <p:sp>
        <p:nvSpPr>
          <p:cNvPr id="21507" name="Rectangle 3">
            <a:extLst>
              <a:ext uri="{FF2B5EF4-FFF2-40B4-BE49-F238E27FC236}">
                <a16:creationId xmlns:a16="http://schemas.microsoft.com/office/drawing/2014/main" id="{2A5F0C54-AFA2-4A2A-ABEF-F5B17796BCB1}"/>
              </a:ext>
            </a:extLst>
          </p:cNvPr>
          <p:cNvSpPr>
            <a:spLocks noGrp="1" noChangeArrowheads="1"/>
          </p:cNvSpPr>
          <p:nvPr>
            <p:ph type="body" idx="1"/>
          </p:nvPr>
        </p:nvSpPr>
        <p:spPr>
          <a:xfrm>
            <a:off x="681037" y="1524000"/>
            <a:ext cx="7772400" cy="4114800"/>
          </a:xfrm>
        </p:spPr>
        <p:txBody>
          <a:bodyPr/>
          <a:lstStyle/>
          <a:p>
            <a:pPr eaLnBrk="1" hangingPunct="1">
              <a:defRPr/>
            </a:pPr>
            <a:r>
              <a:rPr lang="en-US" altLang="en-US" dirty="0">
                <a:solidFill>
                  <a:schemeClr val="tx1">
                    <a:lumMod val="95000"/>
                  </a:schemeClr>
                </a:solidFill>
              </a:rPr>
              <a:t>Climate change, ocean acidification, and rising seas are magnifying hazards across the Pacific Basin: storms, wildfires, heat waves, droughts, floods, displacement, disease, and food insecurity.</a:t>
            </a:r>
          </a:p>
          <a:p>
            <a:pPr eaLnBrk="1" hangingPunct="1">
              <a:defRPr/>
            </a:pPr>
            <a:endParaRPr lang="en-US" altLang="en-US" dirty="0">
              <a:solidFill>
                <a:schemeClr val="tx1">
                  <a:lumMod val="95000"/>
                </a:schemeClr>
              </a:solidFill>
            </a:endParaRPr>
          </a:p>
          <a:p>
            <a:pPr eaLnBrk="1" hangingPunct="1">
              <a:defRPr/>
            </a:pPr>
            <a:r>
              <a:rPr lang="en-US" altLang="en-US" dirty="0">
                <a:solidFill>
                  <a:schemeClr val="tx1">
                    <a:lumMod val="95000"/>
                  </a:schemeClr>
                </a:solidFill>
              </a:rPr>
              <a:t>The responsible management of these hazards will require sustained policy efforts in climate change mitigation and adaptation.</a:t>
            </a:r>
          </a:p>
          <a:p>
            <a:pPr marL="0" indent="0" eaLnBrk="1" hangingPunct="1">
              <a:buFontTx/>
              <a:buNone/>
              <a:defRPr/>
            </a:pPr>
            <a:r>
              <a:rPr lang="en-US" altLang="en-US" dirty="0">
                <a:solidFill>
                  <a:schemeClr val="tx1">
                    <a:lumMod val="95000"/>
                  </a:schemeClr>
                </a:solidFill>
              </a:rPr>
              <a:t> </a:t>
            </a:r>
          </a:p>
          <a:p>
            <a:pPr eaLnBrk="1" hangingPunct="1">
              <a:defRPr/>
            </a:pPr>
            <a:endParaRPr lang="en-US" altLang="en-US" dirty="0">
              <a:solidFill>
                <a:schemeClr val="tx1">
                  <a:lumMod val="95000"/>
                </a:schemeClr>
              </a:solidFill>
            </a:endParaRPr>
          </a:p>
          <a:p>
            <a:pPr eaLnBrk="1" hangingPunct="1">
              <a:defRPr/>
            </a:pPr>
            <a:endParaRPr lang="en-US" altLang="en-US" dirty="0">
              <a:solidFill>
                <a:schemeClr val="tx1">
                  <a:lumMod val="95000"/>
                </a:schemeClr>
              </a:solidFill>
            </a:endParaRPr>
          </a:p>
          <a:p>
            <a:pPr eaLnBrk="1" hangingPunct="1">
              <a:defRPr/>
            </a:pPr>
            <a:endParaRPr lang="en-US" altLang="en-US" dirty="0">
              <a:solidFill>
                <a:schemeClr val="tx1">
                  <a:lumMod val="9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6CC7158-9E27-4E6A-8A66-3E209B442623}"/>
              </a:ext>
            </a:extLst>
          </p:cNvPr>
          <p:cNvSpPr>
            <a:spLocks noGrp="1" noChangeArrowheads="1"/>
          </p:cNvSpPr>
          <p:nvPr>
            <p:ph type="title"/>
          </p:nvPr>
        </p:nvSpPr>
        <p:spPr>
          <a:xfrm>
            <a:off x="-4763" y="25400"/>
            <a:ext cx="9144001" cy="1143000"/>
          </a:xfrm>
        </p:spPr>
        <p:txBody>
          <a:bodyPr/>
          <a:lstStyle/>
          <a:p>
            <a:pPr eaLnBrk="1" hangingPunct="1">
              <a:defRPr/>
            </a:pPr>
            <a:r>
              <a:rPr lang="en-US" altLang="en-US" b="1" dirty="0">
                <a:solidFill>
                  <a:schemeClr val="tx1">
                    <a:lumMod val="95000"/>
                  </a:schemeClr>
                </a:solidFill>
              </a:rPr>
              <a:t>Pacific Environmental Policy </a:t>
            </a:r>
          </a:p>
        </p:txBody>
      </p:sp>
      <p:sp>
        <p:nvSpPr>
          <p:cNvPr id="21507" name="Rectangle 3">
            <a:extLst>
              <a:ext uri="{FF2B5EF4-FFF2-40B4-BE49-F238E27FC236}">
                <a16:creationId xmlns:a16="http://schemas.microsoft.com/office/drawing/2014/main" id="{2A5F0C54-AFA2-4A2A-ABEF-F5B17796BCB1}"/>
              </a:ext>
            </a:extLst>
          </p:cNvPr>
          <p:cNvSpPr>
            <a:spLocks noGrp="1" noChangeArrowheads="1"/>
          </p:cNvSpPr>
          <p:nvPr>
            <p:ph type="body" idx="1"/>
          </p:nvPr>
        </p:nvSpPr>
        <p:spPr>
          <a:xfrm>
            <a:off x="681037" y="1524000"/>
            <a:ext cx="7772400" cy="4114800"/>
          </a:xfrm>
        </p:spPr>
        <p:txBody>
          <a:bodyPr/>
          <a:lstStyle/>
          <a:p>
            <a:pPr eaLnBrk="1" hangingPunct="1">
              <a:defRPr/>
            </a:pPr>
            <a:r>
              <a:rPr lang="en-US" altLang="en-US" dirty="0">
                <a:solidFill>
                  <a:schemeClr val="tx1">
                    <a:lumMod val="95000"/>
                  </a:schemeClr>
                </a:solidFill>
              </a:rPr>
              <a:t>The national and international policies designed to protect the environment of the Pacific have not yet proven equal to the scale of transnational environmental challenges such as climate change.</a:t>
            </a:r>
          </a:p>
          <a:p>
            <a:pPr eaLnBrk="1" hangingPunct="1">
              <a:defRPr/>
            </a:pPr>
            <a:endParaRPr lang="en-US" altLang="en-US" dirty="0">
              <a:solidFill>
                <a:schemeClr val="tx1">
                  <a:lumMod val="95000"/>
                </a:schemeClr>
              </a:solidFill>
            </a:endParaRPr>
          </a:p>
          <a:p>
            <a:pPr eaLnBrk="1" hangingPunct="1">
              <a:defRPr/>
            </a:pPr>
            <a:r>
              <a:rPr lang="en-US" altLang="en-US" dirty="0">
                <a:solidFill>
                  <a:schemeClr val="tx1">
                    <a:lumMod val="95000"/>
                  </a:schemeClr>
                </a:solidFill>
              </a:rPr>
              <a:t>Climate change may constitute the single greatest threat to the environment and economies of the Pacific Basin.</a:t>
            </a:r>
          </a:p>
          <a:p>
            <a:pPr eaLnBrk="1" hangingPunct="1">
              <a:defRPr/>
            </a:pPr>
            <a:endParaRPr lang="en-US" altLang="en-US" dirty="0">
              <a:solidFill>
                <a:schemeClr val="tx1">
                  <a:lumMod val="95000"/>
                </a:schemeClr>
              </a:solidFill>
            </a:endParaRPr>
          </a:p>
          <a:p>
            <a:pPr eaLnBrk="1" hangingPunct="1">
              <a:defRPr/>
            </a:pPr>
            <a:endParaRPr lang="en-US" altLang="en-US" dirty="0">
              <a:solidFill>
                <a:schemeClr val="tx1">
                  <a:lumMod val="95000"/>
                </a:schemeClr>
              </a:solidFill>
            </a:endParaRPr>
          </a:p>
          <a:p>
            <a:pPr eaLnBrk="1" hangingPunct="1">
              <a:defRPr/>
            </a:pPr>
            <a:endParaRPr lang="en-US" altLang="en-US" dirty="0">
              <a:solidFill>
                <a:schemeClr val="tx1">
                  <a:lumMod val="95000"/>
                </a:schemeClr>
              </a:solidFill>
            </a:endParaRPr>
          </a:p>
        </p:txBody>
      </p:sp>
    </p:spTree>
    <p:extLst>
      <p:ext uri="{BB962C8B-B14F-4D97-AF65-F5344CB8AC3E}">
        <p14:creationId xmlns:p14="http://schemas.microsoft.com/office/powerpoint/2010/main" val="245267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Content Placeholder 4" descr="A view of the earth from space&#10;&#10;Description automatically generated with medium confidence">
            <a:extLst>
              <a:ext uri="{FF2B5EF4-FFF2-40B4-BE49-F238E27FC236}">
                <a16:creationId xmlns:a16="http://schemas.microsoft.com/office/drawing/2014/main" id="{5A8723DA-96D3-A619-4F44-4796BCED8B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05764"/>
            <a:ext cx="9144000" cy="6086103"/>
          </a:xfrm>
        </p:spPr>
      </p:pic>
      <p:sp>
        <p:nvSpPr>
          <p:cNvPr id="6" name="TextBox 5">
            <a:extLst>
              <a:ext uri="{FF2B5EF4-FFF2-40B4-BE49-F238E27FC236}">
                <a16:creationId xmlns:a16="http://schemas.microsoft.com/office/drawing/2014/main" id="{E4D97A35-CF14-4AC3-E1DC-37F7DACA3F4A}"/>
              </a:ext>
            </a:extLst>
          </p:cNvPr>
          <p:cNvSpPr txBox="1"/>
          <p:nvPr/>
        </p:nvSpPr>
        <p:spPr>
          <a:xfrm>
            <a:off x="0" y="513376"/>
            <a:ext cx="9144000" cy="584775"/>
          </a:xfrm>
          <a:prstGeom prst="rect">
            <a:avLst/>
          </a:prstGeom>
          <a:noFill/>
        </p:spPr>
        <p:txBody>
          <a:bodyPr wrap="square" rtlCol="0">
            <a:spAutoFit/>
          </a:bodyPr>
          <a:lstStyle/>
          <a:p>
            <a:pPr algn="ctr"/>
            <a:r>
              <a:rPr lang="en-US" sz="3200" b="1" dirty="0">
                <a:solidFill>
                  <a:srgbClr val="CCECFF"/>
                </a:solidFill>
              </a:rPr>
              <a:t>Typhoon in the Pacific (2015)</a:t>
            </a:r>
          </a:p>
        </p:txBody>
      </p:sp>
    </p:spTree>
    <p:extLst>
      <p:ext uri="{BB962C8B-B14F-4D97-AF65-F5344CB8AC3E}">
        <p14:creationId xmlns:p14="http://schemas.microsoft.com/office/powerpoint/2010/main" val="1464521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C6F5-585A-4642-A288-4D54F85939A3}"/>
              </a:ext>
            </a:extLst>
          </p:cNvPr>
          <p:cNvSpPr>
            <a:spLocks noGrp="1"/>
          </p:cNvSpPr>
          <p:nvPr>
            <p:ph type="title"/>
          </p:nvPr>
        </p:nvSpPr>
        <p:spPr>
          <a:xfrm>
            <a:off x="0" y="228600"/>
            <a:ext cx="9144000" cy="1143000"/>
          </a:xfrm>
        </p:spPr>
        <p:txBody>
          <a:bodyPr/>
          <a:lstStyle/>
          <a:p>
            <a:r>
              <a:rPr lang="en-US" sz="3200" b="1" dirty="0">
                <a:solidFill>
                  <a:srgbClr val="FFFFCC"/>
                </a:solidFill>
              </a:rPr>
              <a:t>Wildfires in Australia (2019-2020)</a:t>
            </a:r>
          </a:p>
        </p:txBody>
      </p:sp>
      <p:pic>
        <p:nvPicPr>
          <p:cNvPr id="5" name="Content Placeholder 4" descr="A picture containing outdoor, nature, clouds&#10;&#10;Description automatically generated">
            <a:extLst>
              <a:ext uri="{FF2B5EF4-FFF2-40B4-BE49-F238E27FC236}">
                <a16:creationId xmlns:a16="http://schemas.microsoft.com/office/drawing/2014/main" id="{B4947021-7228-4F17-B0C7-D26E814DF3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76400"/>
            <a:ext cx="9225045" cy="5181600"/>
          </a:xfrm>
        </p:spPr>
      </p:pic>
    </p:spTree>
    <p:extLst>
      <p:ext uri="{BB962C8B-B14F-4D97-AF65-F5344CB8AC3E}">
        <p14:creationId xmlns:p14="http://schemas.microsoft.com/office/powerpoint/2010/main" val="3236213377"/>
      </p:ext>
    </p:extLst>
  </p:cSld>
  <p:clrMapOvr>
    <a:masterClrMapping/>
  </p:clrMapOvr>
</p:sld>
</file>

<file path=ppt/theme/theme1.xml><?xml version="1.0" encoding="utf-8"?>
<a:theme xmlns:a="http://schemas.openxmlformats.org/drawingml/2006/main" name="Default Design">
  <a:themeElements>
    <a:clrScheme name="">
      <a:dk1>
        <a:srgbClr val="808080"/>
      </a:dk1>
      <a:lt1>
        <a:srgbClr val="FFFFFF"/>
      </a:lt1>
      <a:dk2>
        <a:srgbClr val="000099"/>
      </a:dk2>
      <a:lt2>
        <a:srgbClr val="FFFFFF"/>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2413</TotalTime>
  <Words>492</Words>
  <Application>Microsoft Office PowerPoint</Application>
  <PresentationFormat>On-screen Show (4:3)</PresentationFormat>
  <Paragraphs>58</Paragraphs>
  <Slides>18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Default Design</vt:lpstr>
      <vt:lpstr>PowerPoint Presentation</vt:lpstr>
      <vt:lpstr>PowerPoint Presentation</vt:lpstr>
      <vt:lpstr>PowerPoint Presentation</vt:lpstr>
      <vt:lpstr> Mauna Loa CO2 Record (Keeling Curve) </vt:lpstr>
      <vt:lpstr>PowerPoint Presentation</vt:lpstr>
      <vt:lpstr>The Future of the Pacific </vt:lpstr>
      <vt:lpstr>Pacific Environmental Policy </vt:lpstr>
      <vt:lpstr>PowerPoint Presentation</vt:lpstr>
      <vt:lpstr>Wildfires in Australia (2019-2020)</vt:lpstr>
      <vt:lpstr>PowerPoint Presentation</vt:lpstr>
      <vt:lpstr>The Role of Liberal Arts Education</vt:lpstr>
      <vt:lpstr>Pacific Environmental Project</vt:lpstr>
      <vt:lpstr>Global Environmental Education</vt:lpstr>
      <vt:lpstr>Visualization</vt:lpstr>
      <vt:lpstr>Orbital Imagery Resources</vt:lpstr>
      <vt:lpstr>Benefits</vt:lpstr>
      <vt:lpstr>Conclusion</vt:lpstr>
      <vt:lpstr>PowerPoint Presentation</vt:lpstr>
    </vt:vector>
  </TitlesOfParts>
  <Company>UNLV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dc:title>
  <dc:creator>A satisfied Microsoft Office User</dc:creator>
  <cp:lastModifiedBy>George Busenberg</cp:lastModifiedBy>
  <cp:revision>308</cp:revision>
  <dcterms:created xsi:type="dcterms:W3CDTF">2001-01-15T20:41:52Z</dcterms:created>
  <dcterms:modified xsi:type="dcterms:W3CDTF">2022-06-01T05:02:09Z</dcterms:modified>
</cp:coreProperties>
</file>