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notesMasterIdLst>
    <p:notesMasterId r:id="rId22"/>
  </p:notesMasterIdLst>
  <p:sldIdLst>
    <p:sldId id="256" r:id="rId2"/>
    <p:sldId id="277" r:id="rId3"/>
    <p:sldId id="260" r:id="rId4"/>
    <p:sldId id="262" r:id="rId5"/>
    <p:sldId id="263" r:id="rId6"/>
    <p:sldId id="257" r:id="rId7"/>
    <p:sldId id="264" r:id="rId8"/>
    <p:sldId id="281" r:id="rId9"/>
    <p:sldId id="265" r:id="rId10"/>
    <p:sldId id="266" r:id="rId11"/>
    <p:sldId id="267" r:id="rId12"/>
    <p:sldId id="268" r:id="rId13"/>
    <p:sldId id="269" r:id="rId14"/>
    <p:sldId id="270" r:id="rId15"/>
    <p:sldId id="271" r:id="rId16"/>
    <p:sldId id="272" r:id="rId17"/>
    <p:sldId id="273" r:id="rId18"/>
    <p:sldId id="275" r:id="rId19"/>
    <p:sldId id="276"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snapToObjects="1">
      <p:cViewPr varScale="1">
        <p:scale>
          <a:sx n="60" d="100"/>
          <a:sy n="60" d="100"/>
        </p:scale>
        <p:origin x="68" y="1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5E9FC-5B39-0241-9BC5-D1EF8FF213EC}" type="datetimeFigureOut">
              <a:rPr lang="en-US" smtClean="0"/>
              <a:t>6/4/2022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64B36-D1DA-2A4B-919F-8C0E10197DC8}" type="slidenum">
              <a:rPr lang="en-US" smtClean="0"/>
              <a:t>‹#›</a:t>
            </a:fld>
            <a:endParaRPr lang="en-US"/>
          </a:p>
        </p:txBody>
      </p:sp>
    </p:spTree>
    <p:extLst>
      <p:ext uri="{BB962C8B-B14F-4D97-AF65-F5344CB8AC3E}">
        <p14:creationId xmlns:p14="http://schemas.microsoft.com/office/powerpoint/2010/main" val="15153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3284890-85D2-4D7B-8EF5-15A9C1DB8F42}"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5661D-6934-4B32-B92C-470368BF1EC6}"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6F822A4-8DA6-4447-9B1F-C5DB58435268}" type="datetimeFigureOut">
              <a:rPr lang="en-US" smtClean="0"/>
              <a:t>6/4/2022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548D31E-DCDA-41A7-9C67-C4B11B94D21D}" type="datetimeFigureOut">
              <a:rPr lang="en-US" smtClean="0"/>
              <a:t>6/4/2022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B3762C0-B258-48F1-ADE6-176B4174CCDD}"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A16AA21-1863-4931-97CB-99D0A168701B}" type="datetimeFigureOut">
              <a:rPr lang="en-US" smtClean="0"/>
              <a:t>6/4/2022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772C379-9A7C-4C87-A116-CBE9F58B04C5}" type="datetimeFigureOut">
              <a:rPr lang="en-US" smtClean="0"/>
              <a:t>6/4/2022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664C608-40B1-4030-A28D-5B74BC98ADCE}" type="datetimeFigureOut">
              <a:rPr lang="en-US" smtClean="0"/>
              <a:t>6/4/2022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748915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FFFF"/>
          </a:solidFill>
          <a:effectLst>
            <a:softEdge rad="0"/>
          </a:effectLst>
        </p:spPr>
        <p:txBody>
          <a:bodyPr/>
          <a:lstStyle/>
          <a:p>
            <a:r>
              <a:rPr lang="en-US" dirty="0"/>
              <a:t>Asia in the Liberal </a:t>
            </a:r>
            <a:r>
              <a:rPr lang="en-US" dirty="0" err="1"/>
              <a:t>ARts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6568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89A51-2EA6-42FC-AE83-FB0C0D4724AC}"/>
              </a:ext>
            </a:extLst>
          </p:cNvPr>
          <p:cNvSpPr>
            <a:spLocks noGrp="1"/>
          </p:cNvSpPr>
          <p:nvPr>
            <p:ph type="title"/>
          </p:nvPr>
        </p:nvSpPr>
        <p:spPr/>
        <p:txBody>
          <a:bodyPr/>
          <a:lstStyle/>
          <a:p>
            <a:r>
              <a:rPr lang="en-US" dirty="0"/>
              <a:t>The Zhuangzi: </a:t>
            </a:r>
            <a:br>
              <a:rPr lang="en-US" dirty="0"/>
            </a:br>
            <a:r>
              <a:rPr lang="en-US" dirty="0"/>
              <a:t>Owls crave mice</a:t>
            </a:r>
          </a:p>
        </p:txBody>
      </p:sp>
      <p:sp>
        <p:nvSpPr>
          <p:cNvPr id="3" name="Content Placeholder 2">
            <a:extLst>
              <a:ext uri="{FF2B5EF4-FFF2-40B4-BE49-F238E27FC236}">
                <a16:creationId xmlns:a16="http://schemas.microsoft.com/office/drawing/2014/main" id="{5E4F5825-83BB-46C4-A852-44A21BA4D56F}"/>
              </a:ext>
            </a:extLst>
          </p:cNvPr>
          <p:cNvSpPr>
            <a:spLocks noGrp="1"/>
          </p:cNvSpPr>
          <p:nvPr>
            <p:ph idx="1"/>
          </p:nvPr>
        </p:nvSpPr>
        <p:spPr>
          <a:xfrm>
            <a:off x="6736080" y="2665747"/>
            <a:ext cx="4815840" cy="1439156"/>
          </a:xfrm>
          <a:solidFill>
            <a:schemeClr val="bg1"/>
          </a:solidFill>
        </p:spPr>
        <p:txBody>
          <a:bodyPr/>
          <a:lstStyle/>
          <a:p>
            <a:pPr algn="ctr"/>
            <a:r>
              <a:rPr lang="en-US" sz="2200" dirty="0"/>
              <a:t>Humans eat the flesh of hay-fed beasts, deer eat grass, and owls and crows crave mice;  which of these has the proper sense of taste?</a:t>
            </a:r>
          </a:p>
          <a:p>
            <a:endParaRPr lang="en-US" dirty="0"/>
          </a:p>
        </p:txBody>
      </p:sp>
      <p:sp>
        <p:nvSpPr>
          <p:cNvPr id="4" name="Text Placeholder 3">
            <a:extLst>
              <a:ext uri="{FF2B5EF4-FFF2-40B4-BE49-F238E27FC236}">
                <a16:creationId xmlns:a16="http://schemas.microsoft.com/office/drawing/2014/main" id="{647E017E-52AD-48BE-9681-37C8DA9F347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0755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alpha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5240-21CA-4DA9-BC46-6B583AE61CD8}"/>
              </a:ext>
            </a:extLst>
          </p:cNvPr>
          <p:cNvSpPr>
            <a:spLocks noGrp="1"/>
          </p:cNvSpPr>
          <p:nvPr>
            <p:ph type="title"/>
          </p:nvPr>
        </p:nvSpPr>
        <p:spPr/>
        <p:txBody>
          <a:bodyPr/>
          <a:lstStyle/>
          <a:p>
            <a:r>
              <a:rPr lang="en-US" dirty="0"/>
              <a:t>The </a:t>
            </a:r>
            <a:r>
              <a:rPr lang="en-US" dirty="0" err="1"/>
              <a:t>Daodejing</a:t>
            </a:r>
            <a:endParaRPr lang="en-US" dirty="0"/>
          </a:p>
        </p:txBody>
      </p:sp>
      <p:sp>
        <p:nvSpPr>
          <p:cNvPr id="3" name="Content Placeholder 2">
            <a:extLst>
              <a:ext uri="{FF2B5EF4-FFF2-40B4-BE49-F238E27FC236}">
                <a16:creationId xmlns:a16="http://schemas.microsoft.com/office/drawing/2014/main" id="{19438403-87EF-4958-BE78-FE723C9AA5A9}"/>
              </a:ext>
            </a:extLst>
          </p:cNvPr>
          <p:cNvSpPr>
            <a:spLocks noGrp="1"/>
          </p:cNvSpPr>
          <p:nvPr>
            <p:ph idx="1"/>
          </p:nvPr>
        </p:nvSpPr>
        <p:spPr>
          <a:xfrm>
            <a:off x="6900674" y="2479040"/>
            <a:ext cx="4815840" cy="1643888"/>
          </a:xfrm>
          <a:solidFill>
            <a:schemeClr val="bg1"/>
          </a:solidFill>
        </p:spPr>
        <p:txBody>
          <a:bodyPr/>
          <a:lstStyle/>
          <a:p>
            <a:pPr algn="ctr"/>
            <a:r>
              <a:rPr lang="en-US" sz="2200" dirty="0"/>
              <a:t>Devotion to learning means increasing day by day;</a:t>
            </a:r>
          </a:p>
          <a:p>
            <a:pPr algn="ctr"/>
            <a:r>
              <a:rPr lang="en-US" sz="2200" dirty="0"/>
              <a:t>Devotion to the Way (Dao) means decreasing day by day.</a:t>
            </a:r>
          </a:p>
          <a:p>
            <a:pPr algn="ctr"/>
            <a:endParaRPr lang="en-US" dirty="0"/>
          </a:p>
        </p:txBody>
      </p:sp>
      <p:sp>
        <p:nvSpPr>
          <p:cNvPr id="4" name="Text Placeholder 3">
            <a:extLst>
              <a:ext uri="{FF2B5EF4-FFF2-40B4-BE49-F238E27FC236}">
                <a16:creationId xmlns:a16="http://schemas.microsoft.com/office/drawing/2014/main" id="{59252532-3E93-4A9C-8580-F1028763CCC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91644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11FE-4D0A-4A81-B5CC-E6F33FC420FE}"/>
              </a:ext>
            </a:extLst>
          </p:cNvPr>
          <p:cNvSpPr>
            <a:spLocks noGrp="1"/>
          </p:cNvSpPr>
          <p:nvPr>
            <p:ph type="title"/>
          </p:nvPr>
        </p:nvSpPr>
        <p:spPr/>
        <p:txBody>
          <a:bodyPr/>
          <a:lstStyle/>
          <a:p>
            <a:r>
              <a:rPr lang="en-US" dirty="0"/>
              <a:t>The </a:t>
            </a:r>
            <a:r>
              <a:rPr lang="en-US" dirty="0" err="1"/>
              <a:t>daodejing</a:t>
            </a:r>
            <a:endParaRPr lang="en-US" dirty="0"/>
          </a:p>
        </p:txBody>
      </p:sp>
      <p:sp>
        <p:nvSpPr>
          <p:cNvPr id="3" name="Content Placeholder 2">
            <a:extLst>
              <a:ext uri="{FF2B5EF4-FFF2-40B4-BE49-F238E27FC236}">
                <a16:creationId xmlns:a16="http://schemas.microsoft.com/office/drawing/2014/main" id="{A161ED81-4A75-44A7-8A6F-DF2515CCBABE}"/>
              </a:ext>
            </a:extLst>
          </p:cNvPr>
          <p:cNvSpPr>
            <a:spLocks noGrp="1"/>
          </p:cNvSpPr>
          <p:nvPr>
            <p:ph idx="1"/>
          </p:nvPr>
        </p:nvSpPr>
        <p:spPr>
          <a:xfrm>
            <a:off x="6664960" y="2814576"/>
            <a:ext cx="4815840" cy="861568"/>
          </a:xfrm>
          <a:solidFill>
            <a:schemeClr val="bg1"/>
          </a:solidFill>
        </p:spPr>
        <p:txBody>
          <a:bodyPr/>
          <a:lstStyle/>
          <a:p>
            <a:pPr algn="ctr"/>
            <a:r>
              <a:rPr lang="en-US" sz="2200" dirty="0"/>
              <a:t>When everyone in the world knows beauty as beauty, ugliness appears . . .</a:t>
            </a:r>
          </a:p>
          <a:p>
            <a:endParaRPr lang="en-US" dirty="0"/>
          </a:p>
        </p:txBody>
      </p:sp>
      <p:sp>
        <p:nvSpPr>
          <p:cNvPr id="4" name="Text Placeholder 3">
            <a:extLst>
              <a:ext uri="{FF2B5EF4-FFF2-40B4-BE49-F238E27FC236}">
                <a16:creationId xmlns:a16="http://schemas.microsoft.com/office/drawing/2014/main" id="{771C82D4-A6B8-4E89-8172-46C08F6971B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1331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7050-4A93-40DE-AC8E-37186336550F}"/>
              </a:ext>
            </a:extLst>
          </p:cNvPr>
          <p:cNvSpPr>
            <a:spLocks noGrp="1"/>
          </p:cNvSpPr>
          <p:nvPr>
            <p:ph type="title"/>
          </p:nvPr>
        </p:nvSpPr>
        <p:spPr/>
        <p:txBody>
          <a:bodyPr/>
          <a:lstStyle/>
          <a:p>
            <a:r>
              <a:rPr lang="en-US" dirty="0"/>
              <a:t>The heart sutra</a:t>
            </a:r>
          </a:p>
        </p:txBody>
      </p:sp>
      <p:sp>
        <p:nvSpPr>
          <p:cNvPr id="3" name="Content Placeholder 2">
            <a:extLst>
              <a:ext uri="{FF2B5EF4-FFF2-40B4-BE49-F238E27FC236}">
                <a16:creationId xmlns:a16="http://schemas.microsoft.com/office/drawing/2014/main" id="{DA970C9A-C43E-4E22-9A91-31B68D0B7DE1}"/>
              </a:ext>
            </a:extLst>
          </p:cNvPr>
          <p:cNvSpPr>
            <a:spLocks noGrp="1"/>
          </p:cNvSpPr>
          <p:nvPr>
            <p:ph idx="1"/>
          </p:nvPr>
        </p:nvSpPr>
        <p:spPr>
          <a:xfrm>
            <a:off x="6900674" y="2540256"/>
            <a:ext cx="4815840" cy="2243328"/>
          </a:xfrm>
          <a:solidFill>
            <a:schemeClr val="bg1"/>
          </a:solidFill>
        </p:spPr>
        <p:txBody>
          <a:bodyPr>
            <a:normAutofit/>
          </a:bodyPr>
          <a:lstStyle/>
          <a:p>
            <a:pPr algn="ctr"/>
            <a:r>
              <a:rPr lang="en-US" sz="2200" dirty="0"/>
              <a:t>The bodhisattva </a:t>
            </a:r>
            <a:r>
              <a:rPr lang="en-US" sz="2200" dirty="0" err="1"/>
              <a:t>Avalokitesvara</a:t>
            </a:r>
            <a:r>
              <a:rPr lang="en-US" sz="2200" dirty="0"/>
              <a:t>, while moving through the course of Perfect Understanding,  shed light on the five skandhas, and found them equally empty.  After this penetration, they overcame all pain.</a:t>
            </a:r>
          </a:p>
        </p:txBody>
      </p:sp>
      <p:sp>
        <p:nvSpPr>
          <p:cNvPr id="4" name="Text Placeholder 3">
            <a:extLst>
              <a:ext uri="{FF2B5EF4-FFF2-40B4-BE49-F238E27FC236}">
                <a16:creationId xmlns:a16="http://schemas.microsoft.com/office/drawing/2014/main" id="{09E16975-2382-44E1-93F1-8F2DA53897D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5391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5956-3954-4314-8639-E0ED16FCCD64}"/>
              </a:ext>
            </a:extLst>
          </p:cNvPr>
          <p:cNvSpPr>
            <a:spLocks noGrp="1"/>
          </p:cNvSpPr>
          <p:nvPr>
            <p:ph type="title"/>
          </p:nvPr>
        </p:nvSpPr>
        <p:spPr/>
        <p:txBody>
          <a:bodyPr/>
          <a:lstStyle/>
          <a:p>
            <a:r>
              <a:rPr lang="en-US" dirty="0"/>
              <a:t>Basho’s death poem</a:t>
            </a:r>
          </a:p>
        </p:txBody>
      </p:sp>
      <p:sp>
        <p:nvSpPr>
          <p:cNvPr id="3" name="Content Placeholder 2">
            <a:extLst>
              <a:ext uri="{FF2B5EF4-FFF2-40B4-BE49-F238E27FC236}">
                <a16:creationId xmlns:a16="http://schemas.microsoft.com/office/drawing/2014/main" id="{CDAC694F-69FF-405E-99DD-A18EDA63B867}"/>
              </a:ext>
            </a:extLst>
          </p:cNvPr>
          <p:cNvSpPr>
            <a:spLocks noGrp="1"/>
          </p:cNvSpPr>
          <p:nvPr>
            <p:ph idx="1"/>
          </p:nvPr>
        </p:nvSpPr>
        <p:spPr>
          <a:xfrm>
            <a:off x="6734048" y="2501392"/>
            <a:ext cx="4815840" cy="1501648"/>
          </a:xfrm>
          <a:solidFill>
            <a:schemeClr val="bg1"/>
          </a:solidFill>
        </p:spPr>
        <p:txBody>
          <a:bodyPr/>
          <a:lstStyle/>
          <a:p>
            <a:pPr marL="0" indent="0" algn="ctr">
              <a:buNone/>
            </a:pPr>
            <a:r>
              <a:rPr lang="en-US" sz="2200" dirty="0"/>
              <a:t>Ill on a journey:</a:t>
            </a:r>
          </a:p>
          <a:p>
            <a:pPr marL="0" indent="0" algn="ctr">
              <a:buNone/>
            </a:pPr>
            <a:r>
              <a:rPr lang="en-US" sz="2200" dirty="0"/>
              <a:t>Dreams go hovering</a:t>
            </a:r>
          </a:p>
          <a:p>
            <a:pPr marL="0" indent="0" algn="ctr">
              <a:buNone/>
            </a:pPr>
            <a:r>
              <a:rPr lang="en-US" sz="2200" dirty="0"/>
              <a:t>Over withered fields</a:t>
            </a:r>
          </a:p>
          <a:p>
            <a:endParaRPr lang="en-US" dirty="0"/>
          </a:p>
        </p:txBody>
      </p:sp>
      <p:sp>
        <p:nvSpPr>
          <p:cNvPr id="4" name="Text Placeholder 3">
            <a:extLst>
              <a:ext uri="{FF2B5EF4-FFF2-40B4-BE49-F238E27FC236}">
                <a16:creationId xmlns:a16="http://schemas.microsoft.com/office/drawing/2014/main" id="{380665BD-12EB-46A9-A5D7-9AA3434B32A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4105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75A5A-3850-450D-B946-CA5C81B67332}"/>
              </a:ext>
            </a:extLst>
          </p:cNvPr>
          <p:cNvSpPr>
            <a:spLocks noGrp="1"/>
          </p:cNvSpPr>
          <p:nvPr>
            <p:ph sz="half" idx="1"/>
          </p:nvPr>
        </p:nvSpPr>
        <p:spPr>
          <a:xfrm>
            <a:off x="1581912" y="2638044"/>
            <a:ext cx="4271771" cy="2066545"/>
          </a:xfrm>
          <a:solidFill>
            <a:schemeClr val="bg1"/>
          </a:solidFill>
        </p:spPr>
        <p:txBody>
          <a:bodyPr tIns="274320">
            <a:normAutofit fontScale="92500" lnSpcReduction="10000"/>
          </a:bodyPr>
          <a:lstStyle/>
          <a:p>
            <a:pPr marL="0" indent="0" algn="ctr">
              <a:buNone/>
            </a:pPr>
            <a:r>
              <a:rPr lang="en-US" sz="4000" dirty="0"/>
              <a:t>The practice of the past illuminates the present</a:t>
            </a:r>
          </a:p>
        </p:txBody>
      </p:sp>
      <p:sp>
        <p:nvSpPr>
          <p:cNvPr id="4" name="Content Placeholder 3">
            <a:extLst>
              <a:ext uri="{FF2B5EF4-FFF2-40B4-BE49-F238E27FC236}">
                <a16:creationId xmlns:a16="http://schemas.microsoft.com/office/drawing/2014/main" id="{FA89A844-5031-4C09-8BF1-763FB52B90D2}"/>
              </a:ext>
            </a:extLst>
          </p:cNvPr>
          <p:cNvSpPr>
            <a:spLocks noGrp="1"/>
          </p:cNvSpPr>
          <p:nvPr>
            <p:ph sz="half" idx="2"/>
          </p:nvPr>
        </p:nvSpPr>
        <p:spPr>
          <a:xfrm>
            <a:off x="6338315" y="2638044"/>
            <a:ext cx="4270247" cy="2066545"/>
          </a:xfrm>
          <a:solidFill>
            <a:schemeClr val="bg1"/>
          </a:solidFill>
        </p:spPr>
        <p:txBody>
          <a:bodyPr vert="wordArtVert" tIns="91440">
            <a:normAutofit fontScale="92500" lnSpcReduction="10000"/>
          </a:bodyPr>
          <a:lstStyle/>
          <a:p>
            <a:pPr marL="0" indent="0" algn="ctr">
              <a:buNone/>
            </a:pPr>
            <a:r>
              <a:rPr lang="ja-JP" altLang="en-US" sz="6000" dirty="0">
                <a:latin typeface="Yu Mincho" panose="02020400000000000000" pitchFamily="18" charset="-128"/>
                <a:ea typeface="Yu Mincho" panose="02020400000000000000" pitchFamily="18" charset="-128"/>
              </a:rPr>
              <a:t>稽古照今</a:t>
            </a:r>
            <a:endParaRPr lang="en-US" sz="6000" dirty="0">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4188986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1589-B739-416C-B151-0633CD077F01}"/>
              </a:ext>
            </a:extLst>
          </p:cNvPr>
          <p:cNvSpPr>
            <a:spLocks noGrp="1"/>
          </p:cNvSpPr>
          <p:nvPr>
            <p:ph type="title"/>
          </p:nvPr>
        </p:nvSpPr>
        <p:spPr/>
        <p:txBody>
          <a:bodyPr/>
          <a:lstStyle/>
          <a:p>
            <a:r>
              <a:rPr lang="en-US" dirty="0"/>
              <a:t>Chinese religious Traditions</a:t>
            </a:r>
          </a:p>
        </p:txBody>
      </p:sp>
      <p:sp>
        <p:nvSpPr>
          <p:cNvPr id="3" name="Content Placeholder 2">
            <a:extLst>
              <a:ext uri="{FF2B5EF4-FFF2-40B4-BE49-F238E27FC236}">
                <a16:creationId xmlns:a16="http://schemas.microsoft.com/office/drawing/2014/main" id="{ADF8B0D0-CF8A-4356-8C05-F21FCA01D8F5}"/>
              </a:ext>
            </a:extLst>
          </p:cNvPr>
          <p:cNvSpPr>
            <a:spLocks noGrp="1"/>
          </p:cNvSpPr>
          <p:nvPr>
            <p:ph idx="1"/>
          </p:nvPr>
        </p:nvSpPr>
        <p:spPr>
          <a:xfrm>
            <a:off x="6736080" y="2009154"/>
            <a:ext cx="4815840" cy="3081528"/>
          </a:xfrm>
          <a:solidFill>
            <a:schemeClr val="bg1"/>
          </a:solidFill>
        </p:spPr>
        <p:txBody>
          <a:bodyPr/>
          <a:lstStyle/>
          <a:p>
            <a:r>
              <a:rPr lang="en-US" dirty="0"/>
              <a:t>What does Du Wei-Ming mean when he speaks of “learning to be human?”  Aren’t we born human?  Is something lacking in us that we must develop?  What are some “models for being human” you’ve encountered in the various classical and Confucian texts we’ve encountered?  Are there any that you might wish to apply to your life as a human, or do you find them irrelevant, archaic, foreign, or possibly inhuman?”</a:t>
            </a:r>
          </a:p>
          <a:p>
            <a:endParaRPr lang="en-US" dirty="0"/>
          </a:p>
        </p:txBody>
      </p:sp>
      <p:sp>
        <p:nvSpPr>
          <p:cNvPr id="4" name="Text Placeholder 3">
            <a:extLst>
              <a:ext uri="{FF2B5EF4-FFF2-40B4-BE49-F238E27FC236}">
                <a16:creationId xmlns:a16="http://schemas.microsoft.com/office/drawing/2014/main" id="{F7C6C370-314C-4733-9558-1EF4652DB9F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02877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17D-2FD8-4A90-A05B-FD8FBF365070}"/>
              </a:ext>
            </a:extLst>
          </p:cNvPr>
          <p:cNvSpPr>
            <a:spLocks noGrp="1"/>
          </p:cNvSpPr>
          <p:nvPr>
            <p:ph type="title"/>
          </p:nvPr>
        </p:nvSpPr>
        <p:spPr/>
        <p:txBody>
          <a:bodyPr/>
          <a:lstStyle/>
          <a:p>
            <a:r>
              <a:rPr lang="en-US" dirty="0"/>
              <a:t>Japanese religious traditions</a:t>
            </a:r>
          </a:p>
        </p:txBody>
      </p:sp>
      <p:sp>
        <p:nvSpPr>
          <p:cNvPr id="3" name="Content Placeholder 2">
            <a:extLst>
              <a:ext uri="{FF2B5EF4-FFF2-40B4-BE49-F238E27FC236}">
                <a16:creationId xmlns:a16="http://schemas.microsoft.com/office/drawing/2014/main" id="{4E9A3CC0-1B1F-412E-BC43-7F2174E802D7}"/>
              </a:ext>
            </a:extLst>
          </p:cNvPr>
          <p:cNvSpPr>
            <a:spLocks noGrp="1"/>
          </p:cNvSpPr>
          <p:nvPr>
            <p:ph idx="1"/>
          </p:nvPr>
        </p:nvSpPr>
        <p:spPr>
          <a:xfrm>
            <a:off x="6900674" y="2420112"/>
            <a:ext cx="4815840" cy="2580653"/>
          </a:xfrm>
          <a:solidFill>
            <a:schemeClr val="bg1"/>
          </a:solidFill>
        </p:spPr>
        <p:txBody>
          <a:bodyPr/>
          <a:lstStyle/>
          <a:p>
            <a:r>
              <a:rPr lang="en-US" dirty="0"/>
              <a:t>Caring for the dead remains an important focus of Japanese religious life.  At the same time, the nature and organization of rituals for the dead can be seen to change along with changes in society.  To the student of Japanese religion, how do beliefs and practices regarding the dead illuminate social issues in the world of the living?</a:t>
            </a:r>
          </a:p>
          <a:p>
            <a:endParaRPr lang="en-US" dirty="0"/>
          </a:p>
        </p:txBody>
      </p:sp>
      <p:sp>
        <p:nvSpPr>
          <p:cNvPr id="4" name="Text Placeholder 3">
            <a:extLst>
              <a:ext uri="{FF2B5EF4-FFF2-40B4-BE49-F238E27FC236}">
                <a16:creationId xmlns:a16="http://schemas.microsoft.com/office/drawing/2014/main" id="{6DD78E41-7D2E-4621-A0E7-4030C321964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61567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12E7-2ACF-4666-9C15-BF89FA70A721}"/>
              </a:ext>
            </a:extLst>
          </p:cNvPr>
          <p:cNvSpPr>
            <a:spLocks noGrp="1"/>
          </p:cNvSpPr>
          <p:nvPr>
            <p:ph type="title"/>
          </p:nvPr>
        </p:nvSpPr>
        <p:spPr>
          <a:xfrm>
            <a:off x="765449" y="1656080"/>
            <a:ext cx="4494998" cy="1061988"/>
          </a:xfrm>
        </p:spPr>
        <p:txBody>
          <a:bodyPr/>
          <a:lstStyle/>
          <a:p>
            <a:r>
              <a:rPr lang="en-US" dirty="0"/>
              <a:t>Fred Moten</a:t>
            </a:r>
          </a:p>
        </p:txBody>
      </p:sp>
      <p:sp>
        <p:nvSpPr>
          <p:cNvPr id="3" name="Picture Placeholder 2">
            <a:extLst>
              <a:ext uri="{FF2B5EF4-FFF2-40B4-BE49-F238E27FC236}">
                <a16:creationId xmlns:a16="http://schemas.microsoft.com/office/drawing/2014/main" id="{F7D10F00-F34F-40DF-9C48-DDFEC12C5398}"/>
              </a:ext>
            </a:extLst>
          </p:cNvPr>
          <p:cNvSpPr>
            <a:spLocks noGrp="1"/>
          </p:cNvSpPr>
          <p:nvPr>
            <p:ph type="pic" idx="1"/>
          </p:nvPr>
        </p:nvSpPr>
        <p:spPr>
          <a:xfrm>
            <a:off x="6096000" y="1112520"/>
            <a:ext cx="6102097" cy="5120640"/>
          </a:xfrm>
          <a:blipFill>
            <a:blip r:embed="rId2"/>
            <a:stretch>
              <a:fillRect t="-666" b="-666"/>
            </a:stretch>
          </a:blipFill>
        </p:spPr>
      </p:sp>
      <p:sp>
        <p:nvSpPr>
          <p:cNvPr id="4" name="Text Placeholder 3">
            <a:extLst>
              <a:ext uri="{FF2B5EF4-FFF2-40B4-BE49-F238E27FC236}">
                <a16:creationId xmlns:a16="http://schemas.microsoft.com/office/drawing/2014/main" id="{95E2ADC6-C1F5-4534-9A3F-FCDA9CDCB98C}"/>
              </a:ext>
            </a:extLst>
          </p:cNvPr>
          <p:cNvSpPr>
            <a:spLocks noGrp="1"/>
          </p:cNvSpPr>
          <p:nvPr>
            <p:ph type="body" sz="half" idx="2"/>
          </p:nvPr>
        </p:nvSpPr>
        <p:spPr>
          <a:xfrm>
            <a:off x="1115568" y="3173999"/>
            <a:ext cx="3794760" cy="1550402"/>
          </a:xfrm>
        </p:spPr>
        <p:txBody>
          <a:bodyPr/>
          <a:lstStyle/>
          <a:p>
            <a:r>
              <a:rPr lang="en-US" sz="2200" dirty="0"/>
              <a:t>“Being post medieval doctors in good standing, we bleed the university in order to keep alive what we would kill . . .”</a:t>
            </a:r>
          </a:p>
          <a:p>
            <a:endParaRPr lang="en-US" dirty="0"/>
          </a:p>
        </p:txBody>
      </p:sp>
    </p:spTree>
    <p:extLst>
      <p:ext uri="{BB962C8B-B14F-4D97-AF65-F5344CB8AC3E}">
        <p14:creationId xmlns:p14="http://schemas.microsoft.com/office/powerpoint/2010/main" val="243836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3003-47BF-4C99-A828-3BDE2967C203}"/>
              </a:ext>
            </a:extLst>
          </p:cNvPr>
          <p:cNvSpPr>
            <a:spLocks noGrp="1"/>
          </p:cNvSpPr>
          <p:nvPr>
            <p:ph type="title"/>
          </p:nvPr>
        </p:nvSpPr>
        <p:spPr>
          <a:xfrm>
            <a:off x="808523" y="1558028"/>
            <a:ext cx="4494998" cy="1134640"/>
          </a:xfrm>
        </p:spPr>
        <p:txBody>
          <a:bodyPr/>
          <a:lstStyle/>
          <a:p>
            <a:r>
              <a:rPr lang="en-US" dirty="0"/>
              <a:t>Cornell west</a:t>
            </a:r>
          </a:p>
        </p:txBody>
      </p:sp>
      <p:sp>
        <p:nvSpPr>
          <p:cNvPr id="3" name="Picture Placeholder 2">
            <a:extLst>
              <a:ext uri="{FF2B5EF4-FFF2-40B4-BE49-F238E27FC236}">
                <a16:creationId xmlns:a16="http://schemas.microsoft.com/office/drawing/2014/main" id="{94AB16DA-8B62-4A9D-B377-95515264C3E5}"/>
              </a:ext>
            </a:extLst>
          </p:cNvPr>
          <p:cNvSpPr>
            <a:spLocks noGrp="1"/>
          </p:cNvSpPr>
          <p:nvPr>
            <p:ph type="pic" idx="1"/>
          </p:nvPr>
        </p:nvSpPr>
        <p:spPr>
          <a:xfrm>
            <a:off x="6096000" y="0"/>
            <a:ext cx="6766560" cy="6858000"/>
          </a:xfrm>
          <a:blipFill>
            <a:blip r:embed="rId2"/>
            <a:stretch>
              <a:fillRect t="-666" b="-666"/>
            </a:stretch>
          </a:blipFill>
        </p:spPr>
      </p:sp>
      <p:sp>
        <p:nvSpPr>
          <p:cNvPr id="4" name="Text Placeholder 3">
            <a:extLst>
              <a:ext uri="{FF2B5EF4-FFF2-40B4-BE49-F238E27FC236}">
                <a16:creationId xmlns:a16="http://schemas.microsoft.com/office/drawing/2014/main" id="{50AAA8D3-7D16-4D9A-85C5-B9B9E960C4D0}"/>
              </a:ext>
            </a:extLst>
          </p:cNvPr>
          <p:cNvSpPr>
            <a:spLocks noGrp="1"/>
          </p:cNvSpPr>
          <p:nvPr>
            <p:ph type="body" sz="half" idx="2"/>
          </p:nvPr>
        </p:nvSpPr>
        <p:spPr>
          <a:xfrm>
            <a:off x="1115568" y="3275598"/>
            <a:ext cx="3794760" cy="2194037"/>
          </a:xfrm>
        </p:spPr>
        <p:txBody>
          <a:bodyPr>
            <a:normAutofit lnSpcReduction="10000"/>
          </a:bodyPr>
          <a:lstStyle/>
          <a:p>
            <a:r>
              <a:rPr lang="en-US" sz="2000" dirty="0"/>
              <a:t>“The key is this:  any racial, gender, or queer identity as a thinker should be rooted first and foremost in moral integrity and genuine solidarity with other struggling and suffering human beings &amp; creatures.”</a:t>
            </a:r>
          </a:p>
          <a:p>
            <a:endParaRPr lang="en-US" dirty="0"/>
          </a:p>
        </p:txBody>
      </p:sp>
    </p:spTree>
    <p:extLst>
      <p:ext uri="{BB962C8B-B14F-4D97-AF65-F5344CB8AC3E}">
        <p14:creationId xmlns:p14="http://schemas.microsoft.com/office/powerpoint/2010/main" val="267375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A6CA-82E7-4892-BADC-F91083A7666F}"/>
              </a:ext>
            </a:extLst>
          </p:cNvPr>
          <p:cNvSpPr>
            <a:spLocks noGrp="1"/>
          </p:cNvSpPr>
          <p:nvPr>
            <p:ph type="title"/>
          </p:nvPr>
        </p:nvSpPr>
        <p:spPr/>
        <p:txBody>
          <a:bodyPr/>
          <a:lstStyle/>
          <a:p>
            <a:r>
              <a:rPr lang="en-US" dirty="0"/>
              <a:t>1</a:t>
            </a:r>
            <a:r>
              <a:rPr lang="en-US" baseline="30000" dirty="0"/>
              <a:t>st</a:t>
            </a:r>
            <a:r>
              <a:rPr lang="en-US" dirty="0"/>
              <a:t> Year </a:t>
            </a:r>
            <a:r>
              <a:rPr lang="en-US" dirty="0" err="1"/>
              <a:t>serminar</a:t>
            </a:r>
            <a:r>
              <a:rPr lang="en-US" dirty="0"/>
              <a:t>: Zen insights and oversights</a:t>
            </a:r>
          </a:p>
        </p:txBody>
      </p:sp>
      <p:sp>
        <p:nvSpPr>
          <p:cNvPr id="3" name="Content Placeholder 2">
            <a:extLst>
              <a:ext uri="{FF2B5EF4-FFF2-40B4-BE49-F238E27FC236}">
                <a16:creationId xmlns:a16="http://schemas.microsoft.com/office/drawing/2014/main" id="{A5346546-7E12-4B64-A999-609E815273A0}"/>
              </a:ext>
            </a:extLst>
          </p:cNvPr>
          <p:cNvSpPr>
            <a:spLocks noGrp="1"/>
          </p:cNvSpPr>
          <p:nvPr>
            <p:ph idx="1"/>
          </p:nvPr>
        </p:nvSpPr>
        <p:spPr>
          <a:solidFill>
            <a:schemeClr val="bg1"/>
          </a:solidFill>
        </p:spPr>
        <p:txBody>
          <a:bodyPr>
            <a:normAutofit fontScale="85000" lnSpcReduction="20000"/>
          </a:bodyPr>
          <a:lstStyle/>
          <a:p>
            <a:pPr lvl="0"/>
            <a:r>
              <a:rPr lang="en-US" dirty="0"/>
              <a:t>What role does Buddhism play in Black America?</a:t>
            </a:r>
          </a:p>
          <a:p>
            <a:pPr lvl="0"/>
            <a:r>
              <a:rPr lang="en-US" dirty="0"/>
              <a:t>What tools can Buddhism provide to mental health professionals?</a:t>
            </a:r>
          </a:p>
          <a:p>
            <a:pPr lvl="0"/>
            <a:r>
              <a:rPr lang="en-US" dirty="0"/>
              <a:t>What are some psychological benefits of meditation?</a:t>
            </a:r>
          </a:p>
          <a:p>
            <a:pPr lvl="0"/>
            <a:r>
              <a:rPr lang="en-US" dirty="0"/>
              <a:t>What are some physiological benefits of meditation?</a:t>
            </a:r>
          </a:p>
          <a:p>
            <a:pPr lvl="0"/>
            <a:r>
              <a:rPr lang="en-US" dirty="0"/>
              <a:t>What role do ghosts play in Buddhism?</a:t>
            </a:r>
          </a:p>
          <a:p>
            <a:pPr lvl="0"/>
            <a:r>
              <a:rPr lang="en-US" dirty="0"/>
              <a:t>What is the women’s vegetarian sect of Buddhism in Taiwan?</a:t>
            </a:r>
          </a:p>
          <a:p>
            <a:pPr lvl="0"/>
            <a:r>
              <a:rPr lang="en-US" dirty="0"/>
              <a:t>How have Buddhism and Tibet been related historically?</a:t>
            </a:r>
          </a:p>
          <a:p>
            <a:pPr lvl="0"/>
            <a:r>
              <a:rPr lang="en-US" dirty="0"/>
              <a:t>What are some ways that Buddhism has been commodified in the U.S.?</a:t>
            </a:r>
          </a:p>
          <a:p>
            <a:pPr lvl="0"/>
            <a:r>
              <a:rPr lang="en-US" dirty="0"/>
              <a:t>What is the discourse regarding psychedelics in Buddhist circles?</a:t>
            </a:r>
          </a:p>
          <a:p>
            <a:pPr lvl="0"/>
            <a:r>
              <a:rPr lang="en-US" dirty="0"/>
              <a:t>How does Buddhist music help to transmit the dharma?</a:t>
            </a:r>
          </a:p>
          <a:p>
            <a:pPr lvl="0"/>
            <a:r>
              <a:rPr lang="en-US" dirty="0"/>
              <a:t>How have non-binary gender identities been represented in Buddhist myth and iconography?</a:t>
            </a:r>
          </a:p>
          <a:p>
            <a:endParaRPr lang="en-US" dirty="0"/>
          </a:p>
        </p:txBody>
      </p:sp>
      <p:sp>
        <p:nvSpPr>
          <p:cNvPr id="4" name="Text Placeholder 3">
            <a:extLst>
              <a:ext uri="{FF2B5EF4-FFF2-40B4-BE49-F238E27FC236}">
                <a16:creationId xmlns:a16="http://schemas.microsoft.com/office/drawing/2014/main" id="{3B3B2C34-55E3-410C-848A-B0EE8466246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1490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85C2-4927-46DB-AA41-B263D49A4758}"/>
              </a:ext>
            </a:extLst>
          </p:cNvPr>
          <p:cNvSpPr>
            <a:spLocks noGrp="1"/>
          </p:cNvSpPr>
          <p:nvPr>
            <p:ph type="title"/>
          </p:nvPr>
        </p:nvSpPr>
        <p:spPr/>
        <p:txBody>
          <a:bodyPr/>
          <a:lstStyle/>
          <a:p>
            <a:r>
              <a:rPr lang="en-US" dirty="0"/>
              <a:t>The </a:t>
            </a:r>
            <a:r>
              <a:rPr lang="en-US" dirty="0" err="1"/>
              <a:t>Nei</a:t>
            </a:r>
            <a:r>
              <a:rPr lang="en-US" dirty="0"/>
              <a:t>-Yeh</a:t>
            </a:r>
          </a:p>
        </p:txBody>
      </p:sp>
      <p:sp>
        <p:nvSpPr>
          <p:cNvPr id="3" name="Content Placeholder 2">
            <a:extLst>
              <a:ext uri="{FF2B5EF4-FFF2-40B4-BE49-F238E27FC236}">
                <a16:creationId xmlns:a16="http://schemas.microsoft.com/office/drawing/2014/main" id="{0DA48736-C6D6-47F9-9342-B5F78A77884D}"/>
              </a:ext>
            </a:extLst>
          </p:cNvPr>
          <p:cNvSpPr>
            <a:spLocks noGrp="1"/>
          </p:cNvSpPr>
          <p:nvPr>
            <p:ph idx="1"/>
          </p:nvPr>
        </p:nvSpPr>
        <p:spPr>
          <a:xfrm>
            <a:off x="6736080" y="1096277"/>
            <a:ext cx="4815840" cy="4786363"/>
          </a:xfrm>
          <a:solidFill>
            <a:schemeClr val="bg1"/>
          </a:solidFill>
        </p:spPr>
        <p:txBody>
          <a:bodyPr/>
          <a:lstStyle/>
          <a:p>
            <a:pPr marL="0" indent="0" algn="ctr">
              <a:buNone/>
            </a:pPr>
            <a:r>
              <a:rPr lang="en-US" sz="2200" dirty="0"/>
              <a:t>The vital essence of all things</a:t>
            </a:r>
          </a:p>
          <a:p>
            <a:pPr marL="0" indent="0" algn="ctr">
              <a:buNone/>
            </a:pPr>
            <a:r>
              <a:rPr lang="en-US" sz="2200" dirty="0"/>
              <a:t>It is this that brings them to life</a:t>
            </a:r>
          </a:p>
          <a:p>
            <a:pPr marL="0" indent="0" algn="ctr">
              <a:buNone/>
            </a:pPr>
            <a:r>
              <a:rPr lang="en-US" sz="2200" dirty="0"/>
              <a:t>It generates the five grains below</a:t>
            </a:r>
          </a:p>
          <a:p>
            <a:pPr marL="0" indent="0" algn="ctr">
              <a:buNone/>
            </a:pPr>
            <a:r>
              <a:rPr lang="en-US" sz="2200" dirty="0"/>
              <a:t>And becomes the constellated stars above</a:t>
            </a:r>
          </a:p>
          <a:p>
            <a:pPr marL="0" indent="0" algn="ctr">
              <a:buNone/>
            </a:pPr>
            <a:r>
              <a:rPr lang="en-US" sz="2200" dirty="0"/>
              <a:t>When flowing amid the heavens and the earth</a:t>
            </a:r>
          </a:p>
          <a:p>
            <a:pPr marL="0" indent="0" algn="ctr">
              <a:buNone/>
            </a:pPr>
            <a:r>
              <a:rPr lang="en-US" sz="2200" dirty="0"/>
              <a:t>We call it ghostly and numinous</a:t>
            </a:r>
          </a:p>
          <a:p>
            <a:pPr marL="0" indent="0" algn="ctr">
              <a:buNone/>
            </a:pPr>
            <a:r>
              <a:rPr lang="en-US" sz="2200" dirty="0"/>
              <a:t>When stored within the chests of human beings,</a:t>
            </a:r>
          </a:p>
          <a:p>
            <a:pPr marL="0" indent="0" algn="ctr">
              <a:buNone/>
            </a:pPr>
            <a:r>
              <a:rPr lang="en-US" sz="2200" dirty="0"/>
              <a:t>We call them sages.</a:t>
            </a:r>
          </a:p>
          <a:p>
            <a:endParaRPr lang="en-US" dirty="0"/>
          </a:p>
        </p:txBody>
      </p:sp>
      <p:sp>
        <p:nvSpPr>
          <p:cNvPr id="4" name="Text Placeholder 3">
            <a:extLst>
              <a:ext uri="{FF2B5EF4-FFF2-40B4-BE49-F238E27FC236}">
                <a16:creationId xmlns:a16="http://schemas.microsoft.com/office/drawing/2014/main" id="{0FD07C86-9477-4DEC-B062-10BCF5C87C9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356213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9" name="Content Placeholder 8"/>
          <p:cNvPicPr>
            <a:picLocks noGrp="1" noChangeAspect="1"/>
          </p:cNvPicPr>
          <p:nvPr>
            <p:ph sz="half" idx="2"/>
          </p:nvPr>
        </p:nvPicPr>
        <p:blipFill>
          <a:blip r:embed="rId2"/>
          <a:stretch>
            <a:fillRect/>
          </a:stretch>
        </p:blipFill>
        <p:spPr>
          <a:xfrm>
            <a:off x="2406248" y="3143250"/>
            <a:ext cx="2623354" cy="2597150"/>
          </a:xfrm>
        </p:spPr>
      </p:pic>
      <p:sp>
        <p:nvSpPr>
          <p:cNvPr id="5" name="Text Placeholder 4"/>
          <p:cNvSpPr>
            <a:spLocks noGrp="1"/>
          </p:cNvSpPr>
          <p:nvPr>
            <p:ph type="body" sz="quarter" idx="13"/>
          </p:nvPr>
        </p:nvSpPr>
        <p:spPr/>
        <p:txBody>
          <a:bodyPr/>
          <a:lstStyle/>
          <a:p>
            <a:endParaRPr lang="en-US" dirty="0"/>
          </a:p>
        </p:txBody>
      </p:sp>
      <p:sp>
        <p:nvSpPr>
          <p:cNvPr id="6" name="Title 5"/>
          <p:cNvSpPr>
            <a:spLocks noGrp="1"/>
          </p:cNvSpPr>
          <p:nvPr>
            <p:ph type="title"/>
          </p:nvPr>
        </p:nvSpPr>
        <p:spPr/>
        <p:txBody>
          <a:bodyPr/>
          <a:lstStyle/>
          <a:p>
            <a:r>
              <a:rPr lang="en-US" dirty="0"/>
              <a:t>Latin and Greek Mottos:  </a:t>
            </a:r>
            <a:br>
              <a:rPr lang="en-US" dirty="0"/>
            </a:br>
            <a:r>
              <a:rPr lang="en-US" dirty="0"/>
              <a:t>“Truth” and “To the Heights”</a:t>
            </a:r>
          </a:p>
        </p:txBody>
      </p:sp>
      <p:pic>
        <p:nvPicPr>
          <p:cNvPr id="10" name="Content Placeholder 9"/>
          <p:cNvPicPr>
            <a:picLocks noGrp="1" noChangeAspect="1"/>
          </p:cNvPicPr>
          <p:nvPr>
            <p:ph sz="quarter" idx="4"/>
          </p:nvPr>
        </p:nvPicPr>
        <p:blipFill>
          <a:blip r:embed="rId3"/>
          <a:stretch>
            <a:fillRect/>
          </a:stretch>
        </p:blipFill>
        <p:spPr>
          <a:xfrm>
            <a:off x="7166769" y="3143250"/>
            <a:ext cx="2597150" cy="2597150"/>
          </a:xfrm>
        </p:spPr>
      </p:pic>
    </p:spTree>
    <p:extLst>
      <p:ext uri="{BB962C8B-B14F-4D97-AF65-F5344CB8AC3E}">
        <p14:creationId xmlns:p14="http://schemas.microsoft.com/office/powerpoint/2010/main" val="113271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2CBC-39B9-4E90-84B1-72CD25EFA3CF}"/>
              </a:ext>
            </a:extLst>
          </p:cNvPr>
          <p:cNvSpPr>
            <a:spLocks noGrp="1"/>
          </p:cNvSpPr>
          <p:nvPr>
            <p:ph type="title"/>
          </p:nvPr>
        </p:nvSpPr>
        <p:spPr/>
        <p:txBody>
          <a:bodyPr/>
          <a:lstStyle/>
          <a:p>
            <a:r>
              <a:rPr lang="en-US" dirty="0"/>
              <a:t>“you can’t go wrong with Seneca”</a:t>
            </a:r>
          </a:p>
        </p:txBody>
      </p:sp>
      <p:sp>
        <p:nvSpPr>
          <p:cNvPr id="4" name="Text Placeholder 3">
            <a:extLst>
              <a:ext uri="{FF2B5EF4-FFF2-40B4-BE49-F238E27FC236}">
                <a16:creationId xmlns:a16="http://schemas.microsoft.com/office/drawing/2014/main" id="{27838C23-9009-416B-BF8A-DC98DF8E5413}"/>
              </a:ext>
            </a:extLst>
          </p:cNvPr>
          <p:cNvSpPr>
            <a:spLocks noGrp="1"/>
          </p:cNvSpPr>
          <p:nvPr>
            <p:ph type="body" sz="half" idx="2"/>
          </p:nvPr>
        </p:nvSpPr>
        <p:spPr/>
        <p:txBody>
          <a:bodyPr/>
          <a:lstStyle/>
          <a:p>
            <a:endParaRPr lang="en-US"/>
          </a:p>
        </p:txBody>
      </p:sp>
      <p:pic>
        <p:nvPicPr>
          <p:cNvPr id="1026" name="Picture 2" descr="Seneca-berlinantikensammlung-1.jpg">
            <a:extLst>
              <a:ext uri="{FF2B5EF4-FFF2-40B4-BE49-F238E27FC236}">
                <a16:creationId xmlns:a16="http://schemas.microsoft.com/office/drawing/2014/main" id="{CC5D8756-52CF-49F4-A3B2-CEA3CF8B600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4455" b="4455"/>
          <a:stretch>
            <a:fillRect/>
          </a:stretch>
        </p:blipFill>
        <p:spPr bwMode="auto">
          <a:xfrm>
            <a:off x="6096000" y="0"/>
            <a:ext cx="6102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71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2760-2D4E-4565-8422-D2E87B6FD634}"/>
              </a:ext>
            </a:extLst>
          </p:cNvPr>
          <p:cNvSpPr>
            <a:spLocks noGrp="1"/>
          </p:cNvSpPr>
          <p:nvPr>
            <p:ph type="title"/>
          </p:nvPr>
        </p:nvSpPr>
        <p:spPr/>
        <p:txBody>
          <a:bodyPr/>
          <a:lstStyle/>
          <a:p>
            <a:r>
              <a:rPr lang="en-US" dirty="0"/>
              <a:t>W.E.B. Dubois &amp; Fisk University</a:t>
            </a:r>
          </a:p>
        </p:txBody>
      </p:sp>
      <p:sp>
        <p:nvSpPr>
          <p:cNvPr id="3" name="Content Placeholder 2">
            <a:extLst>
              <a:ext uri="{FF2B5EF4-FFF2-40B4-BE49-F238E27FC236}">
                <a16:creationId xmlns:a16="http://schemas.microsoft.com/office/drawing/2014/main" id="{78C19518-D96D-4E68-9BCC-84F89EB499EA}"/>
              </a:ext>
            </a:extLst>
          </p:cNvPr>
          <p:cNvSpPr>
            <a:spLocks noGrp="1"/>
          </p:cNvSpPr>
          <p:nvPr>
            <p:ph idx="1"/>
          </p:nvPr>
        </p:nvSpPr>
        <p:spPr>
          <a:blipFill>
            <a:blip r:embed="rId2"/>
            <a:stretch>
              <a:fillRect/>
            </a:stretch>
          </a:blipFill>
        </p:spPr>
        <p:txBody>
          <a:bodyPr/>
          <a:lstStyle/>
          <a:p>
            <a:endParaRPr lang="en-US" dirty="0"/>
          </a:p>
        </p:txBody>
      </p:sp>
    </p:spTree>
    <p:extLst>
      <p:ext uri="{BB962C8B-B14F-4D97-AF65-F5344CB8AC3E}">
        <p14:creationId xmlns:p14="http://schemas.microsoft.com/office/powerpoint/2010/main" val="283999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449" y="1456428"/>
            <a:ext cx="4494998" cy="1134640"/>
          </a:xfrm>
        </p:spPr>
        <p:txBody>
          <a:bodyPr/>
          <a:lstStyle/>
          <a:p>
            <a:r>
              <a:rPr lang="en-US" dirty="0"/>
              <a:t>W.E.B. DUBOIS</a:t>
            </a:r>
          </a:p>
        </p:txBody>
      </p:sp>
      <p:pic>
        <p:nvPicPr>
          <p:cNvPr id="7" name="Picture Placeholder 6"/>
          <p:cNvPicPr>
            <a:picLocks noGrp="1" noChangeAspect="1"/>
          </p:cNvPicPr>
          <p:nvPr>
            <p:ph type="pic" idx="1"/>
          </p:nvPr>
        </p:nvPicPr>
        <p:blipFill>
          <a:blip r:embed="rId2"/>
          <a:srcRect l="5509" r="5509"/>
          <a:stretch>
            <a:fillRect/>
          </a:stretch>
        </p:blipFill>
        <p:spPr/>
      </p:pic>
      <p:sp>
        <p:nvSpPr>
          <p:cNvPr id="8" name="Text Placeholder 7"/>
          <p:cNvSpPr>
            <a:spLocks noGrp="1"/>
          </p:cNvSpPr>
          <p:nvPr>
            <p:ph type="body" sz="half" idx="2"/>
          </p:nvPr>
        </p:nvSpPr>
        <p:spPr>
          <a:xfrm>
            <a:off x="1115568" y="3429000"/>
            <a:ext cx="3794760" cy="2194037"/>
          </a:xfrm>
          <a:solidFill>
            <a:schemeClr val="bg1">
              <a:lumMod val="95000"/>
            </a:schemeClr>
          </a:solidFill>
        </p:spPr>
        <p:txBody>
          <a:bodyPr anchor="ctr" anchorCtr="0">
            <a:normAutofit/>
          </a:bodyPr>
          <a:lstStyle/>
          <a:p>
            <a:r>
              <a:rPr lang="en-US" sz="1800" dirty="0">
                <a:solidFill>
                  <a:schemeClr val="tx1"/>
                </a:solidFill>
              </a:rPr>
              <a:t>“EDUCATION MUST NOT SIMPLY TEACH WORK; </a:t>
            </a:r>
          </a:p>
          <a:p>
            <a:r>
              <a:rPr lang="en-US" sz="1800" dirty="0">
                <a:solidFill>
                  <a:schemeClr val="tx1"/>
                </a:solidFill>
              </a:rPr>
              <a:t>EDUCATION MUST TEACH LIFE”</a:t>
            </a:r>
          </a:p>
        </p:txBody>
      </p:sp>
    </p:spTree>
    <p:extLst>
      <p:ext uri="{BB962C8B-B14F-4D97-AF65-F5344CB8AC3E}">
        <p14:creationId xmlns:p14="http://schemas.microsoft.com/office/powerpoint/2010/main" val="171586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400F-3FFC-4503-AA8F-789BDFBDECE1}"/>
              </a:ext>
            </a:extLst>
          </p:cNvPr>
          <p:cNvSpPr>
            <a:spLocks noGrp="1"/>
          </p:cNvSpPr>
          <p:nvPr>
            <p:ph type="title"/>
          </p:nvPr>
        </p:nvSpPr>
        <p:spPr/>
        <p:txBody>
          <a:bodyPr/>
          <a:lstStyle/>
          <a:p>
            <a:r>
              <a:rPr lang="en-US" dirty="0"/>
              <a:t>Dr. Martin Luther King’s “letter from a Birmingham jail”</a:t>
            </a:r>
          </a:p>
        </p:txBody>
      </p:sp>
      <p:sp>
        <p:nvSpPr>
          <p:cNvPr id="3" name="Picture Placeholder 2">
            <a:extLst>
              <a:ext uri="{FF2B5EF4-FFF2-40B4-BE49-F238E27FC236}">
                <a16:creationId xmlns:a16="http://schemas.microsoft.com/office/drawing/2014/main" id="{67817DF5-A37E-49A7-8EE6-1B4F016A5DED}"/>
              </a:ext>
            </a:extLst>
          </p:cNvPr>
          <p:cNvSpPr>
            <a:spLocks noGrp="1"/>
          </p:cNvSpPr>
          <p:nvPr>
            <p:ph type="pic" idx="1"/>
          </p:nvPr>
        </p:nvSpPr>
        <p:spPr>
          <a:xfrm>
            <a:off x="6095999" y="0"/>
            <a:ext cx="6102097" cy="6858000"/>
          </a:xfrm>
          <a:blipFill>
            <a:blip r:embed="rId2"/>
            <a:stretch>
              <a:fillRect t="-666" b="-666"/>
            </a:stretch>
          </a:blipFill>
        </p:spPr>
      </p:sp>
      <p:sp>
        <p:nvSpPr>
          <p:cNvPr id="4" name="Text Placeholder 3">
            <a:extLst>
              <a:ext uri="{FF2B5EF4-FFF2-40B4-BE49-F238E27FC236}">
                <a16:creationId xmlns:a16="http://schemas.microsoft.com/office/drawing/2014/main" id="{B652CD5C-57F1-47F8-9E63-423887E33199}"/>
              </a:ext>
            </a:extLst>
          </p:cNvPr>
          <p:cNvSpPr>
            <a:spLocks noGrp="1"/>
          </p:cNvSpPr>
          <p:nvPr>
            <p:ph type="body" sz="half" idx="2"/>
          </p:nvPr>
        </p:nvSpPr>
        <p:spPr>
          <a:xfrm>
            <a:off x="1115568" y="3783598"/>
            <a:ext cx="3794760" cy="2194037"/>
          </a:xfrm>
        </p:spPr>
        <p:txBody>
          <a:bodyPr/>
          <a:lstStyle/>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Yu Mincho" panose="02020400000000000000" pitchFamily="18" charset="-128"/>
                <a:cs typeface="Times New Roman" panose="02020603050405020304" pitchFamily="18" charset="0"/>
              </a:rPr>
              <a:t>Socrates, Jesus, Paul, Augustine, Aquinas, Martin Luther, Thomas Jefferson, Abraham Lincoln, TS Eliot, Reinhold Niebuhr, Martin Buber, and Paul Tillich . . .</a:t>
            </a:r>
          </a:p>
          <a:p>
            <a:endParaRPr lang="en-US" dirty="0"/>
          </a:p>
        </p:txBody>
      </p:sp>
    </p:spTree>
    <p:extLst>
      <p:ext uri="{BB962C8B-B14F-4D97-AF65-F5344CB8AC3E}">
        <p14:creationId xmlns:p14="http://schemas.microsoft.com/office/powerpoint/2010/main" val="229782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7B148-B6DB-498F-AA9B-3B335472223B}"/>
              </a:ext>
            </a:extLst>
          </p:cNvPr>
          <p:cNvSpPr>
            <a:spLocks noGrp="1"/>
          </p:cNvSpPr>
          <p:nvPr>
            <p:ph type="title"/>
          </p:nvPr>
        </p:nvSpPr>
        <p:spPr/>
        <p:txBody>
          <a:bodyPr/>
          <a:lstStyle/>
          <a:p>
            <a:r>
              <a:rPr lang="en-US" dirty="0"/>
              <a:t>Asia in the Liberal arts</a:t>
            </a:r>
          </a:p>
        </p:txBody>
      </p:sp>
      <p:pic>
        <p:nvPicPr>
          <p:cNvPr id="6" name="Content Placeholder 5">
            <a:extLst>
              <a:ext uri="{FF2B5EF4-FFF2-40B4-BE49-F238E27FC236}">
                <a16:creationId xmlns:a16="http://schemas.microsoft.com/office/drawing/2014/main" id="{F40E040D-81D5-49B3-BB4F-8CBCB375F390}"/>
              </a:ext>
            </a:extLst>
          </p:cNvPr>
          <p:cNvPicPr>
            <a:picLocks noGrp="1" noChangeAspect="1"/>
          </p:cNvPicPr>
          <p:nvPr>
            <p:ph idx="1"/>
          </p:nvPr>
        </p:nvPicPr>
        <p:blipFill>
          <a:blip r:embed="rId2"/>
          <a:stretch>
            <a:fillRect/>
          </a:stretch>
        </p:blipFill>
        <p:spPr>
          <a:xfrm>
            <a:off x="6807683" y="1000866"/>
            <a:ext cx="5456237" cy="5268538"/>
          </a:xfrm>
        </p:spPr>
      </p:pic>
      <p:sp>
        <p:nvSpPr>
          <p:cNvPr id="4" name="Text Placeholder 3">
            <a:extLst>
              <a:ext uri="{FF2B5EF4-FFF2-40B4-BE49-F238E27FC236}">
                <a16:creationId xmlns:a16="http://schemas.microsoft.com/office/drawing/2014/main" id="{BD96693F-52D1-4581-B5C9-FB5BE6AD01D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7465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558D-8DED-4B6B-B171-34EE0E28B6A6}"/>
              </a:ext>
            </a:extLst>
          </p:cNvPr>
          <p:cNvSpPr>
            <a:spLocks noGrp="1"/>
          </p:cNvSpPr>
          <p:nvPr>
            <p:ph type="title"/>
          </p:nvPr>
        </p:nvSpPr>
        <p:spPr/>
        <p:txBody>
          <a:bodyPr/>
          <a:lstStyle/>
          <a:p>
            <a:r>
              <a:rPr lang="en-US" dirty="0"/>
              <a:t>The Zhuangzi: Butterfly Dream</a:t>
            </a:r>
          </a:p>
        </p:txBody>
      </p:sp>
      <p:sp>
        <p:nvSpPr>
          <p:cNvPr id="3" name="Content Placeholder 2">
            <a:extLst>
              <a:ext uri="{FF2B5EF4-FFF2-40B4-BE49-F238E27FC236}">
                <a16:creationId xmlns:a16="http://schemas.microsoft.com/office/drawing/2014/main" id="{4768DA80-1409-4C94-BF85-9BEE7249C8FE}"/>
              </a:ext>
            </a:extLst>
          </p:cNvPr>
          <p:cNvSpPr>
            <a:spLocks noGrp="1"/>
          </p:cNvSpPr>
          <p:nvPr>
            <p:ph idx="1"/>
          </p:nvPr>
        </p:nvSpPr>
        <p:spPr>
          <a:xfrm>
            <a:off x="6736080" y="2160016"/>
            <a:ext cx="4815840" cy="3472688"/>
          </a:xfrm>
          <a:solidFill>
            <a:schemeClr val="bg1"/>
          </a:solidFill>
        </p:spPr>
        <p:txBody>
          <a:bodyPr>
            <a:normAutofit fontScale="92500" lnSpcReduction="10000"/>
          </a:bodyPr>
          <a:lstStyle/>
          <a:p>
            <a:pPr algn="ctr"/>
            <a:endParaRPr lang="en-US" sz="2200" dirty="0"/>
          </a:p>
          <a:p>
            <a:pPr algn="ctr"/>
            <a:r>
              <a:rPr lang="en-US" sz="2200" dirty="0"/>
              <a:t>Once Zhuang Zhou dreamed he was a butterfly, flitting and fluttering about, happy with himself and doing as he pleased.  He didn’t know that he was Zhuang Zhou.  Suddenly he woke up and there he was, solid and unmistakable.  But he didn’t know if he was Zhuang Zhou who had dreamt he was a butterfly, or a butterfly who was dreaming that he was [now] Zhuang Zhou …</a:t>
            </a:r>
          </a:p>
          <a:p>
            <a:endParaRPr lang="en-US" dirty="0"/>
          </a:p>
        </p:txBody>
      </p:sp>
      <p:sp>
        <p:nvSpPr>
          <p:cNvPr id="4" name="Text Placeholder 3">
            <a:extLst>
              <a:ext uri="{FF2B5EF4-FFF2-40B4-BE49-F238E27FC236}">
                <a16:creationId xmlns:a16="http://schemas.microsoft.com/office/drawing/2014/main" id="{3EDB9714-88AE-4843-A2D1-2581C1C9EB4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4653625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2816</TotalTime>
  <Words>726</Words>
  <Application>Microsoft Office PowerPoint</Application>
  <PresentationFormat>Widescreen</PresentationFormat>
  <Paragraphs>57</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Yu Mincho</vt:lpstr>
      <vt:lpstr>Arial</vt:lpstr>
      <vt:lpstr>Calibri</vt:lpstr>
      <vt:lpstr>Gill Sans MT</vt:lpstr>
      <vt:lpstr>Symbol</vt:lpstr>
      <vt:lpstr>Parcel</vt:lpstr>
      <vt:lpstr>Asia in the Liberal ARts</vt:lpstr>
      <vt:lpstr>1st Year serminar: Zen insights and oversights</vt:lpstr>
      <vt:lpstr>Latin and Greek Mottos:   “Truth” and “To the Heights”</vt:lpstr>
      <vt:lpstr>“you can’t go wrong with Seneca”</vt:lpstr>
      <vt:lpstr>W.E.B. Dubois &amp; Fisk University</vt:lpstr>
      <vt:lpstr>W.E.B. DUBOIS</vt:lpstr>
      <vt:lpstr>Dr. Martin Luther King’s “letter from a Birmingham jail”</vt:lpstr>
      <vt:lpstr>Asia in the Liberal arts</vt:lpstr>
      <vt:lpstr>The Zhuangzi: Butterfly Dream</vt:lpstr>
      <vt:lpstr>The Zhuangzi:  Owls crave mice</vt:lpstr>
      <vt:lpstr>The Daodejing</vt:lpstr>
      <vt:lpstr>The daodejing</vt:lpstr>
      <vt:lpstr>The heart sutra</vt:lpstr>
      <vt:lpstr>Basho’s death poem</vt:lpstr>
      <vt:lpstr>PowerPoint Presentation</vt:lpstr>
      <vt:lpstr>Chinese religious Traditions</vt:lpstr>
      <vt:lpstr>Japanese religious traditions</vt:lpstr>
      <vt:lpstr>Fred Moten</vt:lpstr>
      <vt:lpstr>Cornell west</vt:lpstr>
      <vt:lpstr>The Nei-Yeh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hjklkjhjkl</dc:title>
  <dc:creator>Zoe Donnell</dc:creator>
  <cp:lastModifiedBy>Francis Nguyen</cp:lastModifiedBy>
  <cp:revision>27</cp:revision>
  <dcterms:created xsi:type="dcterms:W3CDTF">2022-05-31T01:56:48Z</dcterms:created>
  <dcterms:modified xsi:type="dcterms:W3CDTF">2022-06-04T19:58:43Z</dcterms:modified>
</cp:coreProperties>
</file>